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62" r:id="rId2"/>
    <p:sldId id="256" r:id="rId3"/>
    <p:sldId id="257" r:id="rId4"/>
    <p:sldId id="258" r:id="rId5"/>
    <p:sldId id="267" r:id="rId6"/>
    <p:sldId id="259" r:id="rId7"/>
    <p:sldId id="265" r:id="rId8"/>
    <p:sldId id="260" r:id="rId9"/>
    <p:sldId id="263" r:id="rId10"/>
    <p:sldId id="266" r:id="rId11"/>
    <p:sldId id="264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24DB318-2B1F-445A-8173-8D60B04C56BE}" type="datetimeFigureOut">
              <a:rPr lang="ru-RU" smtClean="0"/>
              <a:pPr/>
              <a:t>20.10.2022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14660CB-4BA8-461D-B04C-4111CA48C9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yandex.ru/images/search?p=2&amp;source=wiz&amp;text=%D0%BA%D0%B0%D1%80%D1%82%D0%B8%D0%BD%D0%BA%D0%B8+%D0%BC%D0%B5%D1%82%D0%BE%D0%B4%D0%B8%D1%87%D0%B5%D1%81%D0%BA%D0%B0%D1%8F+%D1%80%D0%B0%D0%B1%D0%BE%D1%82%D0%B0&amp;pos=68&amp;rpt=simage&amp;img_url=https://sun9-74.userapi.com/impg/fsI3RvRF8O9BhMqzO5W96s0TrQ_39JEbAwyewA/MOBxsL99Tdg.jpg?size=320x240&amp;quality=96&amp;sign=0b447f977f6d6b24908dc746247ce946&amp;type=album&amp;lr=100703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5.jpeg"/><Relationship Id="rId4" Type="http://schemas.openxmlformats.org/officeDocument/2006/relationships/hyperlink" Target="https://yandex.ru/images/search?p=1&amp;source=wiz&amp;text=%D0%BA%D0%B0%D1%80%D1%82%D0%B8%D0%BD%D0%BA%D0%B8+%D0%BC%D0%B5%D1%82%D0%BE%D0%B4%D0%B8%D1%87%D0%B5%D1%81%D0%BA%D0%B0%D1%8F+%D1%80%D0%B0%D0%B1%D0%BE%D1%82%D0%B0&amp;pos=47&amp;rpt=simage&amp;img_url=https://scontent-hel3-1.cdninstagram.com/v/t51.2885-15/e35/160196373_2818801888333356_2666532854954595387_n.jpg?tp=1&amp;_nc_ht=scontent-hel3-1.cdninstagram.com&amp;_nc_cat=100&amp;_nc_ohc=YSaN3piirnYAX9XJU5U&amp;ccb=7-4&amp;oh=59c6481d737f86d8bee3ae25721f4c2f&amp;oe=607B8D0A&amp;lr=100703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124744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Взаимная экспертиза </a:t>
            </a:r>
          </a:p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антирисковых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программ и мер в   рамках проекта «500+»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115616" y="2132856"/>
            <a:ext cx="3744416" cy="23762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лево 3"/>
          <p:cNvSpPr/>
          <p:nvPr/>
        </p:nvSpPr>
        <p:spPr>
          <a:xfrm>
            <a:off x="5220072" y="2060848"/>
            <a:ext cx="3744416" cy="25202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043608" y="2780928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МКОУ «</a:t>
            </a:r>
            <a:r>
              <a:rPr lang="ru-RU" dirty="0" err="1" smtClean="0"/>
              <a:t>Нехочская</a:t>
            </a:r>
            <a:r>
              <a:rPr lang="ru-RU" dirty="0" smtClean="0"/>
              <a:t> основная школа» </a:t>
            </a:r>
            <a:r>
              <a:rPr lang="ru-RU" dirty="0" err="1" smtClean="0"/>
              <a:t>Хвастовичского</a:t>
            </a:r>
            <a:r>
              <a:rPr lang="ru-RU" dirty="0" smtClean="0"/>
              <a:t> района Калужской области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508104" y="306896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МБОУ «СОШ а. Бесленей»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203848" y="5661248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Подготовила: </a:t>
            </a:r>
          </a:p>
          <a:p>
            <a:pPr algn="r"/>
            <a:r>
              <a:rPr lang="ru-RU" dirty="0" smtClean="0"/>
              <a:t>Азарова Т.Ю., куратор МКОУ «</a:t>
            </a:r>
            <a:r>
              <a:rPr lang="ru-RU" dirty="0" err="1" smtClean="0"/>
              <a:t>Нехочская</a:t>
            </a:r>
            <a:r>
              <a:rPr lang="ru-RU" dirty="0" smtClean="0"/>
              <a:t> основная школа» </a:t>
            </a:r>
            <a:r>
              <a:rPr lang="ru-RU" dirty="0" err="1" smtClean="0"/>
              <a:t>Хвастовичского</a:t>
            </a:r>
            <a:r>
              <a:rPr lang="ru-RU" dirty="0" smtClean="0"/>
              <a:t> района Калужской области</a:t>
            </a:r>
            <a:endParaRPr lang="ru-RU" dirty="0"/>
          </a:p>
        </p:txBody>
      </p:sp>
      <p:pic>
        <p:nvPicPr>
          <p:cNvPr id="8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196752"/>
            <a:ext cx="763284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Для реализации поставленных задач по программе 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Повышение уровня оснащения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школы» и организации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полноценного программно-методического обеспечения учебного процесса, создания оптимальных условий соответствующих гигиеническим стандартам привлекаются внебюджетные средств, осуществляется ряд мероприятий по обеспечению школы оргтехникой, компьютерным и цифровым оборудованием кабинетов школы. Для совершенствования материальной базы приобретаются оборудование и учебно-наглядные пособия для кабинетов, в которых реализуется основная образовательная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рамках реализации запланированных мероприятий проведена большая работа по обновлению материально технической базы организации.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980728"/>
            <a:ext cx="770485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реализации поставленных задач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программе «Высокая доля обучающихся с рисками  учебной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школе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необходимая нормативно-правовая база, соответствующие локальные акты и положения. Поставленные перед коллективом задачи решались через совершенствование методики проведения уроков, индивидуальную и групповую работы со слабоуспевающими учащимися и учащимися, мотивированными на учебу, коррекцию знаний учащихся на основе диагностической деятельности учителя, развитие способностей и природных задатков учащихся, повышение мотивации к обучению у учащихся, а также ознакомление учителей с новой методической литературой. Для решения методической цели школы разработаны планы: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•работы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 слабоуспевающими учащимися;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•работы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одаренными учащимися;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•подготовки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ЕГЭ, ОГЭ, ГВЭ;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•составлен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учебный план, позволяющий заложить фундамент знаний по основным дисциплинам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•обновлена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методической службы в школе;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•проводилась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по обеспечению сохранности здоровья и здорового образа жизни.</a:t>
            </a:r>
          </a:p>
        </p:txBody>
      </p:sp>
      <p:pic>
        <p:nvPicPr>
          <p:cNvPr id="3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5" descr="I областной конкурс методических работ преподавателей ДМШ, ДШИ, ДХШ.">
            <a:hlinkClick r:id="rId2"/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64704"/>
            <a:ext cx="3672408" cy="230425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331640" y="4005064"/>
            <a:ext cx="75608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«Вечно изобретать, пробовать, совершенствовать и совершенствоваться – </a:t>
            </a:r>
            <a:br>
              <a:rPr lang="ru-RU" sz="28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вот единственный  курс  учительской жизни»</a:t>
            </a:r>
            <a:br>
              <a:rPr lang="ru-RU" sz="28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sz="2800" b="1" u="sng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Ушинский Константин Дмитриевич</a:t>
            </a:r>
            <a:endParaRPr lang="ru-RU" sz="2800" dirty="0"/>
          </a:p>
        </p:txBody>
      </p:sp>
      <p:pic>
        <p:nvPicPr>
          <p:cNvPr id="4" name="Объект 4" descr="Основы учебной деятельности по специальности/ Коммуникативный практикум. ">
            <a:hlinkClick r:id="rId4"/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640" y="908720"/>
            <a:ext cx="3240360" cy="2232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908720"/>
            <a:ext cx="756084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000" b="1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внимание.</a:t>
            </a:r>
          </a:p>
          <a:p>
            <a:pPr algn="ctr"/>
            <a:endParaRPr lang="ru-RU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Желаем успехов в реализации проекта.</a:t>
            </a:r>
          </a:p>
          <a:p>
            <a:pPr algn="ctr"/>
            <a:endParaRPr lang="ru-RU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3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59632" y="1196752"/>
          <a:ext cx="7560839" cy="3567252"/>
        </p:xfrm>
        <a:graphic>
          <a:graphicData uri="http://schemas.openxmlformats.org/drawingml/2006/table">
            <a:tbl>
              <a:tblPr/>
              <a:tblGrid>
                <a:gridCol w="384449"/>
                <a:gridCol w="5830818"/>
                <a:gridCol w="1345572"/>
              </a:tblGrid>
              <a:tr h="4685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Действия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Сроки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Получение информации о школе-партнере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До 16 сентября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Обмен документацией проекта (Рисковый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профиль,</a:t>
                      </a:r>
                      <a:r>
                        <a:rPr lang="ru-RU" sz="1600" baseline="0" dirty="0" smtClean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Концепция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развития, Среднесрочная программа,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Антирисковая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программа),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изучение</a:t>
                      </a:r>
                      <a:r>
                        <a:rPr lang="ru-RU" sz="16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информации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предзаполнение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форм рекомендаций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До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7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Окт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я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бря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6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Проведение встречи, обсуждение вызовов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600" baseline="0" dirty="0" smtClean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рекомендаций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со школой-партнером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До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21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октября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2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Окончательное заполнение форм, обмен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формами</a:t>
                      </a:r>
                      <a:r>
                        <a:rPr lang="ru-RU" sz="1600" baseline="0" dirty="0" smtClean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рекомендаций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, подготовка итогового файла для загрузки в личный кабинет ИС МДЭК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До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1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ноября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1F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59632" y="116632"/>
            <a:ext cx="559281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роки реализации мероприятий в рамках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проекта «500+»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89" name="image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150" cy="95250"/>
          </a:xfrm>
          <a:prstGeom prst="rect">
            <a:avLst/>
          </a:prstGeom>
          <a:noFill/>
        </p:spPr>
      </p:pic>
      <p:pic>
        <p:nvPicPr>
          <p:cNvPr id="8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15616" y="908720"/>
          <a:ext cx="7885384" cy="5342794"/>
        </p:xfrm>
        <a:graphic>
          <a:graphicData uri="http://schemas.openxmlformats.org/drawingml/2006/table">
            <a:tbl>
              <a:tblPr/>
              <a:tblGrid>
                <a:gridCol w="216024"/>
                <a:gridCol w="3618153"/>
                <a:gridCol w="4051207"/>
              </a:tblGrid>
              <a:tr h="430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п/п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Действия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Отметка о результате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(дата, организаторы и т. д.)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3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Достигнута договоренность о дате и времени проведения встречи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Рекомендованная длительность (не более 60 минут)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22.09.2022г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., (телефонный звонок, решение организационных вопросов).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13.10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(общение в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zoom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основные моменты по экспертизе документов).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Следующая встреча назначена на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20.10.2022г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6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Согласован регламент проведения встречи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(Кто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первый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начинает, обсуждается каждый пункт по очереди, или сначала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полностью документ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одной школь, затем другой и т. д.)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Первым начинает  куратор  МКОУ «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Нехочская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основная школа» и директор школы, далее слово предоставляется директору МБОУ "СОШ 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</a:rPr>
                        <a:t>а.Бесленей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«, куратору и координатору  МБОУ «СОШ а. Бесленей»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2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Достигнута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договоренность по платформе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для встречи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Школа, которая создает ссылку, ведет видеозапись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встречи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, загружает видеозапись в облачное хранилище 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передает ссылку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назапись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школе-партнеру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Все запланированные встречи</a:t>
                      </a:r>
                      <a:r>
                        <a:rPr lang="ru-RU" sz="1600" baseline="0" dirty="0" smtClean="0">
                          <a:latin typeface="Times New Roman"/>
                          <a:ea typeface="Times New Roman"/>
                        </a:rPr>
                        <a:t> проводятся 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на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платформе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Zoom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. Запись ведет МКОУ «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</a:rPr>
                        <a:t>Нехочская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основная школа»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18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188640"/>
            <a:ext cx="673224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Наши действия по подготовке к встрече-обсуждению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результатов взаимной экспертизы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антирисковых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планов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43608" y="980728"/>
          <a:ext cx="7920879" cy="2837049"/>
        </p:xfrm>
        <a:graphic>
          <a:graphicData uri="http://schemas.openxmlformats.org/drawingml/2006/table">
            <a:tbl>
              <a:tblPr/>
              <a:tblGrid>
                <a:gridCol w="3765664"/>
                <a:gridCol w="389551"/>
                <a:gridCol w="259701"/>
                <a:gridCol w="389551"/>
                <a:gridCol w="389551"/>
                <a:gridCol w="2726861"/>
              </a:tblGrid>
              <a:tr h="1603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</a:rPr>
                        <a:t>Описание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</a:rPr>
                        <a:t>показателей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5905" algn="ctr"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1400" spc="-10">
                          <a:latin typeface="Calibri"/>
                          <a:ea typeface="Calibri"/>
                          <a:cs typeface="Calibri"/>
                        </a:rPr>
                        <a:t>Комментарии</a:t>
                      </a:r>
                      <a:endParaRPr lang="ru-RU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</a:rPr>
                        <a:t>Представлены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 и </a:t>
                      </a:r>
                      <a:r>
                        <a:rPr lang="en-US" sz="1400" dirty="0" err="1" smtClean="0">
                          <a:latin typeface="Times New Roman"/>
                          <a:ea typeface="Times New Roman"/>
                        </a:rPr>
                        <a:t>кратко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проанализированы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все риски рискового профиля,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имеющие статус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«высокий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» (заполняется при наличии соответствующих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рисков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"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В табличной форме представлены  риски, имеющие статус «Высокий». В Концепции они далее подробно расписаны 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3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Представлены и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кратко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проанализированы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риски рискового профиля,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имеющие статус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«средний» (заполняется при наличии соответствующих рисков)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В табличной форме представлены  риски, имеющие статус «Высокий». В Концепции они далее подробно расписаны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68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Представлено аргументированное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логичное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обоснование выбранных рисков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В Концепции представлено обоснование соотнесения рисков к 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Calibri"/>
                        </a:rPr>
                        <a:t>к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 статусу «Высокий» и к статусу «Средний»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43608" y="4509120"/>
          <a:ext cx="7920880" cy="1358577"/>
        </p:xfrm>
        <a:graphic>
          <a:graphicData uri="http://schemas.openxmlformats.org/drawingml/2006/table">
            <a:tbl>
              <a:tblPr/>
              <a:tblGrid>
                <a:gridCol w="3664643"/>
                <a:gridCol w="4256237"/>
              </a:tblGrid>
              <a:tr h="538873">
                <a:tc>
                  <a:txBody>
                    <a:bodyPr/>
                    <a:lstStyle/>
                    <a:p>
                      <a:pPr marL="9525" indent="1905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Укажите, какие сильные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Calibri"/>
                        </a:rPr>
                        <a:t>стороны</a:t>
                      </a:r>
                      <a:r>
                        <a:rPr lang="ru-RU" sz="1400" baseline="0" dirty="0" smtClean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Calibri"/>
                        </a:rPr>
                        <a:t>проанализированной</a:t>
                      </a:r>
                      <a:r>
                        <a:rPr lang="ru-RU" sz="1400" spc="-55" dirty="0" smtClean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Calibri"/>
                        </a:rPr>
                        <a:t>Концепции развития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Вы можете отметить.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В Концепции подробно отражен и проанализирован риск 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рискового</a:t>
                      </a:r>
                      <a:r>
                        <a:rPr lang="ru-RU" sz="1400" spc="-60" dirty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профиля,</a:t>
                      </a:r>
                      <a:r>
                        <a:rPr lang="ru-RU" sz="1400" spc="-45" dirty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имеющий статус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 «Высокий» 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497">
                <a:tc>
                  <a:txBody>
                    <a:bodyPr/>
                    <a:lstStyle/>
                    <a:p>
                      <a:pPr marL="9525">
                        <a:lnSpc>
                          <a:spcPts val="1340"/>
                        </a:lnSpc>
                        <a:spcAft>
                          <a:spcPts val="0"/>
                        </a:spcAft>
                        <a:tabLst>
                          <a:tab pos="617220" algn="l"/>
                          <a:tab pos="1809115" algn="l"/>
                          <a:tab pos="2190750" algn="l"/>
                        </a:tabLst>
                      </a:pP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Какие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	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рекомендации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	</a:t>
                      </a:r>
                      <a:r>
                        <a:rPr lang="ru-RU" sz="1400" spc="-25" dirty="0">
                          <a:latin typeface="Times New Roman"/>
                          <a:ea typeface="Calibri"/>
                          <a:cs typeface="Calibri"/>
                        </a:rPr>
                        <a:t>по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	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доработке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6350">
                        <a:lnSpc>
                          <a:spcPts val="1450"/>
                        </a:lnSpc>
                        <a:spcAft>
                          <a:spcPts val="0"/>
                        </a:spcAft>
                        <a:tabLst>
                          <a:tab pos="1053465" algn="l"/>
                          <a:tab pos="1948180" algn="l"/>
                          <a:tab pos="2380615" algn="l"/>
                        </a:tabLst>
                      </a:pP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Концепции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	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развития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	</a:t>
                      </a:r>
                      <a:r>
                        <a:rPr lang="ru-RU" sz="1400" spc="-25" dirty="0">
                          <a:latin typeface="Times New Roman"/>
                          <a:ea typeface="Calibri"/>
                          <a:cs typeface="Calibri"/>
                        </a:rPr>
                        <a:t>Вы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	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можете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11430">
                        <a:lnSpc>
                          <a:spcPts val="140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предложить.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Рекомендуется сделать анализ рисков 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рискового</a:t>
                      </a:r>
                      <a:r>
                        <a:rPr lang="ru-RU" sz="1400" spc="-60" dirty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профиля,</a:t>
                      </a:r>
                      <a:r>
                        <a:rPr lang="ru-RU" sz="1400" spc="-45" dirty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имеющий статус «Средний» и «Низкий». В концепции он не представлен и не проанализирован. 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771800" y="124326"/>
            <a:ext cx="33120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54100" algn="l"/>
                <a:tab pos="1947863" algn="l"/>
                <a:tab pos="23812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Экспертиза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Концепции развития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4100" algn="l"/>
                <a:tab pos="1947863" algn="l"/>
                <a:tab pos="238125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3933056"/>
            <a:ext cx="7200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588" eaLnBrk="0" fontAlgn="base" hangingPunct="0">
              <a:spcBef>
                <a:spcPct val="0"/>
              </a:spcBef>
              <a:spcAft>
                <a:spcPct val="0"/>
              </a:spcAft>
              <a:tabLst>
                <a:tab pos="1054100" algn="l"/>
                <a:tab pos="1947863" algn="l"/>
                <a:tab pos="2381250" algn="l"/>
              </a:tabLst>
            </a:pPr>
            <a:r>
              <a:rPr lang="ru-RU" sz="1200" i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Оценки: 0 — Нет 1 — </a:t>
            </a:r>
            <a:r>
              <a:rPr lang="ru-RU" sz="1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Скорее 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нет 2 — Скорее да 3 — Да</a:t>
            </a:r>
            <a:endParaRPr lang="ru-RU" sz="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15616" y="332656"/>
            <a:ext cx="5688632" cy="181588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Актуальность  Программы повышения образовательных результатов на 2022 г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обусловлена необходимостью создания условий для устойчивого развития образовательной организации и разработки новых образовательных стратегий и тактических задач деятельности школы в качестве образовательного комплекса, объединяющего общее и дополнительное образование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132856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Ключевыми рисками для реализации программы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«СОШ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а.Бесленей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» выделены: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Низкий уровень оснащения школы - высокий уровень значимости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Высокая доля обучающихся с рисками учебной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-высокий  уровень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3284984"/>
            <a:ext cx="784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Анализ текущего состояния по риску «Низкий уровень оснащения школы»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показал следующее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Программно - методическое, библиотечное и информационное обеспечение дает возможность беспрепятственно работать по всем выбранным направлениям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деятельности.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4725144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Анализ текущего состояния по риску «Высокая доля обучающихся с рисками учебной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показал следующее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просматривается планомерная, непрерывная работа направленная на повышение качества образования.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6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600" y="1268760"/>
          <a:ext cx="7704854" cy="2302141"/>
        </p:xfrm>
        <a:graphic>
          <a:graphicData uri="http://schemas.openxmlformats.org/drawingml/2006/table">
            <a:tbl>
              <a:tblPr/>
              <a:tblGrid>
                <a:gridCol w="3237334"/>
                <a:gridCol w="258987"/>
                <a:gridCol w="323733"/>
                <a:gridCol w="323733"/>
                <a:gridCol w="323733"/>
                <a:gridCol w="3237334"/>
              </a:tblGrid>
              <a:tr h="1886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Описание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показателей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 spc="-1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Комментарии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4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Задачи	соотносятся	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причинами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возникновения 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выбранных рисков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Не все перечисленные задачи имеют отношение к причинам возникновения выбранных рисков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2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Задачи соотносятся с формулировкой цели программы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Задачи программы отражают главную цель программы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21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Указанных	задач	достаточно	для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перехода школы в эффективный режим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работы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Расширить спектр задач (увеличить подпункты задач)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0C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15616" y="4293096"/>
          <a:ext cx="7776864" cy="1573519"/>
        </p:xfrm>
        <a:graphic>
          <a:graphicData uri="http://schemas.openxmlformats.org/drawingml/2006/table">
            <a:tbl>
              <a:tblPr/>
              <a:tblGrid>
                <a:gridCol w="3832714"/>
                <a:gridCol w="3944150"/>
              </a:tblGrid>
              <a:tr h="7200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Выпишите,	какие	сильные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стороны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вы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можете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отметить.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 СПР отражена актуальность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программы,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новизна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подробно отражены основные мероприятия 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по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реализации программы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Какие рекомендации по доработке программы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вы можете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предложить.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Описание т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г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что можно исправить, какие направлении нужно усилить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Не все задачи направлены на решение обозначенной  проблемы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13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619672" y="188640"/>
            <a:ext cx="44905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4013" algn="l"/>
                <a:tab pos="355600" algn="l"/>
                <a:tab pos="1703388" algn="l"/>
                <a:tab pos="2466975" algn="l"/>
                <a:tab pos="3673475" algn="l"/>
                <a:tab pos="5221288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Экспертиза   Среднесрочной	программы  развития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  <a:tab pos="355600" algn="l"/>
                <a:tab pos="1703388" algn="l"/>
                <a:tab pos="2466975" algn="l"/>
                <a:tab pos="3673475" algn="l"/>
                <a:tab pos="522128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3717032"/>
            <a:ext cx="69735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  <a:tab pos="355600" algn="l"/>
                <a:tab pos="1703388" algn="l"/>
                <a:tab pos="2466975" algn="l"/>
                <a:tab pos="3673475" algn="l"/>
                <a:tab pos="5221288" algn="l"/>
              </a:tabLst>
            </a:pPr>
            <a:r>
              <a:rPr lang="ru-RU" sz="1200" i="1" dirty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Оценки: 0 — Нет 1 — Скорее нет 2 — Скорее да 3 — Да</a:t>
            </a:r>
            <a:endParaRPr lang="ru-RU" sz="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476672"/>
            <a:ext cx="77768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предлагаем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внести изменения в задачи: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обновить материально техническое оснащение ОО;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-создать условия для внедрения коммуникационных технологий в образовательном процессе;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-повысить качество преподавания за счет использования современных средств обучения;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-сократить долю обучающихся с рисками учебной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счет чего-то (например,  создания ситуации на уроках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т.д.,т.п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Представлены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мероприятия по реализации программы (организационная деятельность, деятельность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школы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направлению: «Повышение уровня оснащения школы», деятельность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школы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направлению: «Повышение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уровня учебной мотивации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обучающихся».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конкретизированы сроки.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15616" y="980728"/>
          <a:ext cx="7704856" cy="2159000"/>
        </p:xfrm>
        <a:graphic>
          <a:graphicData uri="http://schemas.openxmlformats.org/drawingml/2006/table">
            <a:tbl>
              <a:tblPr/>
              <a:tblGrid>
                <a:gridCol w="3302080"/>
                <a:gridCol w="619140"/>
                <a:gridCol w="550347"/>
                <a:gridCol w="481554"/>
                <a:gridCol w="550347"/>
                <a:gridCol w="2201388"/>
              </a:tblGrid>
              <a:tr h="164496">
                <a:tc>
                  <a:txBody>
                    <a:bodyPr/>
                    <a:lstStyle/>
                    <a:p>
                      <a:pPr marL="911225"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Calibri"/>
                          <a:ea typeface="Calibri"/>
                          <a:cs typeface="Calibri"/>
                        </a:rPr>
                        <a:t>Описание</a:t>
                      </a:r>
                      <a:r>
                        <a:rPr lang="en-US" sz="1300" spc="-10" dirty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300" spc="-10" dirty="0" err="1">
                          <a:latin typeface="Calibri"/>
                          <a:ea typeface="Calibri"/>
                          <a:cs typeface="Calibri"/>
                        </a:rPr>
                        <a:t>показателей</a:t>
                      </a:r>
                      <a:endParaRPr lang="ru-RU" sz="1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</a:rPr>
                        <a:t>0</a:t>
                      </a:r>
                      <a:endParaRPr lang="ru-RU" sz="13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ru-RU" sz="13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ru-RU" sz="13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ru-RU" sz="13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1300" spc="-10">
                          <a:latin typeface="Calibri"/>
                          <a:ea typeface="Calibri"/>
                          <a:cs typeface="Calibri"/>
                        </a:rPr>
                        <a:t>Комментарии</a:t>
                      </a:r>
                      <a:endParaRPr lang="ru-RU" sz="13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Меры (мероприятия) соотносятся с задачами 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представляют собой комплекс мер по решению каждой конкретной задачи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Calibri"/>
                          <a:cs typeface="Calibri"/>
                        </a:rPr>
                        <a:t>В мерах отражены пути решения описанных задач антирисковой программы</a:t>
                      </a:r>
                      <a:endParaRPr lang="ru-RU" sz="13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</a:rPr>
                        <a:t>Показатели</a:t>
                      </a: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</a:rPr>
                        <a:t>можно</a:t>
                      </a: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</a:rPr>
                        <a:t>измерить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Calibri"/>
                        </a:rPr>
                        <a:t>Отражен показатель оснащенности компьютерным оборудованием кабинетов </a:t>
                      </a:r>
                      <a:endParaRPr lang="ru-RU" sz="1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9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Присутствуют формальные элементы дорожной карты, поддерживающие эффективность ее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</a:rPr>
                        <a:t>реализации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indent="-190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Calibri"/>
                        </a:rPr>
                        <a:t>Не  отражены задачи, соответствующие  именно цели программы </a:t>
                      </a:r>
                      <a:endParaRPr lang="ru-RU" sz="1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195736" y="476672"/>
            <a:ext cx="4032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Экспертиза  </a:t>
            </a:r>
            <a:r>
              <a:rPr lang="ru-RU" dirty="0" err="1"/>
              <a:t>Антирисковой</a:t>
            </a:r>
            <a:r>
              <a:rPr lang="ru-RU" dirty="0"/>
              <a:t> </a:t>
            </a:r>
            <a:r>
              <a:rPr lang="ru-RU" dirty="0" smtClean="0"/>
              <a:t>программы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87624" y="3573016"/>
          <a:ext cx="7632848" cy="3277926"/>
        </p:xfrm>
        <a:graphic>
          <a:graphicData uri="http://schemas.openxmlformats.org/drawingml/2006/table">
            <a:tbl>
              <a:tblPr/>
              <a:tblGrid>
                <a:gridCol w="3816424"/>
                <a:gridCol w="517481"/>
                <a:gridCol w="582167"/>
                <a:gridCol w="2716776"/>
              </a:tblGrid>
              <a:tr h="590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Указаны ответственные за проведение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мероприятий, реализацию мер, которые обладают необходимыми компетенциями для их осуществления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да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Предполагается  создание специальной организационной структуры в состав, которых войдут руководитель, заместитель по УРВ, учителя-предметники, учитель информатики, библиотекарь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Сроки реализации мер реалистичны, оптимальны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для проведения данных мероприятий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да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Сроки реализации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мер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Calibri"/>
                        </a:rPr>
                        <a:t>установлены, но не конкретизированы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43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Указано, в каком виде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будет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представлен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отчет о проведении мероприятий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</a:rPr>
                        <a:t>да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Times New Roman"/>
                          <a:ea typeface="Calibri"/>
                          <a:cs typeface="Calibri"/>
                        </a:rPr>
                        <a:t>Указано, что размещение отчётных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документов в ИС МЭДК (Отчёт о </a:t>
                      </a:r>
                      <a:r>
                        <a:rPr lang="ru-RU" sz="1400" spc="-10" dirty="0" err="1" smtClean="0">
                          <a:latin typeface="Times New Roman"/>
                          <a:ea typeface="Calibri"/>
                          <a:cs typeface="Calibri"/>
                        </a:rPr>
                        <a:t>самообследовании</a:t>
                      </a:r>
                      <a:r>
                        <a:rPr lang="ru-RU" sz="1400" spc="-10" dirty="0" smtClean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Calibri"/>
                        </a:rPr>
                        <a:t>работы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МБОУ «СОШ </a:t>
                      </a:r>
                      <a:r>
                        <a:rPr lang="ru-RU" sz="1400" dirty="0" err="1" smtClean="0">
                          <a:latin typeface="Times New Roman"/>
                          <a:ea typeface="Calibri"/>
                          <a:cs typeface="Calibri"/>
                        </a:rPr>
                        <a:t>а.Бесленей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Calibri"/>
                        </a:rPr>
                        <a:t> СОШ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Calibri"/>
                        </a:rPr>
                        <a:t>за 2022 год)</a:t>
                      </a: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1C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624800" y="3092569"/>
            <a:ext cx="389439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Оценки: 0 — Нет 1 — Скорее нет 2 — Скорее да 3 — Да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836712"/>
            <a:ext cx="77048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Учебно-методическое и учебно-информационное обеспечение образовательного процесса школы соответствует требованиям федерального компонента государственного образовательного стандарта среднего общего образования и федеральных государственных образовательных стандартов дошкольного образования и начального, основного общего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образования.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708920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Администрацией постоянно ведётся работа по обновлению программного,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учебно­методического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информационно-технического оснащения реализуемых рабочих программ.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3789040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Фонд библиотеки соответствует требованиям ФГОС, учебники фонда входят в федеральный перечень, утвержденный приказом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библиотеке имеются электронные образовательные ресурсы диски.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4941168"/>
            <a:ext cx="7956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Необходимое для использования ИКТ оборудование и программные инструменты обеспечивают использование ИКТ</a:t>
            </a:r>
          </a:p>
        </p:txBody>
      </p:sp>
      <p:pic>
        <p:nvPicPr>
          <p:cNvPr id="7" name="Picture 2" descr="Под таким лозунгом Министерство просвещения запускает проект &amp;quot;500+&amp;quo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35" y="0"/>
            <a:ext cx="2348665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272</TotalTime>
  <Words>1090</Words>
  <Application>Microsoft Office PowerPoint</Application>
  <PresentationFormat>Экран (4:3)</PresentationFormat>
  <Paragraphs>161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User-PC</cp:lastModifiedBy>
  <cp:revision>28</cp:revision>
  <dcterms:created xsi:type="dcterms:W3CDTF">2022-10-19T05:43:33Z</dcterms:created>
  <dcterms:modified xsi:type="dcterms:W3CDTF">2022-10-20T11:16:48Z</dcterms:modified>
</cp:coreProperties>
</file>