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18"/>
  </p:notesMasterIdLst>
  <p:sldIdLst>
    <p:sldId id="256" r:id="rId3"/>
    <p:sldId id="280" r:id="rId4"/>
    <p:sldId id="281" r:id="rId5"/>
    <p:sldId id="259" r:id="rId6"/>
    <p:sldId id="261" r:id="rId7"/>
    <p:sldId id="262" r:id="rId8"/>
    <p:sldId id="287" r:id="rId9"/>
    <p:sldId id="289" r:id="rId10"/>
    <p:sldId id="288" r:id="rId11"/>
    <p:sldId id="285" r:id="rId12"/>
    <p:sldId id="290" r:id="rId13"/>
    <p:sldId id="273" r:id="rId14"/>
    <p:sldId id="286" r:id="rId15"/>
    <p:sldId id="275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A31D9-276E-42DA-8F7B-DC977D17A584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2E317-044B-4882-A479-F334E6841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2E317-044B-4882-A479-F334E6841B1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928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2E317-044B-4882-A479-F334E6841B1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624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2E317-044B-4882-A479-F334E6841B1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137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2E317-044B-4882-A479-F334E6841B1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15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11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629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690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336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785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97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51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99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319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039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87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B6046C3-8C4E-425A-865A-B7FB26850152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051A32F-3215-46C7-8ADC-B0034B0C42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BA2711-065F-42B0-9EB2-B63AB8067E92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29.11.2022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061CCE-94C9-4001-9479-CE68C7CD3C3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0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988840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Урок русского языка  </a:t>
            </a:r>
            <a:br>
              <a:rPr lang="ru-RU" sz="4000" dirty="0" smtClean="0"/>
            </a:br>
            <a:r>
              <a:rPr lang="ru-RU" sz="4000" dirty="0" smtClean="0"/>
              <a:t>9 класс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1707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811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shum_priboya_kriki_chaek_i_saksofon_-_Krasivo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7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7513" y="11663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Тест по теме «Сложноподчинённые предложения с </a:t>
            </a:r>
            <a:r>
              <a:rPr lang="ru-RU" b="1" dirty="0" smtClean="0"/>
              <a:t>придаточными изъяснительными»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54784" y="827420"/>
            <a:ext cx="1782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Ключи к тесту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609725"/>
              </p:ext>
            </p:extLst>
          </p:nvPr>
        </p:nvGraphicFramePr>
        <p:xfrm>
          <a:off x="1619672" y="1772816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r>
                        <a:rPr lang="ru-RU" baseline="0" dirty="0" smtClean="0"/>
                        <a:t> ответа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893523" y="1268760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1 вариант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9491" y="2924944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2 вариант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091767"/>
              </p:ext>
            </p:extLst>
          </p:nvPr>
        </p:nvGraphicFramePr>
        <p:xfrm>
          <a:off x="1691680" y="34290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ответа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325909" y="501317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Оцените свою работу</a:t>
            </a:r>
            <a:r>
              <a:rPr lang="ru-RU" b="1" dirty="0" smtClean="0"/>
              <a:t>.</a:t>
            </a:r>
          </a:p>
          <a:p>
            <a:endParaRPr lang="ru-RU" b="1" dirty="0"/>
          </a:p>
          <a:p>
            <a:r>
              <a:rPr lang="ru-RU" b="1" dirty="0"/>
              <a:t>Оценка «</a:t>
            </a:r>
            <a:r>
              <a:rPr lang="ru-RU" b="1" dirty="0">
                <a:solidFill>
                  <a:srgbClr val="C00000"/>
                </a:solidFill>
              </a:rPr>
              <a:t>5</a:t>
            </a:r>
            <a:r>
              <a:rPr lang="ru-RU" b="1" dirty="0"/>
              <a:t>» – верно </a:t>
            </a:r>
            <a:r>
              <a:rPr lang="ru-RU" b="1" dirty="0">
                <a:solidFill>
                  <a:srgbClr val="002060"/>
                </a:solidFill>
              </a:rPr>
              <a:t>4</a:t>
            </a:r>
            <a:r>
              <a:rPr lang="ru-RU" b="1" dirty="0"/>
              <a:t> задания.</a:t>
            </a:r>
          </a:p>
          <a:p>
            <a:r>
              <a:rPr lang="ru-RU" b="1" dirty="0"/>
              <a:t>Оценка «</a:t>
            </a:r>
            <a:r>
              <a:rPr lang="ru-RU" b="1" dirty="0">
                <a:solidFill>
                  <a:srgbClr val="C00000"/>
                </a:solidFill>
              </a:rPr>
              <a:t>4</a:t>
            </a:r>
            <a:r>
              <a:rPr lang="ru-RU" b="1" dirty="0"/>
              <a:t>» – верно </a:t>
            </a:r>
            <a:r>
              <a:rPr lang="ru-RU" b="1" dirty="0">
                <a:solidFill>
                  <a:srgbClr val="002060"/>
                </a:solidFill>
              </a:rPr>
              <a:t>3</a:t>
            </a:r>
            <a:r>
              <a:rPr lang="ru-RU" b="1" dirty="0"/>
              <a:t> задания.</a:t>
            </a:r>
          </a:p>
          <a:p>
            <a:r>
              <a:rPr lang="ru-RU" b="1" dirty="0"/>
              <a:t>Оценка «</a:t>
            </a:r>
            <a:r>
              <a:rPr lang="ru-RU" b="1" dirty="0">
                <a:solidFill>
                  <a:srgbClr val="C00000"/>
                </a:solidFill>
              </a:rPr>
              <a:t>3</a:t>
            </a:r>
            <a:r>
              <a:rPr lang="ru-RU" b="1" dirty="0"/>
              <a:t>» – верно </a:t>
            </a:r>
            <a:r>
              <a:rPr lang="ru-RU" b="1" dirty="0">
                <a:solidFill>
                  <a:srgbClr val="002060"/>
                </a:solidFill>
              </a:rPr>
              <a:t>2</a:t>
            </a:r>
            <a:r>
              <a:rPr lang="ru-RU" b="1" dirty="0"/>
              <a:t>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52501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ъект 1"/>
          <p:cNvSpPr>
            <a:spLocks noGrp="1"/>
          </p:cNvSpPr>
          <p:nvPr>
            <p:ph sz="quarter" idx="4294967295"/>
          </p:nvPr>
        </p:nvSpPr>
        <p:spPr>
          <a:xfrm>
            <a:off x="612775" y="685800"/>
            <a:ext cx="8153400" cy="5410200"/>
          </a:xfrm>
          <a:prstGeom prst="rect">
            <a:avLst/>
          </a:prstGeo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Приём «Корзина идей»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alt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Каждый ученик в течение двух минут записывает все, что ему известно по теме. Далее начинается групповой этап: учащиеся (в группах, по парам) делятся знаниями, обмениваются информацией. На третьем этапе (коллективном) каждый называет одно сведение, факт по теме (без </a:t>
            </a:r>
            <a:r>
              <a:rPr lang="ru-RU" altLang="ru-RU" sz="2000" b="1" smtClean="0">
                <a:solidFill>
                  <a:srgbClr val="000000"/>
                </a:solidFill>
                <a:latin typeface="Times New Roman" pitchFamily="18" charset="0"/>
              </a:rPr>
              <a:t>повторов!).</a:t>
            </a:r>
            <a:endParaRPr lang="ru-RU" altLang="ru-RU" sz="2000" b="1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65004"/>
            <a:ext cx="4176464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0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ерый\Desktop\Корзин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9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90513"/>
            <a:ext cx="8101013" cy="1482725"/>
          </a:xfrm>
          <a:solidFill>
            <a:schemeClr val="tx2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6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Рефлексия </a:t>
            </a:r>
            <a:br>
              <a:rPr lang="ru-RU" altLang="ru-RU" sz="6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endParaRPr lang="ru-RU" altLang="ru-RU" sz="3200" dirty="0" smtClean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844675"/>
            <a:ext cx="7772400" cy="482441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b="1" i="1" dirty="0" smtClean="0">
                <a:solidFill>
                  <a:srgbClr val="C00000"/>
                </a:solidFill>
              </a:rPr>
              <a:t>Оцени свою работу на уроке</a:t>
            </a:r>
          </a:p>
          <a:p>
            <a:pPr marL="609600" indent="-60960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dirty="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Я усвоил (а) тему урока.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Я умею находить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придаточные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изъяснительные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в составе сложноподчинённого предложения и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составлять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схемы предложений с указанными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придаточными.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Я умею правильно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расставлять знаки препинания в СПП с придаточными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изъяснительными.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Я смогу различить виды придаточных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– определительное и изъяснительное.</a:t>
            </a:r>
          </a:p>
          <a:p>
            <a:pPr marL="609600" indent="-60960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Свою работу я оценю в баллах: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Да – 5 баллов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Частично – 3 балла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Нет – 0 баллов </a:t>
            </a:r>
          </a:p>
        </p:txBody>
      </p:sp>
    </p:spTree>
    <p:extLst>
      <p:ext uri="{BB962C8B-B14F-4D97-AF65-F5344CB8AC3E}">
        <p14:creationId xmlns:p14="http://schemas.microsoft.com/office/powerpoint/2010/main" val="42321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412776"/>
            <a:ext cx="559836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Выберите </a:t>
            </a:r>
            <a:r>
              <a:rPr lang="ru-RU" sz="2800" i="1" dirty="0">
                <a:solidFill>
                  <a:srgbClr val="C00000"/>
                </a:solidFill>
              </a:rPr>
              <a:t>фразу для оценки работы соседа.</a:t>
            </a:r>
          </a:p>
          <a:p>
            <a:endParaRPr lang="ru-RU" sz="3200" dirty="0">
              <a:solidFill>
                <a:prstClr val="black"/>
              </a:solidFill>
            </a:endParaRPr>
          </a:p>
          <a:p>
            <a:r>
              <a:rPr lang="ru-RU" sz="3200" dirty="0">
                <a:solidFill>
                  <a:prstClr val="black"/>
                </a:solidFill>
              </a:rPr>
              <a:t>-… молодец.</a:t>
            </a:r>
          </a:p>
          <a:p>
            <a:r>
              <a:rPr lang="ru-RU" sz="3200" dirty="0">
                <a:solidFill>
                  <a:prstClr val="black"/>
                </a:solidFill>
              </a:rPr>
              <a:t>-… доволен твоей работой.</a:t>
            </a:r>
          </a:p>
          <a:p>
            <a:r>
              <a:rPr lang="ru-RU" sz="3200" dirty="0">
                <a:solidFill>
                  <a:prstClr val="black"/>
                </a:solidFill>
              </a:rPr>
              <a:t>-… кажется, … </a:t>
            </a:r>
            <a:r>
              <a:rPr lang="ru-RU" sz="3200" dirty="0" smtClean="0">
                <a:solidFill>
                  <a:prstClr val="black"/>
                </a:solidFill>
              </a:rPr>
              <a:t>мог </a:t>
            </a:r>
            <a:r>
              <a:rPr lang="ru-RU" sz="3200" dirty="0">
                <a:solidFill>
                  <a:prstClr val="black"/>
                </a:solidFill>
              </a:rPr>
              <a:t>бы </a:t>
            </a:r>
            <a:r>
              <a:rPr lang="ru-RU" sz="3200">
                <a:solidFill>
                  <a:prstClr val="black"/>
                </a:solidFill>
              </a:rPr>
              <a:t>работать </a:t>
            </a:r>
            <a:r>
              <a:rPr lang="ru-RU" sz="3200" smtClean="0">
                <a:solidFill>
                  <a:prstClr val="black"/>
                </a:solidFill>
              </a:rPr>
              <a:t>лучше.</a:t>
            </a:r>
            <a:endParaRPr lang="ru-RU" sz="3200" dirty="0">
              <a:solidFill>
                <a:prstClr val="black"/>
              </a:solidFill>
            </a:endParaRPr>
          </a:p>
          <a:p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24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512511" cy="792088"/>
          </a:xfrm>
        </p:spPr>
        <p:txBody>
          <a:bodyPr/>
          <a:lstStyle/>
          <a:p>
            <a:r>
              <a:rPr lang="ru-RU" sz="4000" dirty="0" smtClean="0"/>
              <a:t>Корректурная проба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24744"/>
            <a:ext cx="8424936" cy="5544616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Зачеркивая буквы Б, В, Ф, вы получите слово, обозначающее синтаксическую единицу.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969864"/>
              </p:ext>
            </p:extLst>
          </p:nvPr>
        </p:nvGraphicFramePr>
        <p:xfrm>
          <a:off x="1115616" y="2564904"/>
          <a:ext cx="7272811" cy="20882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8973"/>
                <a:gridCol w="1038973"/>
                <a:gridCol w="1038973"/>
                <a:gridCol w="1038973"/>
                <a:gridCol w="1038973"/>
                <a:gridCol w="1038973"/>
                <a:gridCol w="1038973"/>
              </a:tblGrid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35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770943"/>
              </p:ext>
            </p:extLst>
          </p:nvPr>
        </p:nvGraphicFramePr>
        <p:xfrm>
          <a:off x="1115616" y="692696"/>
          <a:ext cx="7272811" cy="20882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8973"/>
                <a:gridCol w="1038973"/>
                <a:gridCol w="1038973"/>
                <a:gridCol w="1038973"/>
                <a:gridCol w="1038973"/>
                <a:gridCol w="1038973"/>
                <a:gridCol w="1038973"/>
              </a:tblGrid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П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Ж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15616" y="3429000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Предложе́ние </a:t>
            </a:r>
            <a:r>
              <a:rPr lang="ru-RU" sz="2400" dirty="0"/>
              <a:t> — это единица </a:t>
            </a:r>
            <a:r>
              <a:rPr lang="ru-RU" sz="2400" dirty="0" smtClean="0"/>
              <a:t>синтаксиса, </a:t>
            </a:r>
            <a:r>
              <a:rPr lang="ru-RU" sz="2400" dirty="0"/>
              <a:t>которая представляет собой грамматически организованное соединение слов (или слово), обладающее смысловой и интонационной законченностью. </a:t>
            </a:r>
          </a:p>
        </p:txBody>
      </p:sp>
    </p:spTree>
    <p:extLst>
      <p:ext uri="{BB962C8B-B14F-4D97-AF65-F5344CB8AC3E}">
        <p14:creationId xmlns:p14="http://schemas.microsoft.com/office/powerpoint/2010/main" val="278387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483768" y="169067"/>
            <a:ext cx="3649874" cy="129614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СЛОЖНЫЕ ПРЕДЛОЖЕНИЯ</a:t>
            </a:r>
            <a:endParaRPr lang="ru-RU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421559" y="1558936"/>
            <a:ext cx="432048" cy="63635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115071">
            <a:off x="6119149" y="973207"/>
            <a:ext cx="488455" cy="88230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483768" y="2347910"/>
            <a:ext cx="2307630" cy="129614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СОЮЗНЫЕ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6107582" y="1877115"/>
            <a:ext cx="2640881" cy="129614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БЕССОЮЗНЫЕ</a:t>
            </a:r>
            <a:endParaRPr lang="ru-RU" b="1" dirty="0"/>
          </a:p>
        </p:txBody>
      </p:sp>
      <p:sp>
        <p:nvSpPr>
          <p:cNvPr id="12" name="Стрелка вниз 11"/>
          <p:cNvSpPr/>
          <p:nvPr/>
        </p:nvSpPr>
        <p:spPr>
          <a:xfrm rot="2359282">
            <a:off x="1878890" y="3544238"/>
            <a:ext cx="432048" cy="100811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07504" y="4667592"/>
            <a:ext cx="3888432" cy="1224136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6">
                  <a:lumMod val="7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СЛОЖНОСОЧИНЁННЫЕ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4196686" y="4652112"/>
            <a:ext cx="4333379" cy="1224136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accent6">
                  <a:lumMod val="7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СЛОЖНОПОДЧИНЁННЫЕ</a:t>
            </a:r>
            <a:endParaRPr lang="ru-RU" b="1" dirty="0"/>
          </a:p>
        </p:txBody>
      </p:sp>
      <p:sp>
        <p:nvSpPr>
          <p:cNvPr id="15" name="Стрелка вниз 14"/>
          <p:cNvSpPr/>
          <p:nvPr/>
        </p:nvSpPr>
        <p:spPr>
          <a:xfrm rot="19544979">
            <a:off x="4890234" y="3544238"/>
            <a:ext cx="432048" cy="100811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3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Лингвистическая миниатюра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3648" y="1052736"/>
            <a:ext cx="6192688" cy="864096"/>
          </a:xfrm>
          <a:prstGeom prst="roundRect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«Море синтаксических сложностей»</a:t>
            </a:r>
          </a:p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06259" y="4869160"/>
            <a:ext cx="42396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smtClean="0">
                <a:solidFill>
                  <a:prstClr val="black"/>
                </a:solidFill>
                <a:latin typeface="Calibri"/>
              </a:rPr>
              <a:t>Творческий проект 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ученика 9 класса</a:t>
            </a:r>
          </a:p>
          <a:p>
            <a:pPr lvl="0" algn="ctr"/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Евсикова Алексея</a:t>
            </a:r>
            <a:endParaRPr lang="ru-RU" sz="20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053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27871"/>
            <a:ext cx="3828554" cy="3828554"/>
          </a:xfrm>
        </p:spPr>
      </p:pic>
      <p:sp>
        <p:nvSpPr>
          <p:cNvPr id="5" name="Прямоугольник 4"/>
          <p:cNvSpPr/>
          <p:nvPr/>
        </p:nvSpPr>
        <p:spPr>
          <a:xfrm>
            <a:off x="3798466" y="332656"/>
            <a:ext cx="1545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СИНТАКСИС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31116" y="1772816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31140" y="3643162"/>
            <a:ext cx="1612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ПУНКТУАЦИЯ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20858"/>
            <a:ext cx="2713484" cy="18089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304" y="4658274"/>
            <a:ext cx="2850282" cy="17715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433" y="1268760"/>
            <a:ext cx="2304256" cy="230425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51520" y="4149080"/>
            <a:ext cx="2643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СЛОЖНОСОЧИНЁННЫЙ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24233" y="6429847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ВОДОВОРОТ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583416" y="6429847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ВОДОВОРОТ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094532" y="3653408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ВОДОВОРОТ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64845" y="4149080"/>
            <a:ext cx="2880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СЛОЖНОПОДЧИНЁННЫЙ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003161" y="712234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БЕССОЮЗНЫЙ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120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029400" cy="4857720"/>
          </a:xfrm>
        </p:spPr>
        <p:txBody>
          <a:bodyPr/>
          <a:lstStyle/>
          <a:p>
            <a:pPr marL="45720" indent="0"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[</a:t>
            </a:r>
            <a:r>
              <a:rPr lang="ru-RU" sz="4000" dirty="0" smtClean="0">
                <a:solidFill>
                  <a:srgbClr val="002060"/>
                </a:solidFill>
              </a:rPr>
              <a:t>      </a:t>
            </a:r>
            <a:r>
              <a:rPr lang="en-US" sz="4000" dirty="0" smtClean="0">
                <a:solidFill>
                  <a:srgbClr val="002060"/>
                </a:solidFill>
              </a:rPr>
              <a:t>],</a:t>
            </a:r>
            <a:r>
              <a:rPr lang="ru-RU" sz="4000" dirty="0" smtClean="0">
                <a:solidFill>
                  <a:srgbClr val="002060"/>
                </a:solidFill>
              </a:rPr>
              <a:t> (который…).</a:t>
            </a:r>
            <a:endParaRPr lang="en-US" sz="4000" dirty="0" smtClean="0">
              <a:solidFill>
                <a:srgbClr val="002060"/>
              </a:solidFill>
            </a:endParaRPr>
          </a:p>
          <a:p>
            <a:endParaRPr lang="en-US" sz="4000" dirty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[</a:t>
            </a:r>
            <a:r>
              <a:rPr lang="ru-RU" sz="4000" dirty="0" smtClean="0">
                <a:solidFill>
                  <a:srgbClr val="002060"/>
                </a:solidFill>
              </a:rPr>
              <a:t>      </a:t>
            </a:r>
            <a:r>
              <a:rPr lang="en-US" sz="4000" dirty="0" smtClean="0">
                <a:solidFill>
                  <a:srgbClr val="002060"/>
                </a:solidFill>
              </a:rPr>
              <a:t>],</a:t>
            </a:r>
            <a:r>
              <a:rPr lang="ru-RU" sz="4000" dirty="0" smtClean="0">
                <a:solidFill>
                  <a:srgbClr val="002060"/>
                </a:solidFill>
              </a:rPr>
              <a:t> (что…).</a:t>
            </a:r>
            <a:endParaRPr lang="ru-RU" sz="4000" dirty="0">
              <a:solidFill>
                <a:srgbClr val="002060"/>
              </a:solidFill>
            </a:endParaRPr>
          </a:p>
          <a:p>
            <a:endParaRPr lang="en-US" sz="4000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[</a:t>
            </a:r>
            <a:r>
              <a:rPr lang="ru-RU" sz="4000" dirty="0" smtClean="0">
                <a:solidFill>
                  <a:srgbClr val="002060"/>
                </a:solidFill>
              </a:rPr>
              <a:t>      </a:t>
            </a:r>
            <a:r>
              <a:rPr lang="en-US" sz="4000" dirty="0" smtClean="0">
                <a:solidFill>
                  <a:srgbClr val="002060"/>
                </a:solidFill>
              </a:rPr>
              <a:t>], </a:t>
            </a:r>
            <a:r>
              <a:rPr lang="ru-RU" sz="4000" dirty="0" smtClean="0">
                <a:solidFill>
                  <a:srgbClr val="002060"/>
                </a:solidFill>
              </a:rPr>
              <a:t>( когда…).</a:t>
            </a:r>
            <a:endParaRPr lang="ru-RU" sz="4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07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570071"/>
              </p:ext>
            </p:extLst>
          </p:nvPr>
        </p:nvGraphicFramePr>
        <p:xfrm>
          <a:off x="179512" y="476672"/>
          <a:ext cx="8568951" cy="4680079"/>
        </p:xfrm>
        <a:graphic>
          <a:graphicData uri="http://schemas.openxmlformats.org/drawingml/2006/table">
            <a:tbl>
              <a:tblPr firstRow="1" firstCol="1" bandRow="1"/>
              <a:tblGrid>
                <a:gridCol w="432048"/>
                <a:gridCol w="1800200"/>
                <a:gridCol w="1486914"/>
                <a:gridCol w="1567575"/>
                <a:gridCol w="1641107"/>
                <a:gridCol w="1641107"/>
              </a:tblGrid>
              <a:tr h="9368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 придаточных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какой вопрос отвечают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чему относятся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 придаточных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помощи чего присоединяются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41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98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268483"/>
              </p:ext>
            </p:extLst>
          </p:nvPr>
        </p:nvGraphicFramePr>
        <p:xfrm>
          <a:off x="611560" y="1378732"/>
          <a:ext cx="8136903" cy="1402080"/>
        </p:xfrm>
        <a:graphic>
          <a:graphicData uri="http://schemas.openxmlformats.org/drawingml/2006/table">
            <a:tbl>
              <a:tblPr firstRow="1" firstCol="1" bandRow="1"/>
              <a:tblGrid>
                <a:gridCol w="1800200"/>
                <a:gridCol w="1486914"/>
                <a:gridCol w="1567575"/>
                <a:gridCol w="1641107"/>
                <a:gridCol w="1641107"/>
              </a:tblGrid>
              <a:tr h="1350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Определительные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Какой?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существительным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в главном предложении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 определяемого слова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Союзных слов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который, какой, чей, что, где, куда, откуда, когда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16873"/>
              </p:ext>
            </p:extLst>
          </p:nvPr>
        </p:nvGraphicFramePr>
        <p:xfrm>
          <a:off x="611560" y="2780928"/>
          <a:ext cx="8136903" cy="2016224"/>
        </p:xfrm>
        <a:graphic>
          <a:graphicData uri="http://schemas.openxmlformats.org/drawingml/2006/table">
            <a:tbl>
              <a:tblPr firstRow="1" firstCol="1" bandRow="1"/>
              <a:tblGrid>
                <a:gridCol w="1800200"/>
                <a:gridCol w="1486914"/>
                <a:gridCol w="1567575"/>
                <a:gridCol w="1641107"/>
                <a:gridCol w="1641107"/>
              </a:tblGrid>
              <a:tr h="2016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Местоименно-определительные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Какой?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Кто именно? Что именно?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</a:t>
                      </a: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местоимениям</a:t>
                      </a: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в значении существительного  </a:t>
                      </a:r>
                      <a:r>
                        <a:rPr lang="ru-RU" sz="16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тот, всякий, любой, каждый, то, все, всё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 и после определяемого слова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Союзных слов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кто, что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53" marR="452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4797152"/>
            <a:ext cx="1769715" cy="375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Изъяснительные</a:t>
            </a:r>
            <a:endParaRPr lang="ru-RU" sz="12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574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51900"/>
              </p:ext>
            </p:extLst>
          </p:nvPr>
        </p:nvGraphicFramePr>
        <p:xfrm>
          <a:off x="107504" y="116632"/>
          <a:ext cx="9001000" cy="59766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2142"/>
                <a:gridCol w="1414140"/>
                <a:gridCol w="1022030"/>
                <a:gridCol w="2880320"/>
                <a:gridCol w="1512168"/>
                <a:gridCol w="1800200"/>
              </a:tblGrid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придаточных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какой вопрос отвечают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чему относятся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придаточных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помощи чего присоединяются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</a:tr>
              <a:tr h="4536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Изъяснительные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753" marR="46753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936649"/>
              </p:ext>
            </p:extLst>
          </p:nvPr>
        </p:nvGraphicFramePr>
        <p:xfrm>
          <a:off x="1907704" y="1556792"/>
          <a:ext cx="7200801" cy="4536504"/>
        </p:xfrm>
        <a:graphic>
          <a:graphicData uri="http://schemas.openxmlformats.org/drawingml/2006/table">
            <a:tbl>
              <a:tblPr firstRow="1" firstCol="1" bandRow="1"/>
              <a:tblGrid>
                <a:gridCol w="1008112"/>
                <a:gridCol w="2879937"/>
                <a:gridCol w="1512551"/>
                <a:gridCol w="1800201"/>
              </a:tblGrid>
              <a:tr h="4536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Вопросы  косвенных падежей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3" marR="26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 словам  со значением мысли, речи, чувства: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глаголы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(сказал, спросил и др.)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прилагательные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(рад, доволен, уверен, убеждён и др.),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наречия и слова категории  состояния</a:t>
                      </a:r>
                      <a:r>
                        <a:rPr lang="ru-RU" sz="16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(надо, жаль, нельзя, желательно, страшно, ясно, понятно, известно и др.),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существительные 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(сообщение, вопрос, мысль, разговор, известие и др.),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фразеологизмы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(проявить заботу, дать слово, высказать предположение, подать знак и др.)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3" marR="26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Придаточное предложение стоит 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до,</a:t>
                      </a:r>
                      <a:r>
                        <a:rPr lang="ru-RU" sz="16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после, </a:t>
                      </a:r>
                      <a:r>
                        <a:rPr lang="ru-RU" sz="160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внутри главного 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3" marR="26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Союзов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что, как, будто, чтобы, ли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(частица в значении союза);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союзных слов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что, как, сколько, где, зачем, когда, куда, почему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3" marR="26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93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580</TotalTime>
  <Words>596</Words>
  <Application>Microsoft Office PowerPoint</Application>
  <PresentationFormat>Экран (4:3)</PresentationFormat>
  <Paragraphs>169</Paragraphs>
  <Slides>15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Эркер</vt:lpstr>
      <vt:lpstr>1_Воздушный поток</vt:lpstr>
      <vt:lpstr>Урок русского языка   9 класс</vt:lpstr>
      <vt:lpstr>Корректурная проба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  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  9 класс</dc:title>
  <dc:creator>Пользователь Windows</dc:creator>
  <cp:lastModifiedBy>Серый</cp:lastModifiedBy>
  <cp:revision>70</cp:revision>
  <dcterms:created xsi:type="dcterms:W3CDTF">2014-02-08T06:40:07Z</dcterms:created>
  <dcterms:modified xsi:type="dcterms:W3CDTF">2022-11-29T13:51:43Z</dcterms:modified>
</cp:coreProperties>
</file>