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Default Extension="wav" ContentType="audio/wav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5"/>
  </p:notesMasterIdLst>
  <p:sldIdLst>
    <p:sldId id="256" r:id="rId2"/>
    <p:sldId id="257" r:id="rId3"/>
    <p:sldId id="258" r:id="rId4"/>
    <p:sldId id="259" r:id="rId5"/>
    <p:sldId id="307" r:id="rId6"/>
    <p:sldId id="310" r:id="rId7"/>
    <p:sldId id="309" r:id="rId8"/>
    <p:sldId id="311" r:id="rId9"/>
    <p:sldId id="312" r:id="rId10"/>
    <p:sldId id="313" r:id="rId11"/>
    <p:sldId id="314" r:id="rId12"/>
    <p:sldId id="300" r:id="rId13"/>
    <p:sldId id="260" r:id="rId14"/>
    <p:sldId id="262" r:id="rId15"/>
    <p:sldId id="261" r:id="rId16"/>
    <p:sldId id="263" r:id="rId17"/>
    <p:sldId id="264" r:id="rId18"/>
    <p:sldId id="315" r:id="rId19"/>
    <p:sldId id="317" r:id="rId20"/>
    <p:sldId id="318" r:id="rId21"/>
    <p:sldId id="319" r:id="rId22"/>
    <p:sldId id="320" r:id="rId23"/>
    <p:sldId id="321" r:id="rId24"/>
    <p:sldId id="322" r:id="rId25"/>
    <p:sldId id="323" r:id="rId26"/>
    <p:sldId id="324" r:id="rId27"/>
    <p:sldId id="325" r:id="rId28"/>
    <p:sldId id="327" r:id="rId29"/>
    <p:sldId id="326" r:id="rId30"/>
    <p:sldId id="328" r:id="rId31"/>
    <p:sldId id="329" r:id="rId32"/>
    <p:sldId id="330" r:id="rId33"/>
    <p:sldId id="265" r:id="rId34"/>
    <p:sldId id="266" r:id="rId35"/>
    <p:sldId id="267" r:id="rId36"/>
    <p:sldId id="271" r:id="rId37"/>
    <p:sldId id="272" r:id="rId38"/>
    <p:sldId id="273" r:id="rId39"/>
    <p:sldId id="274" r:id="rId40"/>
    <p:sldId id="268" r:id="rId41"/>
    <p:sldId id="269" r:id="rId42"/>
    <p:sldId id="275" r:id="rId43"/>
    <p:sldId id="270" r:id="rId44"/>
    <p:sldId id="276" r:id="rId45"/>
    <p:sldId id="277" r:id="rId46"/>
    <p:sldId id="278" r:id="rId47"/>
    <p:sldId id="279" r:id="rId48"/>
    <p:sldId id="280" r:id="rId49"/>
    <p:sldId id="281" r:id="rId50"/>
    <p:sldId id="282" r:id="rId51"/>
    <p:sldId id="283" r:id="rId52"/>
    <p:sldId id="284" r:id="rId53"/>
    <p:sldId id="285" r:id="rId54"/>
    <p:sldId id="286" r:id="rId55"/>
    <p:sldId id="288" r:id="rId56"/>
    <p:sldId id="287" r:id="rId57"/>
    <p:sldId id="289" r:id="rId58"/>
    <p:sldId id="290" r:id="rId59"/>
    <p:sldId id="291" r:id="rId60"/>
    <p:sldId id="294" r:id="rId61"/>
    <p:sldId id="295" r:id="rId62"/>
    <p:sldId id="296" r:id="rId63"/>
    <p:sldId id="297" r:id="rId6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  <a:srgbClr val="CCFF99"/>
    <a:srgbClr val="CC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6" d="100"/>
          <a:sy n="86" d="100"/>
        </p:scale>
        <p:origin x="-88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9062E2-55CB-4EA5-8B45-6C8034B05F96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33ACC5-D0DB-4801-B03E-781E4D683E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309724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ACC5-D0DB-4801-B03E-781E4D683E78}" type="slidenum">
              <a:rPr lang="ru-RU" smtClean="0"/>
              <a:pPr/>
              <a:t>58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86338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107504" y="332656"/>
            <a:ext cx="892899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81762" y="116632"/>
            <a:ext cx="792088" cy="504056"/>
          </a:xfrm>
          <a:prstGeom prst="rect">
            <a:avLst/>
          </a:prstGeom>
          <a:solidFill>
            <a:schemeClr val="bg1">
              <a:lumMod val="65000"/>
            </a:schemeClr>
          </a:solidFill>
          <a:ln w="508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804894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107504" y="332656"/>
            <a:ext cx="892899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81762" y="116632"/>
            <a:ext cx="792088" cy="504056"/>
          </a:xfrm>
          <a:prstGeom prst="rect">
            <a:avLst/>
          </a:prstGeom>
          <a:solidFill>
            <a:schemeClr val="bg1">
              <a:lumMod val="65000"/>
            </a:schemeClr>
          </a:solidFill>
          <a:ln w="508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04894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107504" y="332656"/>
            <a:ext cx="892899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81762" y="116632"/>
            <a:ext cx="792088" cy="504056"/>
          </a:xfrm>
          <a:prstGeom prst="rect">
            <a:avLst/>
          </a:prstGeom>
          <a:solidFill>
            <a:schemeClr val="bg1">
              <a:lumMod val="65000"/>
            </a:schemeClr>
          </a:solidFill>
          <a:ln w="508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04894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107504" y="332656"/>
            <a:ext cx="892899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81762" y="116632"/>
            <a:ext cx="792088" cy="504056"/>
          </a:xfrm>
          <a:prstGeom prst="rect">
            <a:avLst/>
          </a:prstGeom>
          <a:solidFill>
            <a:schemeClr val="bg1">
              <a:lumMod val="65000"/>
            </a:schemeClr>
          </a:solidFill>
          <a:ln w="508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04894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107504" y="332656"/>
            <a:ext cx="892899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81762" y="116632"/>
            <a:ext cx="792088" cy="504056"/>
          </a:xfrm>
          <a:prstGeom prst="rect">
            <a:avLst/>
          </a:prstGeom>
          <a:solidFill>
            <a:schemeClr val="bg1">
              <a:lumMod val="65000"/>
            </a:schemeClr>
          </a:solidFill>
          <a:ln w="508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04894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107504" y="332656"/>
            <a:ext cx="892899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81762" y="116632"/>
            <a:ext cx="792088" cy="504056"/>
          </a:xfrm>
          <a:prstGeom prst="rect">
            <a:avLst/>
          </a:prstGeom>
          <a:solidFill>
            <a:schemeClr val="bg1">
              <a:lumMod val="65000"/>
            </a:schemeClr>
          </a:solidFill>
          <a:ln w="508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04894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107504" y="332656"/>
            <a:ext cx="892899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81762" y="116632"/>
            <a:ext cx="792088" cy="504056"/>
          </a:xfrm>
          <a:prstGeom prst="rect">
            <a:avLst/>
          </a:prstGeom>
          <a:solidFill>
            <a:schemeClr val="bg1">
              <a:lumMod val="65000"/>
            </a:schemeClr>
          </a:solidFill>
          <a:ln w="508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04894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107504" y="332656"/>
            <a:ext cx="892899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81762" y="116632"/>
            <a:ext cx="792088" cy="504056"/>
          </a:xfrm>
          <a:prstGeom prst="rect">
            <a:avLst/>
          </a:prstGeom>
          <a:solidFill>
            <a:schemeClr val="bg1">
              <a:lumMod val="65000"/>
            </a:schemeClr>
          </a:solidFill>
          <a:ln w="508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04894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107504" y="332656"/>
            <a:ext cx="892899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81762" y="116632"/>
            <a:ext cx="792088" cy="504056"/>
          </a:xfrm>
          <a:prstGeom prst="rect">
            <a:avLst/>
          </a:prstGeom>
          <a:solidFill>
            <a:schemeClr val="bg1">
              <a:lumMod val="65000"/>
            </a:schemeClr>
          </a:solidFill>
          <a:ln w="508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04894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wav"/><Relationship Id="rId5" Type="http://schemas.openxmlformats.org/officeDocument/2006/relationships/image" Target="../media/image20.png"/><Relationship Id="rId4" Type="http://schemas.microsoft.com/office/2007/relationships/media" Target="../media/media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wav"/><Relationship Id="rId5" Type="http://schemas.openxmlformats.org/officeDocument/2006/relationships/image" Target="../media/image20.png"/><Relationship Id="rId4" Type="http://schemas.microsoft.com/office/2007/relationships/media" Target="../media/media1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png"/><Relationship Id="rId4" Type="http://schemas.openxmlformats.org/officeDocument/2006/relationships/image" Target="../media/image56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wav"/><Relationship Id="rId5" Type="http://schemas.openxmlformats.org/officeDocument/2006/relationships/image" Target="../media/image20.png"/><Relationship Id="rId4" Type="http://schemas.microsoft.com/office/2007/relationships/media" Target="../media/media1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gi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gif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gif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wav"/><Relationship Id="rId5" Type="http://schemas.openxmlformats.org/officeDocument/2006/relationships/image" Target="../media/image7.png"/><Relationship Id="rId4" Type="http://schemas.microsoft.com/office/2007/relationships/media" Target="../media/media1.wav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wav"/><Relationship Id="rId5" Type="http://schemas.openxmlformats.org/officeDocument/2006/relationships/image" Target="../media/image20.png"/><Relationship Id="rId4" Type="http://schemas.microsoft.com/office/2007/relationships/media" Target="../media/media1.wav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gif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gif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5.gif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gif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2.wav"/><Relationship Id="rId5" Type="http://schemas.openxmlformats.org/officeDocument/2006/relationships/image" Target="../media/image20.png"/><Relationship Id="rId4" Type="http://schemas.microsoft.com/office/2007/relationships/media" Target="../media/media2.wav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3.mp3"/><Relationship Id="rId6" Type="http://schemas.openxmlformats.org/officeDocument/2006/relationships/image" Target="../media/image20.png"/><Relationship Id="rId5" Type="http://schemas.microsoft.com/office/2007/relationships/media" Target="../media/media3.mp3"/><Relationship Id="rId4" Type="http://schemas.openxmlformats.org/officeDocument/2006/relationships/image" Target="../media/image72.gi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gif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gif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gif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6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gif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gif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wav"/><Relationship Id="rId5" Type="http://schemas.openxmlformats.org/officeDocument/2006/relationships/image" Target="../media/image20.png"/><Relationship Id="rId4" Type="http://schemas.microsoft.com/office/2007/relationships/media" Target="../media/media1.wav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wav"/><Relationship Id="rId5" Type="http://schemas.openxmlformats.org/officeDocument/2006/relationships/image" Target="../media/image20.png"/><Relationship Id="rId4" Type="http://schemas.microsoft.com/office/2007/relationships/media" Target="../media/media1.wav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wav"/><Relationship Id="rId5" Type="http://schemas.openxmlformats.org/officeDocument/2006/relationships/image" Target="../media/image20.png"/><Relationship Id="rId4" Type="http://schemas.microsoft.com/office/2007/relationships/media" Target="../media/media1.wav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wav"/><Relationship Id="rId5" Type="http://schemas.openxmlformats.org/officeDocument/2006/relationships/image" Target="../media/image20.png"/><Relationship Id="rId4" Type="http://schemas.microsoft.com/office/2007/relationships/media" Target="../media/media1.wav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4.wav"/><Relationship Id="rId5" Type="http://schemas.openxmlformats.org/officeDocument/2006/relationships/image" Target="../media/image20.png"/><Relationship Id="rId4" Type="http://schemas.microsoft.com/office/2007/relationships/media" Target="../media/media4.wav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6" y="945875"/>
            <a:ext cx="6209497" cy="556785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95536" y="9322"/>
            <a:ext cx="836305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</a:t>
            </a:r>
            <a:r>
              <a:rPr lang="ru-RU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r>
              <a:rPr lang="ru-RU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</a:t>
            </a:r>
            <a:r>
              <a:rPr lang="ru-RU" sz="48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</a:t>
            </a:r>
            <a:r>
              <a:rPr lang="ru-RU" sz="48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</a:t>
            </a:r>
            <a:r>
              <a:rPr lang="ru-RU" sz="4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r>
              <a:rPr lang="ru-RU" sz="48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</a:t>
            </a:r>
            <a:r>
              <a:rPr lang="ru-RU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</a:t>
            </a:r>
            <a:r>
              <a:rPr lang="ru-RU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</a:t>
            </a:r>
            <a:r>
              <a:rPr lang="ru-RU" sz="48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</a:t>
            </a:r>
            <a:r>
              <a:rPr lang="ru-RU" sz="48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</a:t>
            </a:r>
            <a:r>
              <a:rPr lang="ru-RU" sz="4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</a:t>
            </a:r>
            <a:r>
              <a:rPr lang="ru-RU" sz="48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й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к</a:t>
            </a:r>
            <a:r>
              <a:rPr lang="ru-RU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r>
              <a:rPr lang="ru-RU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</a:t>
            </a:r>
            <a:r>
              <a:rPr lang="ru-RU" sz="48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</a:t>
            </a:r>
            <a:r>
              <a:rPr lang="ru-RU" sz="48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й</a:t>
            </a:r>
            <a:r>
              <a:rPr lang="ru-RU" sz="4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</a:t>
            </a:r>
            <a:r>
              <a:rPr lang="ru-RU" sz="48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</a:t>
            </a:r>
            <a:r>
              <a:rPr lang="ru-RU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</a:t>
            </a:r>
            <a:r>
              <a:rPr lang="ru-RU" sz="4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r>
              <a:rPr lang="ru-RU" sz="48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</a:t>
            </a:r>
            <a:endParaRPr lang="ru-RU" sz="48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95907" y="1124744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23" y="3729801"/>
            <a:ext cx="2448272" cy="24482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72802" y="6193028"/>
            <a:ext cx="7857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2016 г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90786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s.pfst.net/2015.02/742326288060c6c97386abecc255681100f867a18cd_b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4290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4" descr="http://itd3.mycdn.me/image?id=849603165919&amp;t=20&amp;plc=WEB&amp;tkn=*BNMAj-nbipf8IGKli8zzBYw7IsE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6" descr="http://163gorod.ru/sites/116kzn.ru/files/styles/news-img-full/public/2016/05/V-UrFO-k-seredine-vesni-sredni.jpg?itok=dRHyfP4S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0" y="3357563"/>
            <a:ext cx="4572000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8" descr="https://tengrinews.kz/userdata/news/2012/news_213874/photo_5521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572000" y="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875" y="4572000"/>
            <a:ext cx="7543800" cy="12192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5400" dirty="0" smtClean="0">
                <a:solidFill>
                  <a:srgbClr val="A0C9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5400" dirty="0" smtClean="0">
                <a:solidFill>
                  <a:srgbClr val="A0C9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5400" dirty="0" smtClean="0">
                <a:solidFill>
                  <a:srgbClr val="A0C9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5400" dirty="0" smtClean="0">
                <a:solidFill>
                  <a:srgbClr val="A0C9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4000" dirty="0" smtClean="0">
                <a:solidFill>
                  <a:srgbClr val="A0C9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«Качество жизни зависит от знания математики»</a:t>
            </a:r>
            <a:endParaRPr lang="ru-RU" sz="4000" dirty="0"/>
          </a:p>
        </p:txBody>
      </p:sp>
      <p:pic>
        <p:nvPicPr>
          <p:cNvPr id="4" name="Содержимое 4" descr="329bd606fa92f6440251c01e52dc2844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57375" y="298450"/>
            <a:ext cx="6089650" cy="405923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 dir="cw">
                                      <p:cBhvr>
                                        <p:cTn id="24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5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548681"/>
            <a:ext cx="770485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125" indent="-282575">
              <a:buFont typeface="Wingdings 2" pitchFamily="18" charset="2"/>
              <a:buChar char=""/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242852"/>
                  </a:outerShdw>
                </a:effectLst>
                <a:latin typeface="Times New Roman" pitchFamily="18" charset="0"/>
                <a:cs typeface="Times New Roman" pitchFamily="18" charset="0"/>
              </a:rPr>
              <a:t>Низкая успеваемость по математики в школе сказывается на качестве жизни человека.</a:t>
            </a:r>
          </a:p>
          <a:p>
            <a:pPr marL="365125" indent="-282575">
              <a:defRPr/>
            </a:pPr>
            <a:endParaRPr lang="ru-RU" sz="2800" dirty="0" smtClean="0">
              <a:effectLst>
                <a:outerShdw blurRad="38100" dist="38100" dir="2700000" algn="tl">
                  <a:srgbClr val="242852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65125" indent="-282575">
              <a:buFont typeface="Wingdings 2" pitchFamily="18" charset="2"/>
              <a:buChar char=""/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242852"/>
                  </a:outerShdw>
                </a:effectLst>
                <a:latin typeface="Times New Roman" pitchFamily="18" charset="0"/>
                <a:cs typeface="Times New Roman" pitchFamily="18" charset="0"/>
              </a:rPr>
              <a:t>Плохое знание математики сказывается на качестве жизни человека, в первую очередь, таких ее сторонах, как финансовое положение, здоровье и будущее благополучие. Поскольку наверстать упущенное во взрослой жизни очень трудно, низкая успеваемость в школе по этому важному предмету отдается потом эхом на всем протяжении жизненного пути.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8538" y="1844824"/>
            <a:ext cx="8429039" cy="4401205"/>
          </a:xfrm>
          <a:prstGeom prst="rect">
            <a:avLst/>
          </a:prstGeom>
          <a:solidFill>
            <a:schemeClr val="bg1"/>
          </a:solidFill>
          <a:ln w="38100"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dirty="0" smtClean="0"/>
              <a:t>Название каждого числа в умножении.</a:t>
            </a:r>
          </a:p>
          <a:p>
            <a:pPr marL="342900" indent="-342900">
              <a:buAutoNum type="arabicPeriod"/>
            </a:pPr>
            <a:r>
              <a:rPr lang="ru-RU" sz="2800" dirty="0" smtClean="0"/>
              <a:t>Равенство, содержащее неизвестное.</a:t>
            </a:r>
          </a:p>
          <a:p>
            <a:pPr marL="342900" indent="-342900">
              <a:buAutoNum type="arabicPeriod"/>
            </a:pPr>
            <a:r>
              <a:rPr lang="ru-RU" sz="2800" dirty="0" smtClean="0"/>
              <a:t>Число, на которое нельзя разделить ни одно число.</a:t>
            </a:r>
          </a:p>
          <a:p>
            <a:pPr marL="342900" indent="-342900">
              <a:buAutoNum type="arabicPeriod"/>
            </a:pPr>
            <a:r>
              <a:rPr lang="ru-RU" sz="2800" dirty="0" smtClean="0"/>
              <a:t>Фигура, ограниченная окружностью.</a:t>
            </a:r>
          </a:p>
          <a:p>
            <a:pPr marL="342900" indent="-342900">
              <a:buAutoNum type="arabicPeriod"/>
            </a:pPr>
            <a:r>
              <a:rPr lang="ru-RU" sz="2800" dirty="0" smtClean="0"/>
              <a:t>Наименьшее четырёхзначное число.</a:t>
            </a:r>
          </a:p>
          <a:p>
            <a:pPr marL="342900" indent="-342900">
              <a:buAutoNum type="arabicPeriod"/>
            </a:pPr>
            <a:r>
              <a:rPr lang="ru-RU" sz="2800" dirty="0" smtClean="0"/>
              <a:t>Действие, обратное умножению.</a:t>
            </a:r>
          </a:p>
          <a:p>
            <a:pPr marL="342900" indent="-342900">
              <a:buAutoNum type="arabicPeriod"/>
            </a:pPr>
            <a:r>
              <a:rPr lang="ru-RU" sz="2800" dirty="0" smtClean="0"/>
              <a:t>Сколько минут в 1 часе?</a:t>
            </a:r>
          </a:p>
          <a:p>
            <a:pPr marL="342900" indent="-342900">
              <a:buAutoNum type="arabicPeriod"/>
            </a:pPr>
            <a:r>
              <a:rPr lang="ru-RU" sz="2800" dirty="0" smtClean="0"/>
              <a:t>Единица третьего разряда.</a:t>
            </a:r>
          </a:p>
          <a:p>
            <a:pPr marL="342900" indent="-342900">
              <a:buAutoNum type="arabicPeriod"/>
            </a:pPr>
            <a:r>
              <a:rPr lang="ru-RU" sz="2800" dirty="0" smtClean="0"/>
              <a:t>Инструмент для построения прямых линий.</a:t>
            </a:r>
          </a:p>
          <a:p>
            <a:pPr marL="342900" indent="-342900">
              <a:buAutoNum type="arabicPeriod"/>
            </a:pPr>
            <a:r>
              <a:rPr lang="ru-RU" sz="2800" dirty="0" smtClean="0"/>
              <a:t>Сумма длин сторон прямоугольника.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93995" y="548680"/>
            <a:ext cx="5958682" cy="769441"/>
          </a:xfrm>
          <a:prstGeom prst="rect">
            <a:avLst/>
          </a:prstGeom>
          <a:solidFill>
            <a:schemeClr val="bg1"/>
          </a:solidFill>
          <a:ln w="38100"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Вопросы для команды:</a:t>
            </a:r>
            <a:endParaRPr lang="ru-RU" sz="4400" b="1" dirty="0"/>
          </a:p>
        </p:txBody>
      </p:sp>
    </p:spTree>
    <p:extLst>
      <p:ext uri="{BB962C8B-B14F-4D97-AF65-F5344CB8AC3E}">
        <p14:creationId xmlns="" xmlns:p14="http://schemas.microsoft.com/office/powerpoint/2010/main" val="213774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93995" y="548680"/>
            <a:ext cx="6086923" cy="769441"/>
          </a:xfrm>
          <a:prstGeom prst="rect">
            <a:avLst/>
          </a:prstGeom>
          <a:solidFill>
            <a:schemeClr val="bg1"/>
          </a:solidFill>
          <a:ln w="38100"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Вопросы для  команды:</a:t>
            </a:r>
            <a:endParaRPr lang="ru-RU" sz="4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95571" y="1805764"/>
            <a:ext cx="8456418" cy="3539430"/>
          </a:xfrm>
          <a:prstGeom prst="rect">
            <a:avLst/>
          </a:prstGeom>
          <a:solidFill>
            <a:schemeClr val="bg1"/>
          </a:solidFill>
          <a:ln w="38100"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pPr lvl="0"/>
            <a:r>
              <a:rPr lang="en-US" sz="2800" dirty="0" smtClean="0"/>
              <a:t>11</a:t>
            </a:r>
            <a:r>
              <a:rPr lang="ru-RU" sz="2800" dirty="0" smtClean="0"/>
              <a:t>. </a:t>
            </a:r>
            <a:r>
              <a:rPr lang="ru-RU" sz="2800" dirty="0"/>
              <a:t>Что составляет вместе 12 месяцев</a:t>
            </a:r>
            <a:r>
              <a:rPr lang="ru-RU" sz="2800" dirty="0" smtClean="0"/>
              <a:t>?</a:t>
            </a:r>
            <a:endParaRPr lang="ru-RU" sz="2800" dirty="0"/>
          </a:p>
          <a:p>
            <a:pPr lvl="0"/>
            <a:r>
              <a:rPr lang="ru-RU" sz="2800" dirty="0" smtClean="0"/>
              <a:t>12. Какая </a:t>
            </a:r>
            <a:r>
              <a:rPr lang="ru-RU" sz="2800" dirty="0"/>
              <a:t>фигура не имеет углов?</a:t>
            </a:r>
          </a:p>
          <a:p>
            <a:pPr lvl="0"/>
            <a:r>
              <a:rPr lang="ru-RU" sz="2800" dirty="0" smtClean="0"/>
              <a:t>13. Мотоциклист </a:t>
            </a:r>
            <a:r>
              <a:rPr lang="ru-RU" sz="2800" dirty="0"/>
              <a:t>ехал в поселок и встретил 3 </a:t>
            </a:r>
            <a:r>
              <a:rPr lang="ru-RU" sz="2800" dirty="0" smtClean="0"/>
              <a:t>машины</a:t>
            </a:r>
          </a:p>
          <a:p>
            <a:pPr lvl="0"/>
            <a:r>
              <a:rPr lang="ru-RU" sz="2800" dirty="0" smtClean="0"/>
              <a:t>      и </a:t>
            </a:r>
            <a:r>
              <a:rPr lang="ru-RU" sz="2800" dirty="0"/>
              <a:t>2 грузовика. Сколько машин ехало в поселок?</a:t>
            </a:r>
          </a:p>
          <a:p>
            <a:pPr lvl="0"/>
            <a:r>
              <a:rPr lang="ru-RU" sz="2800" dirty="0" smtClean="0"/>
              <a:t>14. Какие </a:t>
            </a:r>
            <a:r>
              <a:rPr lang="ru-RU" sz="2800" dirty="0"/>
              <a:t>виды углов вы знаете?</a:t>
            </a:r>
          </a:p>
          <a:p>
            <a:pPr lvl="0"/>
            <a:r>
              <a:rPr lang="ru-RU" sz="2800" dirty="0" smtClean="0"/>
              <a:t>15. Кузнец </a:t>
            </a:r>
            <a:r>
              <a:rPr lang="ru-RU" sz="2800" dirty="0"/>
              <a:t>подковал 5 лошадей. </a:t>
            </a:r>
            <a:endParaRPr lang="ru-RU" sz="2800" dirty="0" smtClean="0"/>
          </a:p>
          <a:p>
            <a:pPr lvl="0"/>
            <a:r>
              <a:rPr lang="ru-RU" sz="2800" dirty="0" smtClean="0"/>
              <a:t>      Сколько </a:t>
            </a:r>
            <a:r>
              <a:rPr lang="ru-RU" sz="2800" dirty="0"/>
              <a:t>подков ему потребовалось?</a:t>
            </a:r>
          </a:p>
          <a:p>
            <a:endParaRPr lang="ru-RU" sz="2800" dirty="0" smtClean="0"/>
          </a:p>
        </p:txBody>
      </p:sp>
    </p:spTree>
    <p:extLst>
      <p:ext uri="{BB962C8B-B14F-4D97-AF65-F5344CB8AC3E}">
        <p14:creationId xmlns="" xmlns:p14="http://schemas.microsoft.com/office/powerpoint/2010/main" val="2692028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93995" y="548680"/>
            <a:ext cx="6086923" cy="769441"/>
          </a:xfrm>
          <a:prstGeom prst="rect">
            <a:avLst/>
          </a:prstGeom>
          <a:solidFill>
            <a:schemeClr val="bg1"/>
          </a:solidFill>
          <a:ln w="38100">
            <a:solidFill>
              <a:srgbClr val="92D050"/>
            </a:solidFill>
          </a:ln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Вопросы для  команды:</a:t>
            </a:r>
            <a:endParaRPr lang="ru-RU" sz="4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39304" y="1988840"/>
            <a:ext cx="8568952" cy="4154984"/>
          </a:xfrm>
          <a:prstGeom prst="rect">
            <a:avLst/>
          </a:prstGeom>
          <a:solidFill>
            <a:schemeClr val="bg1"/>
          </a:solidFill>
          <a:ln w="381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 smtClean="0"/>
              <a:t>Результат сложения.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Инструмент для построения окружности.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Сотня лет.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Математическое задание, содержащее условие и вопрос.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Четырёхугольник, у которого все стороны равны.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Компонент суммы.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Наибольшее  трехзначное число.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Назовите формулу нахождения площади прямоугольника.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Наименьшая единица времени.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Число, в котором 4 сотни 5 десятков 3 единицы.</a:t>
            </a:r>
          </a:p>
          <a:p>
            <a:pPr marL="342900" indent="-342900">
              <a:buAutoNum type="arabicPeriod"/>
            </a:pPr>
            <a:endParaRPr lang="ru-RU" sz="2400" dirty="0" smtClean="0"/>
          </a:p>
        </p:txBody>
      </p:sp>
    </p:spTree>
    <p:extLst>
      <p:ext uri="{BB962C8B-B14F-4D97-AF65-F5344CB8AC3E}">
        <p14:creationId xmlns="" xmlns:p14="http://schemas.microsoft.com/office/powerpoint/2010/main" val="420703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93995" y="548680"/>
            <a:ext cx="5958682" cy="769441"/>
          </a:xfrm>
          <a:prstGeom prst="rect">
            <a:avLst/>
          </a:prstGeom>
          <a:solidFill>
            <a:schemeClr val="bg1"/>
          </a:solidFill>
          <a:ln w="38100">
            <a:solidFill>
              <a:srgbClr val="92D050"/>
            </a:solidFill>
          </a:ln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Вопросы для команды:</a:t>
            </a:r>
            <a:endParaRPr lang="ru-RU" sz="4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39304" y="1988840"/>
            <a:ext cx="8568952" cy="2677656"/>
          </a:xfrm>
          <a:prstGeom prst="rect">
            <a:avLst/>
          </a:prstGeom>
          <a:solidFill>
            <a:schemeClr val="bg1"/>
          </a:solidFill>
          <a:ln w="381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ru-RU" sz="2400" dirty="0"/>
              <a:t> </a:t>
            </a:r>
            <a:r>
              <a:rPr lang="ru-RU" sz="2400" dirty="0" smtClean="0"/>
              <a:t>11. На </a:t>
            </a:r>
            <a:r>
              <a:rPr lang="ru-RU" sz="2400" dirty="0"/>
              <a:t>2 руках – 10 пальцев. Сколько пальцев на 10 руках? </a:t>
            </a:r>
            <a:endParaRPr lang="ru-RU" sz="2400" dirty="0" smtClean="0"/>
          </a:p>
          <a:p>
            <a:pPr lvl="0"/>
            <a:r>
              <a:rPr lang="ru-RU" sz="2400" dirty="0" smtClean="0"/>
              <a:t>12. На </a:t>
            </a:r>
            <a:r>
              <a:rPr lang="ru-RU" sz="2400" dirty="0"/>
              <a:t>столе стояло 4 стакана молока. Девочка выпила 1 </a:t>
            </a:r>
            <a:r>
              <a:rPr lang="ru-RU" sz="2400" dirty="0" smtClean="0"/>
              <a:t>стакан</a:t>
            </a:r>
          </a:p>
          <a:p>
            <a:pPr lvl="0"/>
            <a:r>
              <a:rPr lang="ru-RU" sz="2400" dirty="0"/>
              <a:t> </a:t>
            </a:r>
            <a:r>
              <a:rPr lang="ru-RU" sz="2400" dirty="0" smtClean="0"/>
              <a:t>    напитка</a:t>
            </a:r>
            <a:r>
              <a:rPr lang="ru-RU" sz="2400" dirty="0"/>
              <a:t>. Сколько стаканов осталось? </a:t>
            </a:r>
          </a:p>
          <a:p>
            <a:pPr lvl="0"/>
            <a:r>
              <a:rPr lang="ru-RU" sz="2400" dirty="0" smtClean="0"/>
              <a:t>13. Что </a:t>
            </a:r>
            <a:r>
              <a:rPr lang="ru-RU" sz="2400" dirty="0"/>
              <a:t>найдешь, если к разности прибавить вычитаемое? </a:t>
            </a:r>
            <a:endParaRPr lang="ru-RU" sz="2400" dirty="0" smtClean="0"/>
          </a:p>
          <a:p>
            <a:pPr lvl="0"/>
            <a:r>
              <a:rPr lang="ru-RU" sz="2400" dirty="0" smtClean="0"/>
              <a:t>14. Как </a:t>
            </a:r>
            <a:r>
              <a:rPr lang="ru-RU" sz="2400" dirty="0"/>
              <a:t>найти скорость? </a:t>
            </a:r>
            <a:endParaRPr lang="ru-RU" sz="2400" dirty="0" smtClean="0"/>
          </a:p>
          <a:p>
            <a:pPr lvl="0"/>
            <a:r>
              <a:rPr lang="ru-RU" sz="2400" dirty="0" smtClean="0"/>
              <a:t>15. Единица </a:t>
            </a:r>
            <a:r>
              <a:rPr lang="ru-RU" sz="2400" dirty="0"/>
              <a:t>измерения длины, равная 100 </a:t>
            </a:r>
            <a:r>
              <a:rPr lang="ru-RU" sz="2400" dirty="0" smtClean="0"/>
              <a:t>см.</a:t>
            </a:r>
            <a:endParaRPr lang="ru-RU" sz="2400" dirty="0"/>
          </a:p>
          <a:p>
            <a:pPr marL="342900" indent="-342900">
              <a:buAutoNum type="arabicPeriod"/>
            </a:pPr>
            <a:endParaRPr lang="ru-RU" sz="2400" dirty="0" smtClean="0"/>
          </a:p>
        </p:txBody>
      </p:sp>
    </p:spTree>
    <p:extLst>
      <p:ext uri="{BB962C8B-B14F-4D97-AF65-F5344CB8AC3E}">
        <p14:creationId xmlns="" xmlns:p14="http://schemas.microsoft.com/office/powerpoint/2010/main" val="56963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78395" y="2967335"/>
            <a:ext cx="69610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</a:t>
            </a:r>
            <a:r>
              <a:rPr lang="ru-RU" sz="54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Учёные математики</a:t>
            </a:r>
            <a:r>
              <a:rPr lang="ru-RU" sz="5400" b="0" cap="none" spc="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».</a:t>
            </a:r>
            <a:endParaRPr lang="ru-RU" sz="5400" b="0" cap="none" spc="0" dirty="0">
              <a:ln w="18415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" name="angeldst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43715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692696"/>
            <a:ext cx="739862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Какому ученому на голову упало яблоко?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s://stihi.ru/pics/2016/10/24/2697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4662911" y="1988840"/>
            <a:ext cx="3538114" cy="45114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lechaim.ru/wp-content/uploads/2018/08/lech317images_Stranitsa_103_Izobrazhenie_000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62911" y="1916832"/>
            <a:ext cx="3571497" cy="45834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3356992"/>
            <a:ext cx="3960440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И. Ньютону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1663" y="4307185"/>
            <a:ext cx="3960440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А. Гурвицу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0997" y="5251673"/>
            <a:ext cx="3960440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А. Эйнштейну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1762" y="116632"/>
            <a:ext cx="792088" cy="504056"/>
          </a:xfrm>
          <a:prstGeom prst="rect">
            <a:avLst/>
          </a:prstGeom>
          <a:solidFill>
            <a:schemeClr val="bg1">
              <a:lumMod val="65000"/>
              <a:alpha val="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Рамка 9"/>
          <p:cNvSpPr/>
          <p:nvPr/>
        </p:nvSpPr>
        <p:spPr>
          <a:xfrm>
            <a:off x="4644008" y="1916832"/>
            <a:ext cx="3600400" cy="4583422"/>
          </a:xfrm>
          <a:prstGeom prst="frame">
            <a:avLst>
              <a:gd name="adj1" fmla="val 2169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316417" y="6271941"/>
            <a:ext cx="792086" cy="432048"/>
          </a:xfrm>
          <a:prstGeom prst="actionButtonForwardNext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853949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 animBg="1"/>
      <p:bldP spid="6" grpId="1" animBg="1"/>
      <p:bldP spid="7" grpId="0" animBg="1"/>
      <p:bldP spid="7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60648"/>
            <a:ext cx="867590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         Он 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– изобретатель боевых машин, </a:t>
            </a:r>
            <a:endParaRPr lang="ru-RU" sz="3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позволивших жителям Сиракуз 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отражать атаки </a:t>
            </a:r>
            <a:endParaRPr lang="ru-RU" sz="3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римлян 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во время второй Пунической войны: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81762" y="116632"/>
            <a:ext cx="792088" cy="504056"/>
          </a:xfrm>
          <a:prstGeom prst="rect">
            <a:avLst/>
          </a:prstGeom>
          <a:solidFill>
            <a:schemeClr val="bg1">
              <a:lumMod val="65000"/>
              <a:alpha val="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4644008" y="1916832"/>
            <a:ext cx="3600400" cy="4499439"/>
            <a:chOff x="4644008" y="1916832"/>
            <a:chExt cx="3600400" cy="4499439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4644008" y="1916832"/>
              <a:ext cx="3600400" cy="449943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6" name="Picture 4" descr="https://konspekta.net/infopediasu/baza14/6196085607056.files/image424.jpg"/>
            <p:cNvPicPr>
              <a:picLocks noChangeAspect="1" noChangeArrowheads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l="11" t="667" r="-45" b="12361"/>
            <a:stretch/>
          </p:blipFill>
          <p:spPr bwMode="auto">
            <a:xfrm>
              <a:off x="5002510" y="1987651"/>
              <a:ext cx="2910284" cy="43894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Picture 2" descr="https://interesnyefakty.org/wp-content/uploads/arhimed-3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676329" y="1940690"/>
            <a:ext cx="3496072" cy="4469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89484" y="5249552"/>
            <a:ext cx="3960440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Плутарх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1560" y="3356992"/>
            <a:ext cx="3960440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Пифагор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89484" y="4312865"/>
            <a:ext cx="3960440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Архимед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Рамка 12"/>
          <p:cNvSpPr/>
          <p:nvPr/>
        </p:nvSpPr>
        <p:spPr>
          <a:xfrm>
            <a:off x="4644008" y="1916832"/>
            <a:ext cx="3600400" cy="4583422"/>
          </a:xfrm>
          <a:prstGeom prst="frame">
            <a:avLst>
              <a:gd name="adj1" fmla="val 2169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8316417" y="6271941"/>
            <a:ext cx="792086" cy="432048"/>
          </a:xfrm>
          <a:prstGeom prst="actionButtonForwardNext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94398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238" t="5910" r="2906" b="4363"/>
          <a:stretch/>
        </p:blipFill>
        <p:spPr>
          <a:xfrm>
            <a:off x="2987824" y="3299505"/>
            <a:ext cx="5616624" cy="339780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691680" y="157666"/>
            <a:ext cx="59264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Калейдоскоп – это: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1431" y="1052736"/>
            <a:ext cx="8499443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b="1" dirty="0" smtClean="0"/>
              <a:t>Оптический прибор – трубка с зеркальными </a:t>
            </a:r>
          </a:p>
          <a:p>
            <a:r>
              <a:rPr lang="ru-RU" sz="2800" b="1" dirty="0" smtClean="0"/>
              <a:t>пластинками и цветными стёклышками, при </a:t>
            </a:r>
          </a:p>
          <a:p>
            <a:r>
              <a:rPr lang="ru-RU" sz="2800" b="1" dirty="0" smtClean="0"/>
              <a:t>поворачивании складывающиеся в разнообразные </a:t>
            </a:r>
          </a:p>
          <a:p>
            <a:r>
              <a:rPr lang="ru-RU" sz="2800" b="1" dirty="0" smtClean="0"/>
              <a:t>узоры;</a:t>
            </a:r>
          </a:p>
          <a:p>
            <a:r>
              <a:rPr lang="ru-RU" sz="2800" b="1" dirty="0" smtClean="0"/>
              <a:t>2. В переносном значении – быстрая смена событий.</a:t>
            </a:r>
            <a:endParaRPr lang="ru-RU" sz="28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615" y="3235784"/>
            <a:ext cx="2075145" cy="31645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53759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611560" y="3356992"/>
            <a:ext cx="3960440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Гудрун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Бурвиц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44008" y="1916832"/>
            <a:ext cx="3600400" cy="451147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671927" y="260648"/>
            <a:ext cx="7944162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Основные труды этого математика по </a:t>
            </a:r>
          </a:p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математическому анализу, теории функций, </a:t>
            </a:r>
          </a:p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алгебре и теории чисел: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s://cdn1.ozone.ru/s3/multimedia-x/600561174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890372" y="1988777"/>
            <a:ext cx="3107672" cy="4439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90997" y="5251673"/>
            <a:ext cx="3960440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Адольф Гурвиц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1663" y="4307185"/>
            <a:ext cx="3960440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Отто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Щтольц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 descr="Adolf Hurwitz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947210" y="1965849"/>
            <a:ext cx="2993996" cy="4485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Рамка 2"/>
          <p:cNvSpPr/>
          <p:nvPr/>
        </p:nvSpPr>
        <p:spPr>
          <a:xfrm>
            <a:off x="4644008" y="1916832"/>
            <a:ext cx="3600400" cy="4583422"/>
          </a:xfrm>
          <a:prstGeom prst="frame">
            <a:avLst>
              <a:gd name="adj1" fmla="val 2169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81762" y="116632"/>
            <a:ext cx="792088" cy="504056"/>
          </a:xfrm>
          <a:prstGeom prst="rect">
            <a:avLst/>
          </a:prstGeom>
          <a:solidFill>
            <a:schemeClr val="bg1">
              <a:lumMod val="65000"/>
              <a:alpha val="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316417" y="6271941"/>
            <a:ext cx="792086" cy="432048"/>
          </a:xfrm>
          <a:prstGeom prst="actionButtonForwardNext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40813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6" grpId="0" animBg="1"/>
      <p:bldP spid="6" grpId="1" animBg="1"/>
      <p:bldP spid="7" grpId="0" animBg="1"/>
      <p:bldP spid="7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644008" y="1916832"/>
            <a:ext cx="3600400" cy="451147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 descr="http://www.hagitegas.gr/wp-content/uploads/2015/10/Daniel_Bernoulli_01_web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752020" y="1933057"/>
            <a:ext cx="3384376" cy="4550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71365" y="251123"/>
            <a:ext cx="876130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       Швейцарский физик, механик и математик, </a:t>
            </a:r>
          </a:p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один из создателей кинетической теории газов, </a:t>
            </a:r>
          </a:p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гидродинамики и математической физики: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4" descr="http://www.hagitegas.gr/wp-content/uploads/2015/10/Daniel_Bernoulli_01_web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796383" y="1942185"/>
            <a:ext cx="3295650" cy="4489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Рамка 2"/>
          <p:cNvSpPr/>
          <p:nvPr/>
        </p:nvSpPr>
        <p:spPr>
          <a:xfrm>
            <a:off x="4644008" y="1916832"/>
            <a:ext cx="3600400" cy="4583422"/>
          </a:xfrm>
          <a:prstGeom prst="frame">
            <a:avLst>
              <a:gd name="adj1" fmla="val 2169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3356992"/>
            <a:ext cx="3960440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Эдуард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Кофлер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0997" y="5251673"/>
            <a:ext cx="3960440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Даниил Бернулли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1663" y="4307185"/>
            <a:ext cx="3960440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 smtClean="0">
                <a:solidFill>
                  <a:schemeClr val="tx1"/>
                </a:solidFill>
                <a:latin typeface="+mj-lt"/>
              </a:rPr>
              <a:t>Габриэль Крамер</a:t>
            </a:r>
            <a:endParaRPr lang="ru-RU" sz="2800" b="1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1762" y="116632"/>
            <a:ext cx="792088" cy="504056"/>
          </a:xfrm>
          <a:prstGeom prst="rect">
            <a:avLst/>
          </a:prstGeom>
          <a:solidFill>
            <a:schemeClr val="bg1">
              <a:lumMod val="65000"/>
              <a:alpha val="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316417" y="6271941"/>
            <a:ext cx="792086" cy="432048"/>
          </a:xfrm>
          <a:prstGeom prst="actionButtonForwardNext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5383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589484" y="5249552"/>
            <a:ext cx="3960440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Франсуа Виет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1365" y="251123"/>
            <a:ext cx="897014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       Немецкий математик и астроном-теоретик. </a:t>
            </a:r>
          </a:p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     Знаменит тем, что установил существование </a:t>
            </a:r>
          </a:p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     односторонних поверхностей: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Группа 4"/>
          <p:cNvGrpSpPr/>
          <p:nvPr/>
        </p:nvGrpSpPr>
        <p:grpSpPr>
          <a:xfrm>
            <a:off x="4644008" y="1916832"/>
            <a:ext cx="3600400" cy="4499439"/>
            <a:chOff x="4644008" y="1916832"/>
            <a:chExt cx="3600400" cy="4499439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4644008" y="1916832"/>
              <a:ext cx="3600400" cy="449943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194" name="Picture 2" descr="https://avatars.mds.yandex.net/get-zen_doc/30884/pub_5d3e47aef8ea6700ae171d90_5d3e491bcfcc8600ad1beff9/scale_1200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478263" y="3090687"/>
              <a:ext cx="4104457" cy="23328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196" name="Picture 4" descr="https://ds05.infourok.ru/uploads/ex/07e4/000f9843-1b368cef/hello_html_m4fb4481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680011" y="1952836"/>
            <a:ext cx="3528393" cy="4511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Рамка 6"/>
          <p:cNvSpPr/>
          <p:nvPr/>
        </p:nvSpPr>
        <p:spPr>
          <a:xfrm>
            <a:off x="4644008" y="1916832"/>
            <a:ext cx="3600400" cy="4583422"/>
          </a:xfrm>
          <a:prstGeom prst="frame">
            <a:avLst>
              <a:gd name="adj1" fmla="val 2169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3356992"/>
            <a:ext cx="3960440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Рене Декарт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9484" y="4312865"/>
            <a:ext cx="3960440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 Фердинанд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Мёбиус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1762" y="116632"/>
            <a:ext cx="792088" cy="504056"/>
          </a:xfrm>
          <a:prstGeom prst="rect">
            <a:avLst/>
          </a:prstGeom>
          <a:solidFill>
            <a:schemeClr val="bg1">
              <a:lumMod val="65000"/>
              <a:alpha val="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8316417" y="6271941"/>
            <a:ext cx="792086" cy="432048"/>
          </a:xfrm>
          <a:prstGeom prst="actionButtonForwardNext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72028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9" grpId="0" animBg="1"/>
      <p:bldP spid="9" grpId="1" animBg="1"/>
      <p:bldP spid="10" grpId="0" animBg="1"/>
      <p:bldP spid="10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6664" y="251123"/>
            <a:ext cx="918687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       Этот ученый на своем надгробном памятнике</a:t>
            </a:r>
          </a:p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завещал выгравировать правильный 17-угольник, </a:t>
            </a:r>
          </a:p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вписанный в круг: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Группа 5"/>
          <p:cNvGrpSpPr/>
          <p:nvPr/>
        </p:nvGrpSpPr>
        <p:grpSpPr>
          <a:xfrm>
            <a:off x="4644008" y="1916832"/>
            <a:ext cx="3600400" cy="4499439"/>
            <a:chOff x="4644008" y="1916832"/>
            <a:chExt cx="3600400" cy="4499439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4644008" y="1916832"/>
              <a:ext cx="3600400" cy="449943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218" name="Picture 2" descr="https://www.matematiksel.org/wp-content/uploads/2017/03/17gon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4913" y="2420888"/>
              <a:ext cx="3378589" cy="3861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Прямоугольник 3"/>
            <p:cNvSpPr/>
            <p:nvPr/>
          </p:nvSpPr>
          <p:spPr>
            <a:xfrm>
              <a:off x="4860032" y="5743128"/>
              <a:ext cx="790011" cy="2880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9220" name="Picture 4" descr="https://miro.medium.com/max/1400/1*2aOL3ndQk_S6bbc6UKNRPA.pn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699461" y="1893153"/>
            <a:ext cx="3489494" cy="4546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Рамка 8"/>
          <p:cNvSpPr/>
          <p:nvPr/>
        </p:nvSpPr>
        <p:spPr>
          <a:xfrm>
            <a:off x="4644008" y="1916832"/>
            <a:ext cx="3600400" cy="4583422"/>
          </a:xfrm>
          <a:prstGeom prst="frame">
            <a:avLst>
              <a:gd name="adj1" fmla="val 2169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9484" y="5249552"/>
            <a:ext cx="3960440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Пифагор Самосский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1560" y="3356992"/>
            <a:ext cx="3960440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Леонард Эйлер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89484" y="4312865"/>
            <a:ext cx="3960440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Карл Фридрих Гаусс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1762" y="116632"/>
            <a:ext cx="792088" cy="504056"/>
          </a:xfrm>
          <a:prstGeom prst="rect">
            <a:avLst/>
          </a:prstGeom>
          <a:solidFill>
            <a:schemeClr val="bg1">
              <a:lumMod val="65000"/>
              <a:alpha val="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8316417" y="6271941"/>
            <a:ext cx="792086" cy="432048"/>
          </a:xfrm>
          <a:prstGeom prst="actionButtonForwardNext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6114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372832"/>
            <a:ext cx="54672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Что обещал сделать Архимед, </a:t>
            </a:r>
          </a:p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найдя точку опоры?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https://interesnyefakty.org/wp-content/uploads/arhimed-3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676329" y="1940690"/>
            <a:ext cx="3496072" cy="4469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7"/>
          <p:cNvGrpSpPr/>
          <p:nvPr/>
        </p:nvGrpSpPr>
        <p:grpSpPr>
          <a:xfrm>
            <a:off x="4644008" y="1916832"/>
            <a:ext cx="3600400" cy="4499439"/>
            <a:chOff x="4644008" y="1916832"/>
            <a:chExt cx="3600400" cy="4499439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4644008" y="1916832"/>
              <a:ext cx="3600400" cy="449943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Picture 4" descr="https://1.bp.blogspot.com/-07JaseY0LGU/XFPNdHZH97I/AAAAAAAAAJk/EYgaWRe3h7UJqrBPvt86FfqGhIRRPhOCgCK4BGAYYCw/s1600/%25D0%25B0%25D1%2580%25D1%2585.jpg"/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4676329" y="2132856"/>
              <a:ext cx="3562746" cy="41388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Рамка 5"/>
          <p:cNvSpPr/>
          <p:nvPr/>
        </p:nvSpPr>
        <p:spPr>
          <a:xfrm>
            <a:off x="4644008" y="1916832"/>
            <a:ext cx="3600400" cy="4583422"/>
          </a:xfrm>
          <a:prstGeom prst="frame">
            <a:avLst>
              <a:gd name="adj1" fmla="val 2169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1560" y="3356992"/>
            <a:ext cx="4176464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перевернуть Вселенную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90997" y="5251673"/>
            <a:ext cx="4176464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перевернуть Землю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01663" y="4307185"/>
            <a:ext cx="4176464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перевернуть Луну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81762" y="116632"/>
            <a:ext cx="792088" cy="504056"/>
          </a:xfrm>
          <a:prstGeom prst="rect">
            <a:avLst/>
          </a:prstGeom>
          <a:solidFill>
            <a:schemeClr val="bg1">
              <a:lumMod val="65000"/>
              <a:alpha val="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316417" y="6271941"/>
            <a:ext cx="792086" cy="432048"/>
          </a:xfrm>
          <a:prstGeom prst="actionButtonForwardNext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01982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44008" y="1916832"/>
            <a:ext cx="3600400" cy="4499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http://vozduhoplavateli.ru/assets/images/Gallery/histori/istoria_polet2b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-620" t="50" r="30180"/>
          <a:stretch/>
        </p:blipFill>
        <p:spPr bwMode="auto">
          <a:xfrm>
            <a:off x="4637112" y="1952625"/>
            <a:ext cx="3547864" cy="4463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agro-portal.su/uploads/files/wiki/1617700866_961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5417" b="7893"/>
          <a:stretch/>
        </p:blipFill>
        <p:spPr bwMode="auto">
          <a:xfrm>
            <a:off x="4673724" y="1949921"/>
            <a:ext cx="3540968" cy="446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Рамка 4"/>
          <p:cNvSpPr/>
          <p:nvPr/>
        </p:nvSpPr>
        <p:spPr>
          <a:xfrm>
            <a:off x="4644008" y="1916832"/>
            <a:ext cx="3600400" cy="4583422"/>
          </a:xfrm>
          <a:prstGeom prst="frame">
            <a:avLst>
              <a:gd name="adj1" fmla="val 2169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8992" y="349077"/>
            <a:ext cx="8976240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         Русский 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и советский механик и математик, </a:t>
            </a:r>
            <a:endParaRPr lang="ru-RU" sz="3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основатель 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Киевского общества воздухоплавания</a:t>
            </a:r>
            <a:r>
              <a:rPr lang="ru-RU" sz="3200" dirty="0"/>
              <a:t>: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1762" y="116632"/>
            <a:ext cx="792088" cy="504056"/>
          </a:xfrm>
          <a:prstGeom prst="rect">
            <a:avLst/>
          </a:prstGeom>
          <a:solidFill>
            <a:schemeClr val="bg1">
              <a:lumMod val="65000"/>
              <a:alpha val="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3356992"/>
            <a:ext cx="4197027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Николай Борисович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Делоне (старший)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1663" y="4307185"/>
            <a:ext cx="4197027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Поль </a:t>
            </a:r>
            <a:r>
              <a:rPr lang="ru-RU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Рикёр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0997" y="5251673"/>
            <a:ext cx="4197027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Николай Иванович Лобачевский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316417" y="6271941"/>
            <a:ext cx="792086" cy="432048"/>
          </a:xfrm>
          <a:prstGeom prst="actionButtonForwardNext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11190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8992" y="349077"/>
            <a:ext cx="841730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Учёный, который любил делать пометки </a:t>
            </a:r>
            <a:endParaRPr lang="ru-RU" sz="3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        на 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полях читаемой книги:</a:t>
            </a:r>
          </a:p>
        </p:txBody>
      </p:sp>
      <p:pic>
        <p:nvPicPr>
          <p:cNvPr id="2050" name="Picture 2" descr="https://media.istockphoto.com/photos/math-equations-picture-id152124930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-1"/>
          <a:stretch/>
        </p:blipFill>
        <p:spPr bwMode="auto">
          <a:xfrm>
            <a:off x="4644009" y="1988840"/>
            <a:ext cx="3527226" cy="4511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89484" y="5249552"/>
            <a:ext cx="3960440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Пифагор Самосский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3356992"/>
            <a:ext cx="3960440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Леонард Эйлер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89484" y="4312865"/>
            <a:ext cx="3960440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Пьер Ферма</a:t>
            </a:r>
          </a:p>
        </p:txBody>
      </p:sp>
      <p:pic>
        <p:nvPicPr>
          <p:cNvPr id="2052" name="Picture 4" descr="https://static.tildacdn.com/tild3232-3336-4765-a132-376636656262/PC216LOIPierreDeFerm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666928" y="1988840"/>
            <a:ext cx="3504307" cy="4440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Рамка 4"/>
          <p:cNvSpPr/>
          <p:nvPr/>
        </p:nvSpPr>
        <p:spPr>
          <a:xfrm>
            <a:off x="4644008" y="1916832"/>
            <a:ext cx="3600400" cy="4583422"/>
          </a:xfrm>
          <a:prstGeom prst="frame">
            <a:avLst>
              <a:gd name="adj1" fmla="val 2169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1762" y="116632"/>
            <a:ext cx="792088" cy="504056"/>
          </a:xfrm>
          <a:prstGeom prst="rect">
            <a:avLst/>
          </a:prstGeom>
          <a:solidFill>
            <a:schemeClr val="bg1">
              <a:lumMod val="65000"/>
              <a:alpha val="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316417" y="6271941"/>
            <a:ext cx="792086" cy="432048"/>
          </a:xfrm>
          <a:prstGeom prst="actionButtonForwardNext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09780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1544" y="328503"/>
            <a:ext cx="85024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     В 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какой области науки проявились </a:t>
            </a:r>
            <a:endParaRPr lang="ru-RU" sz="3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выдающиеся 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способности Софьи 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Ковалевской?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fb.ru/media/i/6/4/4/4/7/4/i/64447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716016" y="1933887"/>
            <a:ext cx="3456384" cy="454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Рамка 3"/>
          <p:cNvSpPr/>
          <p:nvPr/>
        </p:nvSpPr>
        <p:spPr>
          <a:xfrm>
            <a:off x="4644008" y="1916832"/>
            <a:ext cx="3600400" cy="4583422"/>
          </a:xfrm>
          <a:prstGeom prst="frame">
            <a:avLst>
              <a:gd name="adj1" fmla="val 2169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3356992"/>
            <a:ext cx="3970337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химия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90997" y="5251673"/>
            <a:ext cx="3970337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1663" y="4307185"/>
            <a:ext cx="3970337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физика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1762" y="116632"/>
            <a:ext cx="792088" cy="504056"/>
          </a:xfrm>
          <a:prstGeom prst="rect">
            <a:avLst/>
          </a:prstGeom>
          <a:solidFill>
            <a:schemeClr val="bg1">
              <a:lumMod val="65000"/>
              <a:alpha val="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316417" y="6271941"/>
            <a:ext cx="792086" cy="432048"/>
          </a:xfrm>
          <a:prstGeom prst="actionButtonForwardNext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61904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44008" y="1916832"/>
            <a:ext cx="3600400" cy="4499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641544" y="328503"/>
            <a:ext cx="818923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Кто из этих учёных установил 3 основных </a:t>
            </a:r>
            <a:endParaRPr lang="ru-RU" sz="3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    закона 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движения небесных 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тел?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4" name="Picture 6" descr="https://images11.popmeh.ru/upload/img_cache/0f5/0f520e9644e476bc16bfdb91a14dd136_cropped_1332x406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625802" y="1988840"/>
            <a:ext cx="1823029" cy="167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s://images11.popmeh.ru/upload/img_cache/0f5/0f520e9644e476bc16bfdb91a14dd136_cropped_1332x406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487119" y="3343576"/>
            <a:ext cx="2202169" cy="1729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s://images11.popmeh.ru/upload/img_cache/0f5/0f520e9644e476bc16bfdb91a14dd136_cropped_1332x406.jpg"/>
          <p:cNvPicPr>
            <a:picLocks noChangeAspect="1" noChangeArrowheads="1"/>
          </p:cNvPicPr>
          <p:nvPr/>
        </p:nvPicPr>
        <p:blipFill rotWithShape="1"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r="-8797"/>
          <a:stretch/>
        </p:blipFill>
        <p:spPr bwMode="auto">
          <a:xfrm>
            <a:off x="5487119" y="4686337"/>
            <a:ext cx="2202169" cy="1729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24smi.org/public/media/resize/660x-/celebrity/2018/12/13/bbudnfw64xjk-portret-ioganna-keplera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700904" y="1974799"/>
            <a:ext cx="3531275" cy="4467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89484" y="5249552"/>
            <a:ext cx="3960440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Галилео Галилей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1560" y="3356992"/>
            <a:ext cx="3960440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Ньютон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89484" y="4312865"/>
            <a:ext cx="3960440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Иоганн Кеплер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Рамка 8"/>
          <p:cNvSpPr/>
          <p:nvPr/>
        </p:nvSpPr>
        <p:spPr>
          <a:xfrm>
            <a:off x="4644008" y="1916832"/>
            <a:ext cx="3600400" cy="4583422"/>
          </a:xfrm>
          <a:prstGeom prst="frame">
            <a:avLst>
              <a:gd name="adj1" fmla="val 2169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1762" y="116632"/>
            <a:ext cx="792088" cy="504056"/>
          </a:xfrm>
          <a:prstGeom prst="rect">
            <a:avLst/>
          </a:prstGeom>
          <a:solidFill>
            <a:schemeClr val="bg1">
              <a:lumMod val="65000"/>
              <a:alpha val="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8316417" y="6271941"/>
            <a:ext cx="792086" cy="432048"/>
          </a:xfrm>
          <a:prstGeom prst="actionButtonForwardNext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60270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1544" y="328503"/>
            <a:ext cx="85186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Этот великий немецкий ученый предсказал </a:t>
            </a:r>
            <a:endParaRPr lang="ru-RU" sz="3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    обнаружение 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гравитационных волн: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3356992"/>
            <a:ext cx="3960440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Альберт Эйнштейн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1663" y="4307185"/>
            <a:ext cx="3960440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Герман Фогель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90997" y="5251673"/>
            <a:ext cx="3960440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Тихо Браге</a:t>
            </a:r>
          </a:p>
        </p:txBody>
      </p:sp>
      <p:pic>
        <p:nvPicPr>
          <p:cNvPr id="2050" name="Picture 2" descr="https://yargromov.com/wp-content/uploads/2020/09/travma-broshennosti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b="-414"/>
          <a:stretch/>
        </p:blipFill>
        <p:spPr bwMode="auto">
          <a:xfrm rot="16200000">
            <a:off x="4245462" y="2458040"/>
            <a:ext cx="4432403" cy="3459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www.gottahaverockandroll.com/ItemImages/000009/rr612-785_lg.jpe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731828" y="1934867"/>
            <a:ext cx="3459671" cy="4550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Рамка 9"/>
          <p:cNvSpPr/>
          <p:nvPr/>
        </p:nvSpPr>
        <p:spPr>
          <a:xfrm>
            <a:off x="4644008" y="1916832"/>
            <a:ext cx="3600400" cy="4583422"/>
          </a:xfrm>
          <a:prstGeom prst="frame">
            <a:avLst>
              <a:gd name="adj1" fmla="val 2169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1762" y="116632"/>
            <a:ext cx="792088" cy="504056"/>
          </a:xfrm>
          <a:prstGeom prst="rect">
            <a:avLst/>
          </a:prstGeom>
          <a:solidFill>
            <a:schemeClr val="bg1">
              <a:lumMod val="65000"/>
              <a:alpha val="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316417" y="6271941"/>
            <a:ext cx="792086" cy="432048"/>
          </a:xfrm>
          <a:prstGeom prst="actionButtonForwardNext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28549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060848"/>
            <a:ext cx="5718404" cy="451956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5535" y="116632"/>
            <a:ext cx="885069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«Дорогу осилит идущий,</a:t>
            </a:r>
          </a:p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 математику – мыслящий!»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0599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317653"/>
            <a:ext cx="785657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Кто из советских учёных запустил в космос </a:t>
            </a:r>
            <a:endParaRPr lang="ru-RU" sz="3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первый 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искусственный спутник 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Земли?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s://sun9-55.userapi.com/impg/6vTDJIUmxw_-mrJYNJbVvWVzEK94NjT3QmCd-w/rDMS15aJ8Uc.jpg?size=443x604&amp;quality=96&amp;sign=67d31d77e6a1367b01b545dfab50c279&amp;type=album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-1"/>
          <a:stretch/>
        </p:blipFill>
        <p:spPr bwMode="auto">
          <a:xfrm>
            <a:off x="4659982" y="1972910"/>
            <a:ext cx="3584426" cy="4478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11560" y="3356992"/>
            <a:ext cx="3960440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Сергей Павлович Королёв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1663" y="4307185"/>
            <a:ext cx="3960440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Михаил Леонтьевич Миль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90997" y="5251673"/>
            <a:ext cx="3960440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Константин Циолковский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81762" y="116632"/>
            <a:ext cx="792088" cy="504056"/>
          </a:xfrm>
          <a:prstGeom prst="rect">
            <a:avLst/>
          </a:prstGeom>
          <a:solidFill>
            <a:schemeClr val="bg1">
              <a:lumMod val="65000"/>
              <a:alpha val="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4644008" y="1972910"/>
            <a:ext cx="3600400" cy="4511476"/>
            <a:chOff x="-826350" y="1916832"/>
            <a:chExt cx="3600400" cy="4511476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-826350" y="1916832"/>
              <a:ext cx="3600400" cy="451147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" name="Picture 2" descr="http://vimpel-v.com/uploads/posts/2022-01/1641901871_ksp-2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34788" y="1946989"/>
              <a:ext cx="3017276" cy="44084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Рамка 3"/>
          <p:cNvSpPr/>
          <p:nvPr/>
        </p:nvSpPr>
        <p:spPr>
          <a:xfrm>
            <a:off x="4644008" y="1916832"/>
            <a:ext cx="3600400" cy="4583422"/>
          </a:xfrm>
          <a:prstGeom prst="frame">
            <a:avLst>
              <a:gd name="adj1" fmla="val 2169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316417" y="6271941"/>
            <a:ext cx="792086" cy="432048"/>
          </a:xfrm>
          <a:prstGeom prst="actionButtonForwardNext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6367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332932"/>
            <a:ext cx="828957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Кто из советских учёных является создателем </a:t>
            </a:r>
            <a:endParaRPr lang="ru-RU" sz="3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лазерных технологий?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www.wired.com/images_blogs/photos/uncategorized/2008/09/02/des1_rendering_hr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716016" y="2000250"/>
            <a:ext cx="3456384" cy="4495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www.eduspb.com/public/img/biography/p/prohorov.jpe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716016" y="2000250"/>
            <a:ext cx="3456384" cy="4426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Рамка 3"/>
          <p:cNvSpPr/>
          <p:nvPr/>
        </p:nvSpPr>
        <p:spPr>
          <a:xfrm>
            <a:off x="4644008" y="1916832"/>
            <a:ext cx="3600400" cy="4583422"/>
          </a:xfrm>
          <a:prstGeom prst="frame">
            <a:avLst>
              <a:gd name="adj1" fmla="val 2169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3356992"/>
            <a:ext cx="4197027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Лазарев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Пётр Петрович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90997" y="5251673"/>
            <a:ext cx="4197027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Прохоров </a:t>
            </a:r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Александр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Михайлович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01663" y="4307185"/>
            <a:ext cx="4197027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Канторович </a:t>
            </a:r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Леонид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Витальевич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81762" y="116632"/>
            <a:ext cx="792088" cy="504056"/>
          </a:xfrm>
          <a:prstGeom prst="rect">
            <a:avLst/>
          </a:prstGeom>
          <a:solidFill>
            <a:schemeClr val="bg1">
              <a:lumMod val="65000"/>
              <a:alpha val="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316417" y="6271941"/>
            <a:ext cx="792086" cy="432048"/>
          </a:xfrm>
          <a:prstGeom prst="actionButtonForwardNext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0500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332931"/>
            <a:ext cx="894353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        Кому 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из советских учёных принадлежит </a:t>
            </a:r>
            <a:endParaRPr lang="ru-RU" sz="3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     создание первого 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в Европе атомного реактора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    первой 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в СССР атомной 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бомбы?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s://static.ukrinform.com/photos/2014_02/1392039000_4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b="13249"/>
          <a:stretch/>
        </p:blipFill>
        <p:spPr bwMode="auto">
          <a:xfrm>
            <a:off x="4716016" y="1916832"/>
            <a:ext cx="3456384" cy="4515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s://stihi.ru/pics/2020/02/04/913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695986" y="1954741"/>
            <a:ext cx="3512418" cy="4507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Рамка 3"/>
          <p:cNvSpPr/>
          <p:nvPr/>
        </p:nvSpPr>
        <p:spPr>
          <a:xfrm>
            <a:off x="4644008" y="1916832"/>
            <a:ext cx="3600400" cy="4583422"/>
          </a:xfrm>
          <a:prstGeom prst="frame">
            <a:avLst>
              <a:gd name="adj1" fmla="val 2169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9484" y="5249552"/>
            <a:ext cx="4198540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Семенов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Николай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Николаевич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3356992"/>
            <a:ext cx="4198540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Сахаров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Андрей Дмитриевич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89484" y="4312865"/>
            <a:ext cx="4198540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Курчатов </a:t>
            </a:r>
          </a:p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Игорь Васильевич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81762" y="116632"/>
            <a:ext cx="792088" cy="504056"/>
          </a:xfrm>
          <a:prstGeom prst="rect">
            <a:avLst/>
          </a:prstGeom>
          <a:solidFill>
            <a:schemeClr val="bg1">
              <a:lumMod val="65000"/>
              <a:alpha val="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316417" y="6271941"/>
            <a:ext cx="792086" cy="432048"/>
          </a:xfrm>
          <a:prstGeom prst="actionButtonForwardNext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1216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61213" y="2967335"/>
            <a:ext cx="67954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Задания на внимание.</a:t>
            </a:r>
            <a:endParaRPr lang="ru-RU" sz="5400" b="0" cap="none" spc="0" dirty="0">
              <a:ln w="18415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" name="angeldst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8749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996952"/>
            <a:ext cx="8629549" cy="224368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376" y="116632"/>
            <a:ext cx="2376264" cy="23762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50011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712476"/>
            <a:ext cx="1921665" cy="18848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261" y="4947408"/>
            <a:ext cx="2833847" cy="192337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260648"/>
            <a:ext cx="2134568" cy="227687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5890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75595" y="2780928"/>
            <a:ext cx="59666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Логические задачи.</a:t>
            </a:r>
          </a:p>
        </p:txBody>
      </p:sp>
      <p:pic>
        <p:nvPicPr>
          <p:cNvPr id="3" name="angeldst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84869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25283" y="208644"/>
            <a:ext cx="75198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Расставьте скобки и знаки действий:</a:t>
            </a:r>
            <a:endParaRPr lang="ru-RU" sz="36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80891" y="854975"/>
            <a:ext cx="5485796" cy="1200329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   7    7  7 = 1</a:t>
            </a:r>
            <a:endParaRPr lang="ru-RU" sz="72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74999" y="2204864"/>
            <a:ext cx="5277407" cy="1200329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   7   7   7 = 2</a:t>
            </a:r>
            <a:endParaRPr lang="ru-RU" sz="72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3476907"/>
            <a:ext cx="5277407" cy="1200329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   7   7   7 = 3</a:t>
            </a:r>
            <a:endParaRPr lang="ru-RU" sz="72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4572" y="5229200"/>
            <a:ext cx="5485796" cy="1200329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   7   7   7 = 5</a:t>
            </a:r>
            <a:endParaRPr lang="ru-RU" sz="72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722" y="4077071"/>
            <a:ext cx="2608684" cy="260868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77331">
            <a:off x="5503638" y="5259362"/>
            <a:ext cx="3510498" cy="234033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78798" y="854975"/>
            <a:ext cx="40063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  –   )+   :</a:t>
            </a:r>
            <a:endParaRPr lang="ru-RU" sz="7200" dirty="0"/>
          </a:p>
        </p:txBody>
      </p:sp>
      <p:sp>
        <p:nvSpPr>
          <p:cNvPr id="13" name="TextBox 12"/>
          <p:cNvSpPr txBox="1"/>
          <p:nvPr/>
        </p:nvSpPr>
        <p:spPr>
          <a:xfrm>
            <a:off x="3929950" y="2199504"/>
            <a:ext cx="261321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   +   :</a:t>
            </a:r>
            <a:endParaRPr lang="ru-RU" sz="7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1520" y="3461001"/>
            <a:ext cx="360066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  +    +  ):</a:t>
            </a:r>
            <a:endParaRPr lang="ru-RU" sz="7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23999" y="5225636"/>
            <a:ext cx="300595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-(  +   ):</a:t>
            </a:r>
            <a:endParaRPr lang="ru-RU" sz="7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98969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75856" y="2362548"/>
            <a:ext cx="5580620" cy="44644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34546" y="188640"/>
            <a:ext cx="727231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/>
              <a:t>Брату и сестре 2 года назад вместе </a:t>
            </a:r>
            <a:endParaRPr lang="ru-RU" sz="3600" b="1" dirty="0" smtClean="0"/>
          </a:p>
          <a:p>
            <a:r>
              <a:rPr lang="ru-RU" sz="3600" b="1" dirty="0" smtClean="0"/>
              <a:t>было </a:t>
            </a:r>
            <a:r>
              <a:rPr lang="ru-RU" sz="3600" b="1" dirty="0"/>
              <a:t>15 лет. </a:t>
            </a:r>
            <a:r>
              <a:rPr lang="ru-RU" sz="3600" b="1" dirty="0" smtClean="0"/>
              <a:t>Сейчас </a:t>
            </a:r>
            <a:r>
              <a:rPr lang="ru-RU" sz="3600" b="1" dirty="0"/>
              <a:t>сестре 13 лет. </a:t>
            </a:r>
            <a:endParaRPr lang="ru-RU" sz="3600" b="1" dirty="0" smtClean="0"/>
          </a:p>
          <a:p>
            <a:r>
              <a:rPr lang="ru-RU" sz="3600" b="1" dirty="0" smtClean="0"/>
              <a:t>Сколько </a:t>
            </a:r>
            <a:r>
              <a:rPr lang="ru-RU" sz="3600" b="1" dirty="0"/>
              <a:t>должно пройти лет, </a:t>
            </a:r>
            <a:endParaRPr lang="ru-RU" sz="3600" b="1" dirty="0" smtClean="0"/>
          </a:p>
          <a:p>
            <a:r>
              <a:rPr lang="ru-RU" sz="3600" b="1" dirty="0" smtClean="0"/>
              <a:t>чтобы </a:t>
            </a:r>
            <a:r>
              <a:rPr lang="ru-RU" sz="3600" b="1" dirty="0"/>
              <a:t>брату исполнилось 9 лет</a:t>
            </a:r>
            <a:r>
              <a:rPr lang="ru-RU" sz="3600" b="1" dirty="0" smtClean="0"/>
              <a:t>?</a:t>
            </a:r>
            <a:endParaRPr lang="ru-RU" sz="36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46" y="3861048"/>
            <a:ext cx="3041384" cy="304138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39052" y="2833276"/>
            <a:ext cx="306436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 3 года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90646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564" y="2819261"/>
            <a:ext cx="2880320" cy="401050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51520" y="116632"/>
            <a:ext cx="7318670" cy="304698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3200" b="1" dirty="0"/>
              <a:t>Если самое большое трехзначное </a:t>
            </a:r>
            <a:r>
              <a:rPr lang="ru-RU" sz="3200" b="1" dirty="0" smtClean="0"/>
              <a:t>число</a:t>
            </a:r>
          </a:p>
          <a:p>
            <a:r>
              <a:rPr lang="ru-RU" sz="3200" b="1" dirty="0" smtClean="0"/>
              <a:t>уменьшить </a:t>
            </a:r>
            <a:r>
              <a:rPr lang="ru-RU" sz="3200" b="1" dirty="0"/>
              <a:t>на самое </a:t>
            </a:r>
            <a:r>
              <a:rPr lang="ru-RU" sz="3200" b="1" dirty="0" smtClean="0"/>
              <a:t>большое</a:t>
            </a:r>
          </a:p>
          <a:p>
            <a:r>
              <a:rPr lang="ru-RU" sz="3200" b="1" dirty="0" smtClean="0"/>
              <a:t>двузначное </a:t>
            </a:r>
            <a:r>
              <a:rPr lang="ru-RU" sz="3200" b="1" dirty="0"/>
              <a:t>число, а полученный </a:t>
            </a:r>
            <a:endParaRPr lang="ru-RU" sz="3200" b="1" dirty="0" smtClean="0"/>
          </a:p>
          <a:p>
            <a:r>
              <a:rPr lang="ru-RU" sz="3200" b="1" dirty="0" smtClean="0"/>
              <a:t>результат </a:t>
            </a:r>
            <a:r>
              <a:rPr lang="ru-RU" sz="3200" b="1" dirty="0"/>
              <a:t>разделить на 4, а затем </a:t>
            </a:r>
            <a:endParaRPr lang="ru-RU" sz="3200" b="1" dirty="0" smtClean="0"/>
          </a:p>
          <a:p>
            <a:r>
              <a:rPr lang="ru-RU" sz="3200" b="1" dirty="0" smtClean="0"/>
              <a:t>вычесть </a:t>
            </a:r>
            <a:r>
              <a:rPr lang="ru-RU" sz="3200" b="1" dirty="0"/>
              <a:t>25, то получится возраст </a:t>
            </a:r>
            <a:endParaRPr lang="ru-RU" sz="3200" b="1" dirty="0" smtClean="0"/>
          </a:p>
          <a:p>
            <a:r>
              <a:rPr lang="ru-RU" sz="3200" b="1" dirty="0" smtClean="0"/>
              <a:t>звездочета</a:t>
            </a:r>
            <a:r>
              <a:rPr lang="ru-RU" sz="3200" b="1" dirty="0"/>
              <a:t>. Сколько лет звездочету</a:t>
            </a:r>
            <a:r>
              <a:rPr lang="ru-RU" sz="3200" b="1" dirty="0" smtClean="0"/>
              <a:t>?</a:t>
            </a:r>
            <a:endParaRPr lang="ru-RU" sz="32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1934" y="390976"/>
            <a:ext cx="1663587" cy="277264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46211" y="3861048"/>
            <a:ext cx="596669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i="1" dirty="0">
                <a:solidFill>
                  <a:srgbClr val="FF0000"/>
                </a:solidFill>
              </a:rPr>
              <a:t>(999-99):</a:t>
            </a:r>
            <a:r>
              <a:rPr lang="ru-RU" sz="4400" b="1" i="1" dirty="0" smtClean="0">
                <a:solidFill>
                  <a:srgbClr val="FF0000"/>
                </a:solidFill>
              </a:rPr>
              <a:t>4-25=200 (лет)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10807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ngeldst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267200" y="3124200"/>
            <a:ext cx="1024880" cy="6096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87624" y="404664"/>
            <a:ext cx="69847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</a:p>
          <a:p>
            <a:pPr algn="ctr"/>
            <a:r>
              <a:rPr lang="ru-RU" sz="7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И ПРОФЕССИИ</a:t>
            </a:r>
            <a:endParaRPr lang="ru-RU" sz="7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0528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8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16037" y="2967335"/>
            <a:ext cx="52858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Конкурс ребусов.</a:t>
            </a:r>
          </a:p>
        </p:txBody>
      </p:sp>
      <p:pic>
        <p:nvPicPr>
          <p:cNvPr id="3" name="angeldst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13094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88640"/>
            <a:ext cx="3811496" cy="95808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3528" y="282959"/>
            <a:ext cx="496379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Разгадайте ребусы.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54" t="4171" r="3584" b="3160"/>
          <a:stretch/>
        </p:blipFill>
        <p:spPr>
          <a:xfrm>
            <a:off x="899592" y="1700808"/>
            <a:ext cx="7479024" cy="367240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296589" y="5445224"/>
            <a:ext cx="26850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циркуль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766094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15" t="7212" r="2261" b="2619"/>
          <a:stretch/>
        </p:blipFill>
        <p:spPr>
          <a:xfrm>
            <a:off x="323528" y="1484784"/>
            <a:ext cx="8600496" cy="322373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88640"/>
            <a:ext cx="3811496" cy="95808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23528" y="282959"/>
            <a:ext cx="496379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Разгадайте ребусы.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61380" y="5445224"/>
            <a:ext cx="37554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окружность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3015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88640"/>
            <a:ext cx="3811496" cy="95808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3528" y="282959"/>
            <a:ext cx="496379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Разгадайте ребусы.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79" t="4489" r="2415" b="3930"/>
          <a:stretch/>
        </p:blipFill>
        <p:spPr>
          <a:xfrm>
            <a:off x="881349" y="1484784"/>
            <a:ext cx="7645706" cy="364658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341700" y="5445224"/>
            <a:ext cx="25948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квадрат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2510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26" t="4186" r="1523" b="2546"/>
          <a:stretch/>
        </p:blipFill>
        <p:spPr>
          <a:xfrm>
            <a:off x="892366" y="1641513"/>
            <a:ext cx="7238082" cy="349234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88640"/>
            <a:ext cx="3811496" cy="95808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23528" y="282959"/>
            <a:ext cx="496379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Разгадайте ребусы.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05926" y="5445224"/>
            <a:ext cx="14663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круг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69933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3768" y="188640"/>
            <a:ext cx="38964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Физминутка</a:t>
            </a:r>
            <a:endParaRPr lang="ru-RU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children cheer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96580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4288" y="149226"/>
            <a:ext cx="855593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Сколько раз ногою топнем?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724479" y="1422740"/>
            <a:ext cx="3732112" cy="19389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+mn-lt"/>
              </a:rPr>
              <a:t>60:20</a:t>
            </a:r>
          </a:p>
        </p:txBody>
      </p:sp>
      <p:pic>
        <p:nvPicPr>
          <p:cNvPr id="2052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295662"/>
            <a:ext cx="2160239" cy="334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DJ Digress - РњСѓР·С‹РєР° Р±РµР· СЃР»РѕРІ (mp3ostrov.com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42178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8954" y="149226"/>
            <a:ext cx="8321059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Сколько раз руками хлопнем?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334148" y="1422740"/>
            <a:ext cx="4512774" cy="19389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+mn-lt"/>
              </a:rPr>
              <a:t>450:90</a:t>
            </a:r>
          </a:p>
        </p:txBody>
      </p:sp>
      <p:pic>
        <p:nvPicPr>
          <p:cNvPr id="3076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7" y="3524250"/>
            <a:ext cx="2668737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0294" y="3524250"/>
            <a:ext cx="2804194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42987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5673" y="149226"/>
            <a:ext cx="827316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Мы присядем столько раз: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724479" y="1422740"/>
            <a:ext cx="3732112" cy="19389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+mn-lt"/>
              </a:rPr>
              <a:t>48:12</a:t>
            </a:r>
          </a:p>
        </p:txBody>
      </p:sp>
      <p:pic>
        <p:nvPicPr>
          <p:cNvPr id="4100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666" y="2919413"/>
            <a:ext cx="2759174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043238"/>
            <a:ext cx="2786609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53831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51674" y="149226"/>
            <a:ext cx="728116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Мы наклонимся сейчас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334148" y="1422740"/>
            <a:ext cx="4512774" cy="19389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+mn-lt"/>
              </a:rPr>
              <a:t>100:25</a:t>
            </a:r>
          </a:p>
        </p:txBody>
      </p:sp>
      <p:pic>
        <p:nvPicPr>
          <p:cNvPr id="512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85" y="2787650"/>
            <a:ext cx="2664023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88224" y="3208338"/>
            <a:ext cx="2360514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93596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116632"/>
            <a:ext cx="914400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Математика присутствует почти </a:t>
            </a:r>
          </a:p>
          <a:p>
            <a:r>
              <a:rPr lang="ru-RU" sz="4800" dirty="0" smtClean="0"/>
              <a:t>во всех отраслях нашей жизни:</a:t>
            </a:r>
          </a:p>
          <a:p>
            <a:pPr>
              <a:buFont typeface="Wingdings" pitchFamily="2" charset="2"/>
              <a:buChar char="q"/>
            </a:pPr>
            <a:r>
              <a:rPr lang="ru-RU" sz="4800" dirty="0" smtClean="0"/>
              <a:t> В промышленности</a:t>
            </a:r>
          </a:p>
          <a:p>
            <a:pPr>
              <a:buFont typeface="Wingdings" pitchFamily="2" charset="2"/>
              <a:buChar char="q"/>
            </a:pPr>
            <a:r>
              <a:rPr lang="ru-RU" sz="4800" dirty="0" smtClean="0"/>
              <a:t>В медицине</a:t>
            </a:r>
          </a:p>
          <a:p>
            <a:pPr>
              <a:buFont typeface="Wingdings" pitchFamily="2" charset="2"/>
              <a:buChar char="q"/>
            </a:pPr>
            <a:r>
              <a:rPr lang="ru-RU" sz="4800" dirty="0" smtClean="0"/>
              <a:t>В строительстве</a:t>
            </a:r>
          </a:p>
          <a:p>
            <a:pPr>
              <a:buFont typeface="Wingdings" pitchFamily="2" charset="2"/>
              <a:buChar char="q"/>
            </a:pPr>
            <a:r>
              <a:rPr lang="ru-RU" sz="4800" dirty="0" smtClean="0"/>
              <a:t>В технике </a:t>
            </a:r>
          </a:p>
          <a:p>
            <a:pPr>
              <a:buFont typeface="Wingdings" pitchFamily="2" charset="2"/>
              <a:buChar char="q"/>
            </a:pPr>
            <a:r>
              <a:rPr lang="ru-RU" sz="4800" dirty="0" smtClean="0"/>
              <a:t>В архитектуре</a:t>
            </a:r>
          </a:p>
          <a:p>
            <a:pPr>
              <a:buFont typeface="Wingdings" pitchFamily="2" charset="2"/>
              <a:buChar char="q"/>
            </a:pPr>
            <a:r>
              <a:rPr lang="ru-RU" sz="4800" dirty="0" smtClean="0"/>
              <a:t>В торговле</a:t>
            </a:r>
          </a:p>
          <a:p>
            <a:pPr>
              <a:buFont typeface="Wingdings" pitchFamily="2" charset="2"/>
              <a:buChar char="q"/>
            </a:pPr>
            <a:r>
              <a:rPr lang="ru-RU" sz="4800" dirty="0" smtClean="0"/>
              <a:t>В Быту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2152" y="149226"/>
            <a:ext cx="8841395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Мы подпрыгнем ровно столько: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553486" y="1422740"/>
            <a:ext cx="6074099" cy="19389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+mn-lt"/>
              </a:rPr>
              <a:t>1000:200</a:t>
            </a:r>
          </a:p>
        </p:txBody>
      </p:sp>
      <p:pic>
        <p:nvPicPr>
          <p:cNvPr id="6148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392363"/>
            <a:ext cx="2200449" cy="396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80987" y="1879600"/>
            <a:ext cx="2202780" cy="396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795586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45407" y="792164"/>
            <a:ext cx="778296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Не устали мы нисколько!</a:t>
            </a:r>
          </a:p>
        </p:txBody>
      </p:sp>
      <p:pic>
        <p:nvPicPr>
          <p:cNvPr id="7171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473" y="3783013"/>
            <a:ext cx="4250531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505174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476672"/>
            <a:ext cx="5041125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+mn-lt"/>
              </a:rPr>
              <a:t>МОЛОДЦЫ!</a:t>
            </a:r>
          </a:p>
        </p:txBody>
      </p:sp>
      <p:pic>
        <p:nvPicPr>
          <p:cNvPr id="8195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293096"/>
            <a:ext cx="2006250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44855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8178" y="2967335"/>
            <a:ext cx="74815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«Проверь свою память».</a:t>
            </a:r>
          </a:p>
        </p:txBody>
      </p:sp>
      <p:pic>
        <p:nvPicPr>
          <p:cNvPr id="3" name="angeldst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19071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04664"/>
            <a:ext cx="3871386" cy="580526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116632"/>
            <a:ext cx="524846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733380" y="1196752"/>
            <a:ext cx="4968552" cy="45243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Угол</a:t>
            </a:r>
            <a:r>
              <a:rPr lang="ru-RU" sz="3600" b="1" dirty="0"/>
              <a:t>, квадрат, точка, минус, пять, прямая, луч, плюс, ученик, делимое, сумма, два, радиус, окружность, диаметр, периметр, круг, сантиметр, </a:t>
            </a:r>
            <a:r>
              <a:rPr lang="ru-RU" sz="3600" b="1" dirty="0" smtClean="0"/>
              <a:t>отрезок, уменьшаемое.</a:t>
            </a:r>
            <a:endParaRPr lang="ru-RU" sz="3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722418" y="1283474"/>
            <a:ext cx="4968552" cy="45243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endParaRPr lang="ru-RU" sz="3600" b="1" dirty="0" smtClean="0"/>
          </a:p>
          <a:p>
            <a:pPr algn="ctr"/>
            <a:endParaRPr lang="ru-RU" sz="3600" b="1" dirty="0"/>
          </a:p>
          <a:p>
            <a:pPr algn="ctr"/>
            <a:endParaRPr lang="ru-RU" sz="3600" b="1" dirty="0" smtClean="0"/>
          </a:p>
          <a:p>
            <a:pPr algn="ctr"/>
            <a:r>
              <a:rPr lang="ru-RU" sz="3600" b="1" dirty="0" smtClean="0"/>
              <a:t>Попробуйте повторить!</a:t>
            </a:r>
          </a:p>
          <a:p>
            <a:pPr algn="ctr"/>
            <a:endParaRPr lang="ru-RU" sz="3600" b="1" dirty="0"/>
          </a:p>
          <a:p>
            <a:pPr algn="ctr"/>
            <a:endParaRPr lang="ru-RU" sz="3600" b="1" dirty="0" smtClean="0"/>
          </a:p>
          <a:p>
            <a:pPr algn="ctr"/>
            <a:endParaRPr lang="ru-RU" sz="3600" b="1" dirty="0" smtClean="0"/>
          </a:p>
          <a:p>
            <a:pPr algn="ctr"/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1364739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51045" y="2708920"/>
            <a:ext cx="741581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«Найти зашифрованное </a:t>
            </a:r>
          </a:p>
          <a:p>
            <a:pPr algn="ctr"/>
            <a:r>
              <a:rPr lang="ru-RU" sz="54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слово».</a:t>
            </a:r>
          </a:p>
        </p:txBody>
      </p:sp>
      <p:pic>
        <p:nvPicPr>
          <p:cNvPr id="3" name="angeldst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18374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20178180"/>
              </p:ext>
            </p:extLst>
          </p:nvPr>
        </p:nvGraphicFramePr>
        <p:xfrm>
          <a:off x="323528" y="692696"/>
          <a:ext cx="6192684" cy="5472608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688076"/>
                <a:gridCol w="688076"/>
                <a:gridCol w="688076"/>
                <a:gridCol w="688076"/>
                <a:gridCol w="688076"/>
                <a:gridCol w="688076"/>
                <a:gridCol w="688076"/>
                <a:gridCol w="688076"/>
                <a:gridCol w="688076"/>
              </a:tblGrid>
              <a:tr h="684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</a:rPr>
                        <a:t>Д</a:t>
                      </a:r>
                      <a:endParaRPr lang="ru-RU" sz="2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Е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Е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Р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Е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Т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Р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Е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О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684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У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Л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П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И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М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Я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</a:rPr>
                        <a:t>Ч</a:t>
                      </a:r>
                      <a:endParaRPr lang="ru-RU" sz="2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А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М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684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Р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И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М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О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Е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С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Ы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Т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Е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684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А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В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Н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З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Р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А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З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Н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А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684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И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Н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Е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А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Д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А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Ч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О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Ш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684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Е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Р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А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Т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М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А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А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С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Ь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684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К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Д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И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К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А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Т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Ь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Т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Н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684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В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А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Т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А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</a:rPr>
                        <a:t>М</a:t>
                      </a:r>
                      <a:endParaRPr lang="ru-RU" sz="2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Е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У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</a:rPr>
                        <a:t>М</a:t>
                      </a:r>
                      <a:endParaRPr lang="ru-RU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</a:rPr>
                        <a:t>Е</a:t>
                      </a:r>
                      <a:endParaRPr lang="ru-RU" sz="2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260648"/>
            <a:ext cx="3312368" cy="3312368"/>
          </a:xfrm>
          <a:prstGeom prst="rect">
            <a:avLst/>
          </a:prstGeom>
        </p:spPr>
      </p:pic>
      <p:cxnSp>
        <p:nvCxnSpPr>
          <p:cNvPr id="8" name="Соединительная линия уступом 7"/>
          <p:cNvCxnSpPr/>
          <p:nvPr/>
        </p:nvCxnSpPr>
        <p:spPr>
          <a:xfrm>
            <a:off x="470456" y="1052736"/>
            <a:ext cx="3024336" cy="1296144"/>
          </a:xfrm>
          <a:prstGeom prst="bentConnector3">
            <a:avLst>
              <a:gd name="adj1" fmla="val 28872"/>
            </a:avLst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58244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46718" y="2708920"/>
            <a:ext cx="46244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«Сосчитай-ка».</a:t>
            </a:r>
          </a:p>
        </p:txBody>
      </p:sp>
      <p:pic>
        <p:nvPicPr>
          <p:cNvPr id="3" name="angeldst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05055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 rot="20267472">
            <a:off x="748449" y="360746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</a:t>
            </a:r>
            <a:endParaRPr lang="ru-RU" sz="96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763669">
            <a:off x="3867405" y="455271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12</a:t>
            </a:r>
            <a:endParaRPr lang="ru-RU" sz="96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507457">
            <a:off x="6263166" y="16753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</a:t>
            </a:r>
            <a:endParaRPr lang="ru-RU" sz="96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85297" y="2408406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16</a:t>
            </a:r>
            <a:endParaRPr lang="ru-RU" sz="96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349972">
            <a:off x="6445851" y="2598744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13</a:t>
            </a:r>
            <a:endParaRPr lang="ru-RU" sz="96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47864" y="458112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15</a:t>
            </a:r>
            <a:endParaRPr lang="ru-RU" sz="96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17099" y="821345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</a:t>
            </a:r>
            <a:endParaRPr lang="ru-RU" sz="9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398064" y="821345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24</a:t>
            </a:r>
            <a:endParaRPr lang="ru-RU" sz="9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016024" y="2276872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11</a:t>
            </a:r>
            <a:endParaRPr lang="ru-RU" sz="9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21164824">
            <a:off x="575133" y="436330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13</a:t>
            </a:r>
            <a:endParaRPr lang="ru-RU" sz="9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609784" y="486916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ru-RU" sz="9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791754">
            <a:off x="7237805" y="4217562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14</a:t>
            </a:r>
            <a:endParaRPr lang="ru-RU" sz="9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3936" y="524574"/>
            <a:ext cx="8978740" cy="5632311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8+12+9+16+13+15 = 73</a:t>
            </a:r>
          </a:p>
          <a:p>
            <a:pPr algn="ctr"/>
            <a:endParaRPr lang="ru-RU" sz="72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7200" b="1" cap="none" spc="0" dirty="0" smtClean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Проверим!</a:t>
            </a:r>
          </a:p>
          <a:p>
            <a:pPr algn="ctr"/>
            <a:endParaRPr lang="ru-RU" sz="7200" b="1" cap="none" spc="0" dirty="0" smtClean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7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7+11+24+13+6+14 = 75</a:t>
            </a:r>
            <a:endParaRPr lang="ru-RU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8908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1518" y="1771916"/>
            <a:ext cx="89289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/>
              <a:t>17    32    16    22   </a:t>
            </a:r>
            <a:r>
              <a:rPr lang="ru-RU" sz="3600" b="1" dirty="0" smtClean="0"/>
              <a:t> 95    </a:t>
            </a:r>
            <a:r>
              <a:rPr lang="ru-RU" sz="3600" b="1" dirty="0"/>
              <a:t>12    28    </a:t>
            </a:r>
            <a:r>
              <a:rPr lang="ru-RU" sz="3600" b="1" dirty="0" smtClean="0"/>
              <a:t>13             </a:t>
            </a:r>
            <a:r>
              <a:rPr lang="ru-RU" sz="3600" b="1" dirty="0">
                <a:solidFill>
                  <a:srgbClr val="FF0000"/>
                </a:solidFill>
              </a:rPr>
              <a:t>4</a:t>
            </a:r>
          </a:p>
          <a:p>
            <a:r>
              <a:rPr lang="ru-RU" sz="3600" b="1" dirty="0"/>
              <a:t>28    12    10    37    42  </a:t>
            </a:r>
            <a:r>
              <a:rPr lang="ru-RU" sz="3600" b="1" dirty="0" smtClean="0"/>
              <a:t>  </a:t>
            </a:r>
            <a:r>
              <a:rPr lang="ru-RU" sz="3600" b="1" dirty="0"/>
              <a:t>61    63    14             </a:t>
            </a:r>
            <a:r>
              <a:rPr lang="ru-RU" sz="3600" b="1" dirty="0">
                <a:solidFill>
                  <a:srgbClr val="7030A0"/>
                </a:solidFill>
              </a:rPr>
              <a:t>7</a:t>
            </a:r>
          </a:p>
          <a:p>
            <a:r>
              <a:rPr lang="ru-RU" sz="3600" b="1" dirty="0"/>
              <a:t>19    13    36    72    21    14  </a:t>
            </a:r>
            <a:r>
              <a:rPr lang="ru-RU" sz="3600" b="1" dirty="0" smtClean="0"/>
              <a:t>  </a:t>
            </a:r>
            <a:r>
              <a:rPr lang="ru-RU" sz="3600" b="1" dirty="0"/>
              <a:t>54    17             </a:t>
            </a:r>
            <a:r>
              <a:rPr lang="ru-RU" sz="3600" b="1" dirty="0">
                <a:solidFill>
                  <a:srgbClr val="92D050"/>
                </a:solidFill>
              </a:rPr>
              <a:t>9</a:t>
            </a:r>
          </a:p>
          <a:p>
            <a:r>
              <a:rPr lang="ru-RU" sz="3600" b="1" dirty="0"/>
              <a:t>25   </a:t>
            </a:r>
            <a:r>
              <a:rPr lang="ru-RU" sz="3600" b="1" dirty="0" smtClean="0"/>
              <a:t> </a:t>
            </a:r>
            <a:r>
              <a:rPr lang="ru-RU" sz="3600" b="1" dirty="0"/>
              <a:t>17    21   </a:t>
            </a:r>
            <a:r>
              <a:rPr lang="ru-RU" sz="3600" b="1" dirty="0" smtClean="0"/>
              <a:t> 45    19    </a:t>
            </a:r>
            <a:r>
              <a:rPr lang="ru-RU" sz="3600" b="1" dirty="0"/>
              <a:t>31   </a:t>
            </a:r>
            <a:r>
              <a:rPr lang="ru-RU" sz="3600" b="1" dirty="0" smtClean="0"/>
              <a:t> 51    </a:t>
            </a:r>
            <a:r>
              <a:rPr lang="ru-RU" sz="3600" b="1" dirty="0"/>
              <a:t>10     	</a:t>
            </a:r>
            <a:r>
              <a:rPr lang="ru-RU" sz="3600" b="1" dirty="0" smtClean="0"/>
              <a:t>      </a:t>
            </a:r>
            <a:r>
              <a:rPr lang="ru-RU" sz="3600" b="1" dirty="0">
                <a:solidFill>
                  <a:srgbClr val="FFC000"/>
                </a:solidFill>
              </a:rPr>
              <a:t>3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162719" y="2331838"/>
            <a:ext cx="50405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2051720" y="2331838"/>
            <a:ext cx="50405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656014" y="2359315"/>
            <a:ext cx="50405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5508104" y="2331838"/>
            <a:ext cx="50405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71507" y="2852936"/>
            <a:ext cx="504056" cy="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051720" y="3429000"/>
            <a:ext cx="504056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779912" y="2894302"/>
            <a:ext cx="504056" cy="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552405" y="2894302"/>
            <a:ext cx="504056" cy="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6372200" y="2856176"/>
            <a:ext cx="504056" cy="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5552405" y="3407884"/>
            <a:ext cx="504056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860576" y="3429000"/>
            <a:ext cx="504056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051720" y="4025190"/>
            <a:ext cx="504056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552405" y="4016731"/>
            <a:ext cx="504056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860576" y="4003517"/>
            <a:ext cx="504056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2405" y="4653136"/>
            <a:ext cx="3131624" cy="20352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22414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vkuszhyzni.ru/wp-content/uploads/2013/02/pitani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3607" y="2708920"/>
            <a:ext cx="60907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Подведение итогов.</a:t>
            </a:r>
          </a:p>
        </p:txBody>
      </p:sp>
      <p:pic>
        <p:nvPicPr>
          <p:cNvPr id="3" name="angeldst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26703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" y="0"/>
            <a:ext cx="8025005" cy="141277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11560" y="229334"/>
            <a:ext cx="69127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>
                <a:solidFill>
                  <a:srgbClr val="FF0000"/>
                </a:solidFill>
              </a:rPr>
              <a:t>«Математика уступает свои крепости лишь сильным и смелым» (А. </a:t>
            </a:r>
            <a:r>
              <a:rPr lang="ru-RU" sz="2800" b="1" dirty="0" err="1">
                <a:solidFill>
                  <a:srgbClr val="FF0000"/>
                </a:solidFill>
              </a:rPr>
              <a:t>Конфорович</a:t>
            </a:r>
            <a:r>
              <a:rPr lang="ru-RU" sz="2800" b="1" dirty="0">
                <a:solidFill>
                  <a:srgbClr val="FF0000"/>
                </a:solidFill>
              </a:rPr>
              <a:t>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555" y="1411964"/>
            <a:ext cx="8424936" cy="158417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443539" y="1539012"/>
            <a:ext cx="69847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>
                <a:solidFill>
                  <a:srgbClr val="0070C0"/>
                </a:solidFill>
              </a:rPr>
              <a:t>«Спорьте, заблуждайтесь, ошибайтесь, но ради </a:t>
            </a:r>
            <a:r>
              <a:rPr lang="ru-RU" sz="2800" b="1" dirty="0" smtClean="0">
                <a:solidFill>
                  <a:srgbClr val="0070C0"/>
                </a:solidFill>
              </a:rPr>
              <a:t>Бога</a:t>
            </a:r>
            <a:r>
              <a:rPr lang="ru-RU" sz="2800" b="1" dirty="0">
                <a:solidFill>
                  <a:srgbClr val="0070C0"/>
                </a:solidFill>
              </a:rPr>
              <a:t>, размышляйте, и хотя криво, да сами» (Г. Лессинг)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864311"/>
            <a:ext cx="7344816" cy="134289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19064" y="3058702"/>
            <a:ext cx="69847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>
                <a:solidFill>
                  <a:srgbClr val="00B050"/>
                </a:solidFill>
              </a:rPr>
              <a:t>«Математику нельзя изучать, наблюдая, как это делает сосед» (А. </a:t>
            </a:r>
            <a:r>
              <a:rPr lang="ru-RU" sz="2800" b="1" dirty="0" err="1">
                <a:solidFill>
                  <a:srgbClr val="00B050"/>
                </a:solidFill>
              </a:rPr>
              <a:t>Нивен</a:t>
            </a:r>
            <a:r>
              <a:rPr lang="ru-RU" sz="2800" b="1" dirty="0">
                <a:solidFill>
                  <a:srgbClr val="00B050"/>
                </a:solidFill>
              </a:rPr>
              <a:t>)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539" y="4140027"/>
            <a:ext cx="7163340" cy="134289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835696" y="4303640"/>
            <a:ext cx="677118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Хочешь быть умным – научись разумно спрашивать, внимательно слушать, спокойно отвечать и переставать говорить, когда нечего больше сказать» (И.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Лафатер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)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68" y="5469805"/>
            <a:ext cx="8424936" cy="134289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516070" y="5725751"/>
            <a:ext cx="69482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srgbClr val="002060"/>
                </a:solidFill>
              </a:rPr>
              <a:t>«Математику уже за то любить следует, что она ум в порядок приводит» (М.В. Ломоносов)</a:t>
            </a:r>
          </a:p>
        </p:txBody>
      </p:sp>
    </p:spTree>
    <p:extLst>
      <p:ext uri="{BB962C8B-B14F-4D97-AF65-F5344CB8AC3E}">
        <p14:creationId xmlns="" xmlns:p14="http://schemas.microsoft.com/office/powerpoint/2010/main" val="210510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48679"/>
            <a:ext cx="868428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 smtClean="0">
                <a:solidFill>
                  <a:schemeClr val="accent2">
                    <a:lumMod val="50000"/>
                  </a:schemeClr>
                </a:solidFill>
              </a:rPr>
              <a:t>Сегодня </a:t>
            </a:r>
            <a:r>
              <a:rPr lang="ru-RU" sz="7200" b="1" dirty="0">
                <a:solidFill>
                  <a:schemeClr val="accent2">
                    <a:lumMod val="50000"/>
                  </a:schemeClr>
                </a:solidFill>
              </a:rPr>
              <a:t>я </a:t>
            </a:r>
            <a:r>
              <a:rPr lang="ru-RU" sz="7200" b="1" dirty="0" smtClean="0">
                <a:solidFill>
                  <a:schemeClr val="accent2">
                    <a:lumMod val="50000"/>
                  </a:schemeClr>
                </a:solidFill>
              </a:rPr>
              <a:t>узнал </a:t>
            </a:r>
            <a:r>
              <a:rPr lang="ru-RU" sz="7200" b="1" dirty="0">
                <a:solidFill>
                  <a:schemeClr val="accent2">
                    <a:lumMod val="50000"/>
                  </a:schemeClr>
                </a:solidFill>
              </a:rPr>
              <a:t>….</a:t>
            </a:r>
          </a:p>
          <a:p>
            <a:r>
              <a:rPr lang="ru-RU" sz="7200" b="1" dirty="0" smtClean="0">
                <a:solidFill>
                  <a:srgbClr val="FF0000"/>
                </a:solidFill>
              </a:rPr>
              <a:t>Было </a:t>
            </a:r>
            <a:r>
              <a:rPr lang="ru-RU" sz="7200" b="1" dirty="0">
                <a:solidFill>
                  <a:srgbClr val="FF0000"/>
                </a:solidFill>
              </a:rPr>
              <a:t>интересно….</a:t>
            </a:r>
          </a:p>
          <a:p>
            <a:r>
              <a:rPr lang="ru-RU" sz="7200" b="1" dirty="0" smtClean="0">
                <a:solidFill>
                  <a:srgbClr val="0070C0"/>
                </a:solidFill>
              </a:rPr>
              <a:t>Было </a:t>
            </a:r>
            <a:r>
              <a:rPr lang="ru-RU" sz="7200" b="1" dirty="0">
                <a:solidFill>
                  <a:srgbClr val="0070C0"/>
                </a:solidFill>
              </a:rPr>
              <a:t>трудно….</a:t>
            </a:r>
          </a:p>
          <a:p>
            <a:r>
              <a:rPr lang="ru-RU" sz="7200" b="1" dirty="0" smtClean="0">
                <a:solidFill>
                  <a:srgbClr val="92D050"/>
                </a:solidFill>
              </a:rPr>
              <a:t>Мне </a:t>
            </a:r>
            <a:r>
              <a:rPr lang="ru-RU" sz="7200" b="1" dirty="0">
                <a:solidFill>
                  <a:srgbClr val="92D050"/>
                </a:solidFill>
              </a:rPr>
              <a:t>захотелось…</a:t>
            </a:r>
          </a:p>
          <a:p>
            <a:r>
              <a:rPr lang="ru-RU" sz="7200" b="1" dirty="0" smtClean="0">
                <a:solidFill>
                  <a:srgbClr val="FFC000"/>
                </a:solidFill>
              </a:rPr>
              <a:t>Я </a:t>
            </a:r>
            <a:r>
              <a:rPr lang="ru-RU" sz="7200" b="1" dirty="0">
                <a:solidFill>
                  <a:srgbClr val="FFC000"/>
                </a:solidFill>
              </a:rPr>
              <a:t>понял, что…</a:t>
            </a:r>
          </a:p>
        </p:txBody>
      </p:sp>
    </p:spTree>
    <p:extLst>
      <p:ext uri="{BB962C8B-B14F-4D97-AF65-F5344CB8AC3E}">
        <p14:creationId xmlns="" xmlns:p14="http://schemas.microsoft.com/office/powerpoint/2010/main" val="2583070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40"/>
            <a:ext cx="9144000" cy="466431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19813" y="4149080"/>
            <a:ext cx="59043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работу!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аплод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19653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fufaikashop.ru/wp-content/uploads/7163handmad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428625" y="-619125"/>
            <a:ext cx="9963150" cy="747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facty.by/images/dostoprimechatelnosti/arkhitektura/175-fakty-o-vavilone/175-fakty-o-vavilon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214688"/>
            <a:ext cx="9144000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4" descr="http://logosinfo.org/wp-content/uploads/2014/03/Vavilona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34000" y="0"/>
            <a:ext cx="381000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2" descr="http://900igr.net/datai/geometrija/Geometrija-Prjamougolnyj-treugolnik/0015-003-Postroenie-linij-gorizonta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5286375" cy="320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285750"/>
            <a:ext cx="4320480" cy="5857875"/>
          </a:xfrm>
        </p:spPr>
        <p:txBody>
          <a:bodyPr/>
          <a:lstStyle/>
          <a:p>
            <a:pPr eaLnBrk="1" hangingPunct="1">
              <a:defRPr/>
            </a:pPr>
            <a:r>
              <a:rPr lang="ru-RU" sz="3900" dirty="0" smtClean="0">
                <a:solidFill>
                  <a:srgbClr val="A0C9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Один из способов создания архитектурных моделей – это математическое моделирование</a:t>
            </a:r>
          </a:p>
        </p:txBody>
      </p:sp>
      <p:pic>
        <p:nvPicPr>
          <p:cNvPr id="16386" name="Picture 2" descr="C:\Users\ПОЛЬЗОВАТЕЛЬ\Desktop\конф. по математ\картинки\23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552" y="476672"/>
            <a:ext cx="3835400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17">
      <a:dk1>
        <a:sysClr val="windowText" lastClr="000000"/>
      </a:dk1>
      <a:lt1>
        <a:srgbClr val="F9D8CD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621</TotalTime>
  <Words>1217</Words>
  <Application>Microsoft Office PowerPoint</Application>
  <PresentationFormat>Экран (4:3)</PresentationFormat>
  <Paragraphs>328</Paragraphs>
  <Slides>63</Slides>
  <Notes>1</Notes>
  <HiddenSlides>0</HiddenSlides>
  <MMClips>12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63</vt:i4>
      </vt:variant>
    </vt:vector>
  </HeadingPairs>
  <TitlesOfParts>
    <vt:vector size="6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Один из способов создания архитектурных моделей – это математическое моделирование</vt:lpstr>
      <vt:lpstr>Слайд 10</vt:lpstr>
      <vt:lpstr>  «Качество жизни зависит от знания математики»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45</cp:revision>
  <dcterms:created xsi:type="dcterms:W3CDTF">2016-03-31T13:09:20Z</dcterms:created>
  <dcterms:modified xsi:type="dcterms:W3CDTF">2024-04-22T09:45:47Z</dcterms:modified>
</cp:coreProperties>
</file>