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3" r:id="rId3"/>
    <p:sldId id="272" r:id="rId4"/>
    <p:sldId id="278" r:id="rId5"/>
    <p:sldId id="269" r:id="rId6"/>
    <p:sldId id="270" r:id="rId7"/>
    <p:sldId id="279" r:id="rId8"/>
    <p:sldId id="271" r:id="rId9"/>
    <p:sldId id="275" r:id="rId10"/>
    <p:sldId id="276" r:id="rId11"/>
    <p:sldId id="261" r:id="rId12"/>
    <p:sldId id="258" r:id="rId13"/>
    <p:sldId id="267" r:id="rId14"/>
    <p:sldId id="268" r:id="rId15"/>
    <p:sldId id="257" r:id="rId16"/>
    <p:sldId id="277" r:id="rId1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en-US" noProof="0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  <a:endParaRPr lang="en-US" noProof="0" smtClean="0"/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A127376E-2BBA-48D6-A94A-82B541E75AD9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4460F8-9D48-4787-8202-67992906A9A8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75792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40632A-1F70-4BA4-900A-020BF4DFEDB5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9327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052C14-7926-45B4-98B1-CF26F085B358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76584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2E6CB8-E87A-4738-9723-8DEEBD56E851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36944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670495-599C-4522-BB77-97982F00925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36180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F63BD0-3283-4133-A293-28AF23AB1352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99477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9ACD93-1A81-4B1C-ADAA-1C4A581D5889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95762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3E06F2-6BED-4A40-95D6-F6F8F6FDDB20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38793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3E6E48-4F78-454D-95CD-C7C2EE24EA18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68862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A9B11E-F5A7-4094-A916-DDA0F2703EC6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53848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79706CB-F792-4F31-8344-0422D8F7E5DF}" type="slidenum">
              <a:rPr lang="en-US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89648" y="4456566"/>
            <a:ext cx="4316016" cy="2232248"/>
          </a:xfrm>
        </p:spPr>
        <p:txBody>
          <a:bodyPr/>
          <a:lstStyle/>
          <a:p>
            <a:pPr algn="r"/>
            <a:r>
              <a:rPr lang="ru-RU" sz="1200" b="1" dirty="0">
                <a:latin typeface="Adobe Fangsong Std R" pitchFamily="18" charset="-128"/>
                <a:ea typeface="Adobe Fangsong Std R" pitchFamily="18" charset="-128"/>
              </a:rPr>
              <a:t/>
            </a:r>
            <a:br>
              <a:rPr lang="ru-RU" sz="1200" b="1" dirty="0">
                <a:latin typeface="Adobe Fangsong Std R" pitchFamily="18" charset="-128"/>
                <a:ea typeface="Adobe Fangsong Std R" pitchFamily="18" charset="-128"/>
              </a:rPr>
            </a:br>
            <a:endParaRPr lang="ru-RU" sz="1200" b="1" dirty="0">
              <a:latin typeface="Adobe Fangsong Std R" pitchFamily="18" charset="-128"/>
              <a:ea typeface="Adobe Fangsong Std R" pitchFamily="18" charset="-128"/>
            </a:endParaRP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27584" y="2492896"/>
            <a:ext cx="7632848" cy="2016223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600" b="1" i="1" dirty="0" smtClean="0">
                <a:effectLst/>
                <a:latin typeface="Times New Roman"/>
                <a:ea typeface="Times New Roman"/>
                <a:cs typeface="Times New Roman"/>
              </a:rPr>
              <a:t>Применение здоровьесберегающих технологий на уроках физической культуры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800" dirty="0" smtClean="0">
                <a:effectLst/>
                <a:latin typeface="Calibri"/>
                <a:ea typeface="Times New Roman"/>
                <a:cs typeface="Times New Roman"/>
              </a:rPr>
              <a:t>                                                                             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800" dirty="0" smtClean="0">
                <a:effectLst/>
                <a:latin typeface="Calibri"/>
                <a:ea typeface="Times New Roman"/>
                <a:cs typeface="Times New Roman"/>
              </a:rPr>
              <a:t>                          </a:t>
            </a:r>
            <a:r>
              <a:rPr lang="ru-RU" sz="1800" b="1" u="sng" smtClean="0">
                <a:effectLst/>
                <a:latin typeface="Calibri"/>
                <a:ea typeface="Times New Roman"/>
                <a:cs typeface="Times New Roman"/>
              </a:rPr>
              <a:t>Подготовил: </a:t>
            </a:r>
            <a:r>
              <a:rPr lang="ru-RU" sz="1800" b="1" smtClean="0">
                <a:effectLst/>
                <a:latin typeface="Calibri"/>
                <a:ea typeface="Times New Roman"/>
                <a:cs typeface="Times New Roman"/>
              </a:rPr>
              <a:t> </a:t>
            </a:r>
            <a:r>
              <a:rPr lang="ru-RU" sz="1800" b="1" dirty="0" err="1" smtClean="0">
                <a:effectLst/>
                <a:latin typeface="Calibri"/>
                <a:ea typeface="Times New Roman"/>
                <a:cs typeface="Times New Roman"/>
              </a:rPr>
              <a:t>Капуркин</a:t>
            </a:r>
            <a:r>
              <a:rPr lang="ru-RU" sz="1800" b="1" dirty="0" smtClean="0">
                <a:effectLst/>
                <a:latin typeface="Calibri"/>
                <a:ea typeface="Times New Roman"/>
                <a:cs typeface="Times New Roman"/>
              </a:rPr>
              <a:t>  </a:t>
            </a:r>
            <a:r>
              <a:rPr lang="ru-RU" sz="1800" b="1" dirty="0" smtClean="0">
                <a:latin typeface="Calibri"/>
                <a:ea typeface="Times New Roman"/>
                <a:cs typeface="Times New Roman"/>
              </a:rPr>
              <a:t>А</a:t>
            </a:r>
            <a:r>
              <a:rPr lang="ru-RU" sz="1800" b="1" dirty="0" smtClean="0">
                <a:effectLst/>
                <a:latin typeface="Calibri"/>
                <a:ea typeface="Times New Roman"/>
                <a:cs typeface="Times New Roman"/>
              </a:rPr>
              <a:t>лександр  Александрович,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800" b="1" dirty="0">
                <a:latin typeface="Calibri"/>
                <a:ea typeface="Times New Roman"/>
                <a:cs typeface="Times New Roman"/>
              </a:rPr>
              <a:t> </a:t>
            </a:r>
            <a:r>
              <a:rPr lang="ru-RU" sz="1800" b="1" dirty="0" smtClean="0">
                <a:latin typeface="Calibri"/>
                <a:ea typeface="Times New Roman"/>
                <a:cs typeface="Times New Roman"/>
              </a:rPr>
              <a:t>                               </a:t>
            </a:r>
            <a:r>
              <a:rPr lang="ru-RU" sz="1800" b="1" dirty="0" smtClean="0">
                <a:effectLst/>
                <a:latin typeface="Calibri"/>
                <a:ea typeface="Times New Roman"/>
                <a:cs typeface="Times New Roman"/>
              </a:rPr>
              <a:t>учитель физической культуры МКОУ «</a:t>
            </a:r>
            <a:r>
              <a:rPr lang="ru-RU" sz="1800" b="1" dirty="0" err="1" smtClean="0">
                <a:effectLst/>
                <a:latin typeface="Calibri"/>
                <a:ea typeface="Times New Roman"/>
                <a:cs typeface="Times New Roman"/>
              </a:rPr>
              <a:t>Нехочская</a:t>
            </a:r>
            <a:r>
              <a:rPr lang="ru-RU" sz="1800" b="1" dirty="0" smtClean="0">
                <a:effectLst/>
                <a:latin typeface="Calibri"/>
                <a:ea typeface="Times New Roman"/>
                <a:cs typeface="Times New Roman"/>
              </a:rPr>
              <a:t> ООШ»</a:t>
            </a:r>
            <a:endParaRPr lang="ru-RU" sz="1800" b="1" dirty="0" smtClean="0">
              <a:effectLst/>
              <a:latin typeface="Calibri"/>
              <a:ea typeface="Times New Roman"/>
              <a:cs typeface="Times New Roman"/>
            </a:endParaRPr>
          </a:p>
          <a:p>
            <a:pPr algn="l"/>
            <a:r>
              <a:rPr lang="ru-RU" sz="3600" dirty="0" smtClean="0">
                <a:latin typeface="Times New Roman" pitchFamily="18" charset="0"/>
                <a:ea typeface="Gungsuh" pitchFamily="18" charset="-127"/>
                <a:cs typeface="Times New Roman" pitchFamily="18" charset="0"/>
              </a:rPr>
              <a:t>        </a:t>
            </a:r>
            <a:r>
              <a:rPr lang="ru-RU" sz="3600" dirty="0" smtClean="0">
                <a:latin typeface="Times New Roman" pitchFamily="18" charset="0"/>
                <a:ea typeface="Gungsuh" pitchFamily="18" charset="-127"/>
                <a:cs typeface="Times New Roman" pitchFamily="18" charset="0"/>
              </a:rPr>
              <a:t> </a:t>
            </a:r>
            <a:endParaRPr lang="ru-RU" sz="3600" dirty="0">
              <a:latin typeface="Times New Roman" pitchFamily="18" charset="0"/>
              <a:ea typeface="Gungsuh" pitchFamily="18" charset="-127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951312" y="5157192"/>
            <a:ext cx="61926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i="1" dirty="0">
              <a:latin typeface="Gungsuh" pitchFamily="18" charset="-127"/>
              <a:ea typeface="Gungsuh" pitchFamily="18" charset="-127"/>
            </a:endParaRPr>
          </a:p>
          <a:p>
            <a:endParaRPr lang="ru-RU" sz="2400" b="1" i="1" dirty="0">
              <a:latin typeface="Gungsuh" pitchFamily="18" charset="-127"/>
              <a:ea typeface="Gungsuh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6" presetClass="entr" presetSubtype="32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1628800"/>
            <a:ext cx="7200800" cy="4739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организация </a:t>
            </a: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физкультурно-оздоровительных и спортивно-массовых мероприятий; </a:t>
            </a:r>
            <a:endParaRPr lang="ru-RU" sz="2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реализация системы просветительской работы с учениками по формированию у учащихся культуры отношения к своему здоровью;</a:t>
            </a:r>
            <a:endParaRPr lang="ru-RU" sz="2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повышение уровня образованности в области физической культуры, спорта и здорового образа жизни;</a:t>
            </a:r>
            <a:endParaRPr lang="ru-RU" sz="2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формирование у школьников устойчивого интереса и потребности в регулярных занятиях физической культурой и спортом и навыков здорового образа </a:t>
            </a:r>
            <a:r>
              <a:rPr lang="ru-RU" sz="2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жизни.</a:t>
            </a:r>
            <a:endParaRPr lang="ru-RU" sz="2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91680" y="260648"/>
            <a:ext cx="6462464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800" b="1" i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Мероприятиями здоровьесберегающей деятельности являются:</a:t>
            </a:r>
            <a:endParaRPr lang="ru-RU" sz="2800" b="1" i="1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5183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085" y="188640"/>
            <a:ext cx="8229600" cy="634082"/>
          </a:xfrm>
        </p:spPr>
        <p:txBody>
          <a:bodyPr/>
          <a:lstStyle/>
          <a:p>
            <a:pPr algn="ctr"/>
            <a:r>
              <a:rPr lang="ru-RU" sz="32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Условия </a:t>
            </a:r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 средства реализации здоровьесбережения: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085" y="1124744"/>
            <a:ext cx="8229600" cy="5882978"/>
          </a:xfrm>
        </p:spPr>
        <p:txBody>
          <a:bodyPr/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 ранней весны до поздней осени, по возможности, провожу на свежем воздухе. Все уроки должны иметь высокую моторную плотность.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 уроках использую фронтальные и групповые формы.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Материал урока располагаю в строгой последовательности                             от простого к сложному.</a:t>
            </a:r>
          </a:p>
          <a:p>
            <a:r>
              <a:rPr lang="ru-RU" sz="2000" dirty="0" smtClean="0">
                <a:latin typeface="Times New Roman"/>
                <a:ea typeface="Times New Roman"/>
              </a:rPr>
              <a:t>Использую различные варианты подвижных игр, основанные на соревновательных элементах, всевозможные игровые эстафеты с предметами. Применяю мелкий спортивный инвентарь: кегли, мячи, скакалки и др. </a:t>
            </a:r>
          </a:p>
          <a:p>
            <a:r>
              <a:rPr lang="ru-RU" sz="2000" dirty="0" smtClean="0">
                <a:latin typeface="Times New Roman"/>
                <a:ea typeface="Times New Roman"/>
              </a:rPr>
              <a:t>Создан  благоприятный эмоциональный и психологический климат.</a:t>
            </a:r>
          </a:p>
          <a:p>
            <a:r>
              <a:rPr lang="ru-RU" sz="2000" dirty="0" smtClean="0">
                <a:latin typeface="Times New Roman"/>
                <a:ea typeface="Times New Roman"/>
              </a:rPr>
              <a:t>В организации соблюдаются санитарно-гигиенические условия обучения, используются здоровьесберегающие технологии с учетом возрастных и индивидуальных особенностей ребенка.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Организую и провожу общешкольные спортивные праздники и соревнования: Дни Здоровья, «Весёлые старты».</a:t>
            </a:r>
          </a:p>
          <a:p>
            <a:endParaRPr lang="ru-RU" sz="1800" dirty="0" smtClean="0">
              <a:latin typeface="Times New Roman"/>
              <a:ea typeface="Times New Roman"/>
            </a:endParaRPr>
          </a:p>
          <a:p>
            <a:endParaRPr lang="ru-RU" sz="2000" dirty="0" smtClean="0">
              <a:latin typeface="Times New Roman"/>
              <a:ea typeface="Times New Roman"/>
            </a:endParaRP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3999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2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4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99592" y="2348880"/>
            <a:ext cx="5616624" cy="39149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активного участия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процессе самих учащихся;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создания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здоровьесберегающей среды в школе;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компетентности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грамотности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педагогов;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планомерной работы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 родителями;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взаимодействия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 социально-культурной сферой.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47664" y="404664"/>
            <a:ext cx="6624736" cy="1791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3200" b="1" i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Успех работы по реализации здоровьесберегающих </a:t>
            </a:r>
            <a:r>
              <a:rPr lang="ru-RU" sz="3200" b="1" i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технологий зависит от:</a:t>
            </a:r>
            <a:endParaRPr lang="ru-RU" sz="3200" b="1" i="1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Picture 5" descr="CZ240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21879" y="3140968"/>
            <a:ext cx="2020888" cy="2444750"/>
          </a:xfrm>
          <a:prstGeom prst="rect">
            <a:avLst/>
          </a:prstGeom>
          <a:solidFill>
            <a:srgbClr val="FFCC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Мониторинг состояния физической подготовленности 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обучающихся</a:t>
            </a:r>
            <a:r>
              <a:rPr lang="ru-RU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1186" y="1414458"/>
            <a:ext cx="4316342" cy="5206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5" y="2256667"/>
            <a:ext cx="4408487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431381"/>
            <a:ext cx="3633787" cy="658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1935" y="3431381"/>
            <a:ext cx="3584575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2302" y="4521322"/>
            <a:ext cx="5200650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198" y="5708361"/>
            <a:ext cx="3182937" cy="58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5687481"/>
            <a:ext cx="2700337" cy="658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Стрелка вниз 3"/>
          <p:cNvSpPr/>
          <p:nvPr/>
        </p:nvSpPr>
        <p:spPr>
          <a:xfrm>
            <a:off x="4253715" y="1840495"/>
            <a:ext cx="251284" cy="432048"/>
          </a:xfrm>
          <a:prstGeom prst="downArrow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Стрелка вниз 4"/>
          <p:cNvSpPr/>
          <p:nvPr/>
        </p:nvSpPr>
        <p:spPr>
          <a:xfrm>
            <a:off x="2630058" y="2933832"/>
            <a:ext cx="250805" cy="504460"/>
          </a:xfrm>
          <a:prstGeom prst="downArrow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Стрелка вниз 6"/>
          <p:cNvSpPr/>
          <p:nvPr/>
        </p:nvSpPr>
        <p:spPr>
          <a:xfrm>
            <a:off x="2987824" y="4090194"/>
            <a:ext cx="216024" cy="418926"/>
          </a:xfrm>
          <a:prstGeom prst="downArrow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Стрелка вниз 7"/>
          <p:cNvSpPr/>
          <p:nvPr/>
        </p:nvSpPr>
        <p:spPr>
          <a:xfrm>
            <a:off x="5509645" y="4100235"/>
            <a:ext cx="216024" cy="418926"/>
          </a:xfrm>
          <a:prstGeom prst="downArrow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Стрелка вниз 8"/>
          <p:cNvSpPr/>
          <p:nvPr/>
        </p:nvSpPr>
        <p:spPr>
          <a:xfrm>
            <a:off x="2339752" y="5157192"/>
            <a:ext cx="216024" cy="551168"/>
          </a:xfrm>
          <a:prstGeom prst="downArrow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Стрелка вправо 10"/>
          <p:cNvSpPr/>
          <p:nvPr/>
        </p:nvSpPr>
        <p:spPr>
          <a:xfrm>
            <a:off x="3507135" y="5846638"/>
            <a:ext cx="2189038" cy="288032"/>
          </a:xfrm>
          <a:prstGeom prst="rightArrow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Стрелка вниз 17"/>
          <p:cNvSpPr/>
          <p:nvPr/>
        </p:nvSpPr>
        <p:spPr>
          <a:xfrm>
            <a:off x="5807074" y="2920820"/>
            <a:ext cx="250805" cy="504460"/>
          </a:xfrm>
          <a:prstGeom prst="downArrow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Стрелка вниз 19"/>
          <p:cNvSpPr/>
          <p:nvPr/>
        </p:nvSpPr>
        <p:spPr>
          <a:xfrm>
            <a:off x="6581308" y="5157192"/>
            <a:ext cx="216024" cy="551168"/>
          </a:xfrm>
          <a:prstGeom prst="downArrow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56791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0"/>
                            </p:stCondLst>
                            <p:childTnLst>
                              <p:par>
                                <p:cTn id="2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0"/>
                            </p:stCondLst>
                            <p:childTnLst>
                              <p:par>
                                <p:cTn id="3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2000"/>
                            </p:stCondLst>
                            <p:childTnLst>
                              <p:par>
                                <p:cTn id="4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4000"/>
                            </p:stCondLst>
                            <p:childTnLst>
                              <p:par>
                                <p:cTn id="5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6000"/>
                            </p:stCondLst>
                            <p:childTnLst>
                              <p:par>
                                <p:cTn id="5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8000"/>
                            </p:stCondLst>
                            <p:childTnLst>
                              <p:par>
                                <p:cTn id="6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0"/>
                            </p:stCondLst>
                            <p:childTnLst>
                              <p:par>
                                <p:cTn id="6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2000"/>
                            </p:stCondLst>
                            <p:childTnLst>
                              <p:par>
                                <p:cTn id="7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  <p:bldP spid="7" grpId="0" animBg="1"/>
      <p:bldP spid="8" grpId="0" animBg="1"/>
      <p:bldP spid="9" grpId="0" animBg="1"/>
      <p:bldP spid="11" grpId="0" animBg="1"/>
      <p:bldP spid="18" grpId="0" animBg="1"/>
      <p:bldP spid="2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Предполагаемый результат:</a:t>
            </a:r>
            <a:endParaRPr lang="ru-RU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844824"/>
            <a:ext cx="8229600" cy="4525963"/>
          </a:xfrm>
        </p:spPr>
        <p:txBody>
          <a:bodyPr/>
          <a:lstStyle/>
          <a:p>
            <a:pPr marL="742950" lvl="0" indent="-742950">
              <a:spcBef>
                <a:spcPct val="0"/>
              </a:spcBef>
              <a:buFont typeface="+mj-lt"/>
              <a:buAutoNum type="arabicPeriod"/>
              <a:tabLst>
                <a:tab pos="962025" algn="l"/>
              </a:tabLst>
            </a:pPr>
            <a:r>
              <a:rPr lang="ru-RU" sz="3600" kern="1200" dirty="0" smtClean="0">
                <a:latin typeface="Times New Roman" pitchFamily="18" charset="0"/>
                <a:cs typeface="Times New Roman" pitchFamily="18" charset="0"/>
              </a:rPr>
              <a:t>Повышение </a:t>
            </a:r>
            <a:r>
              <a:rPr lang="ru-RU" sz="3600" kern="1200" dirty="0">
                <a:latin typeface="Times New Roman" pitchFamily="18" charset="0"/>
                <a:cs typeface="Times New Roman" pitchFamily="18" charset="0"/>
              </a:rPr>
              <a:t>успеваемости по </a:t>
            </a:r>
            <a:r>
              <a:rPr lang="ru-RU" sz="3600" kern="1200" dirty="0" smtClean="0">
                <a:latin typeface="Times New Roman" pitchFamily="18" charset="0"/>
                <a:cs typeface="Times New Roman" pitchFamily="18" charset="0"/>
              </a:rPr>
              <a:t> предмету</a:t>
            </a:r>
            <a:r>
              <a:rPr lang="ru-RU" sz="3600" kern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742950" lvl="0" indent="-742950">
              <a:spcBef>
                <a:spcPct val="0"/>
              </a:spcBef>
              <a:buFont typeface="+mj-lt"/>
              <a:buAutoNum type="arabicPeriod"/>
              <a:tabLst>
                <a:tab pos="962025" algn="l"/>
              </a:tabLst>
            </a:pPr>
            <a:r>
              <a:rPr lang="ru-RU" sz="3600" kern="1200" dirty="0" smtClean="0">
                <a:latin typeface="Times New Roman" pitchFamily="18" charset="0"/>
                <a:cs typeface="Times New Roman" pitchFamily="18" charset="0"/>
              </a:rPr>
              <a:t>Рост </a:t>
            </a:r>
            <a:r>
              <a:rPr lang="ru-RU" sz="3600" kern="1200" dirty="0">
                <a:latin typeface="Times New Roman" pitchFamily="18" charset="0"/>
                <a:cs typeface="Times New Roman" pitchFamily="18" charset="0"/>
              </a:rPr>
              <a:t>физической </a:t>
            </a:r>
            <a:r>
              <a:rPr lang="ru-RU" sz="3600" kern="1200" dirty="0" smtClean="0">
                <a:latin typeface="Times New Roman" pitchFamily="18" charset="0"/>
                <a:cs typeface="Times New Roman" pitchFamily="18" charset="0"/>
              </a:rPr>
              <a:t>подготовленности.</a:t>
            </a:r>
          </a:p>
          <a:p>
            <a:pPr marL="742950" lvl="0" indent="-742950">
              <a:spcBef>
                <a:spcPct val="0"/>
              </a:spcBef>
              <a:buFont typeface="+mj-lt"/>
              <a:buAutoNum type="arabicPeriod"/>
              <a:tabLst>
                <a:tab pos="962025" algn="l"/>
              </a:tabLst>
            </a:pPr>
            <a:r>
              <a:rPr lang="ru-RU" sz="3600" kern="1200" dirty="0" smtClean="0">
                <a:latin typeface="Times New Roman" pitchFamily="18" charset="0"/>
                <a:cs typeface="Times New Roman" pitchFamily="18" charset="0"/>
              </a:rPr>
              <a:t>Мотивация </a:t>
            </a:r>
            <a:r>
              <a:rPr lang="ru-RU" sz="3600" kern="1200" dirty="0">
                <a:latin typeface="Times New Roman" pitchFamily="18" charset="0"/>
                <a:cs typeface="Times New Roman" pitchFamily="18" charset="0"/>
              </a:rPr>
              <a:t>к   соблюдению здорового образа </a:t>
            </a:r>
            <a:r>
              <a:rPr lang="ru-RU" sz="3600" kern="1200" dirty="0" smtClean="0">
                <a:latin typeface="Times New Roman" pitchFamily="18" charset="0"/>
                <a:cs typeface="Times New Roman" pitchFamily="18" charset="0"/>
              </a:rPr>
              <a:t>жизни.</a:t>
            </a:r>
          </a:p>
          <a:p>
            <a:pPr marL="742950" lvl="0" indent="-742950">
              <a:spcBef>
                <a:spcPct val="0"/>
              </a:spcBef>
              <a:buFont typeface="+mj-lt"/>
              <a:buAutoNum type="arabicPeriod"/>
              <a:tabLst>
                <a:tab pos="962025" algn="l"/>
              </a:tabLst>
            </a:pPr>
            <a:r>
              <a:rPr lang="ru-RU" sz="3600" kern="1200" dirty="0" smtClean="0">
                <a:latin typeface="Times New Roman" pitchFamily="18" charset="0"/>
                <a:cs typeface="Times New Roman" pitchFamily="18" charset="0"/>
              </a:rPr>
              <a:t>Повышение </a:t>
            </a:r>
            <a:r>
              <a:rPr lang="ru-RU" sz="3600" kern="1200" dirty="0">
                <a:latin typeface="Times New Roman" pitchFamily="18" charset="0"/>
                <a:cs typeface="Times New Roman" pitchFamily="18" charset="0"/>
              </a:rPr>
              <a:t>динамики состояния здоровья </a:t>
            </a:r>
            <a:r>
              <a:rPr lang="ru-RU" sz="3600" kern="1200" dirty="0" smtClean="0">
                <a:latin typeface="Times New Roman" pitchFamily="18" charset="0"/>
                <a:cs typeface="Times New Roman" pitchFamily="18" charset="0"/>
              </a:rPr>
              <a:t>учащихся.</a:t>
            </a:r>
            <a:endParaRPr lang="ru-RU" sz="3600" kern="12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184052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673224" y="1452141"/>
            <a:ext cx="8229600" cy="1654164"/>
          </a:xfrm>
        </p:spPr>
        <p:txBody>
          <a:bodyPr/>
          <a:lstStyle/>
          <a:p>
            <a:r>
              <a:rPr lang="ru-RU" sz="2800" dirty="0" smtClean="0"/>
              <a:t>     </a:t>
            </a:r>
            <a:r>
              <a:rPr lang="ru-RU" sz="2800" b="1" i="1" dirty="0">
                <a:latin typeface="Monotype Corsiva" pitchFamily="66" charset="0"/>
              </a:rPr>
              <a:t>«Забота о человеческом здоровье, тем более здоровье ребенка - это, прежде всего, забота о гармонической полноте всех физических и духовных сил, и венцом этой гармонии является радость творчества». 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В.А.Сухомлинский</a:t>
            </a: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788024" y="2008981"/>
            <a:ext cx="3900486" cy="198564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solidFill>
                  <a:schemeClr val="accent4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331640" y="4005064"/>
            <a:ext cx="648072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Здоровьесберегающие </a:t>
            </a:r>
          </a:p>
          <a:p>
            <a:pPr algn="ctr"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технологии должны,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несомненно, </a:t>
            </a:r>
          </a:p>
          <a:p>
            <a:pPr algn="ctr">
              <a:defRPr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использоваться  в процессе </a:t>
            </a:r>
          </a:p>
          <a:p>
            <a:pPr algn="ctr">
              <a:defRPr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оздоровления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обучающихся.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2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788024" y="2008981"/>
            <a:ext cx="3900486" cy="198564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solidFill>
                  <a:schemeClr val="accent4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1560" y="2708920"/>
            <a:ext cx="78739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C00000"/>
                </a:solidFill>
                <a:latin typeface="Monotype Corsiva" pitchFamily="66" charset="0"/>
              </a:rPr>
              <a:t>Спасибо за внимание!!!</a:t>
            </a:r>
            <a:endParaRPr lang="ru-RU" sz="66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2177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1844824"/>
            <a:ext cx="7662849" cy="29007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4000" b="1" dirty="0" smtClean="0"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4000" b="1" dirty="0"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Когда нет здоровья, молчит мудрость, не может расцвести искусство, не играют силы, бесполезно богатство и бессилен разум».</a:t>
            </a:r>
            <a:endParaRPr lang="ru-RU" sz="4000" b="1" dirty="0">
              <a:effectLst/>
              <a:latin typeface="Monotype Corsiva" panose="03010101010201010101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29996" y="4869160"/>
            <a:ext cx="198842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Геродот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1614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88640"/>
            <a:ext cx="7924800" cy="647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6792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47664" y="836713"/>
            <a:ext cx="684076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Здоровье — не только отсутствие болезни, но и состояние полного физического, психического и социального благополучия. Проблема сохранения здоровья школьников по-прежнему актуальна. И задачей школы является не только образование, необходимое для самостоятельной жизни, но и сохранение здоровья, чтобы жизнь была полноценной. Этим и объясняется появление понятия </a:t>
            </a:r>
            <a:r>
              <a:rPr lang="ru-RU" sz="2800" dirty="0" err="1" smtClean="0"/>
              <a:t>здоровьесберегающих</a:t>
            </a:r>
            <a:r>
              <a:rPr lang="ru-RU" sz="2800" dirty="0" smtClean="0"/>
              <a:t> технологий и их </a:t>
            </a:r>
            <a:r>
              <a:rPr lang="ru-RU" sz="2800" dirty="0" err="1" smtClean="0"/>
              <a:t>востребованность</a:t>
            </a:r>
            <a:r>
              <a:rPr lang="ru-RU" sz="2800" dirty="0" smtClean="0"/>
              <a:t>.</a:t>
            </a:r>
            <a:endParaRPr lang="ru-RU" sz="2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47664" y="1988840"/>
            <a:ext cx="6912768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Эффективная организация </a:t>
            </a:r>
            <a:r>
              <a:rPr lang="ru-RU" sz="4400" dirty="0">
                <a:latin typeface="Times New Roman" panose="02020603050405020304" pitchFamily="18" charset="0"/>
                <a:ea typeface="Calibri" panose="020F0502020204030204" pitchFamily="34" charset="0"/>
              </a:rPr>
              <a:t>учебного процесса </a:t>
            </a:r>
            <a:r>
              <a:rPr lang="ru-RU" sz="4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                       без </a:t>
            </a:r>
            <a:r>
              <a:rPr lang="ru-RU" sz="4400" dirty="0">
                <a:latin typeface="Times New Roman" panose="02020603050405020304" pitchFamily="18" charset="0"/>
                <a:ea typeface="Calibri" panose="020F0502020204030204" pitchFamily="34" charset="0"/>
              </a:rPr>
              <a:t>ущерба здоровью школьников. </a:t>
            </a:r>
            <a:endParaRPr lang="ru-RU" sz="4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764704"/>
            <a:ext cx="745210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Актуальность проблемы: </a:t>
            </a:r>
            <a:endParaRPr lang="ru-RU" sz="4800" b="1" dirty="0">
              <a:solidFill>
                <a:srgbClr val="0000FF"/>
              </a:solidFill>
            </a:endParaRPr>
          </a:p>
        </p:txBody>
      </p:sp>
      <p:pic>
        <p:nvPicPr>
          <p:cNvPr id="4" name="Picture 5" descr="boo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5182746"/>
            <a:ext cx="243840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73745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88640"/>
            <a:ext cx="842493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Monotype Corsiva" panose="03010101010201010101" pitchFamily="66" charset="0"/>
                <a:ea typeface="Times New Roman" panose="02020603050405020304" pitchFamily="18" charset="0"/>
              </a:rPr>
              <a:t>Здоровьесберегающие технологии в физическом воспитании – это совокупность приёмов, методов, методик, средств обучения и подходов к образовательному </a:t>
            </a:r>
            <a:r>
              <a:rPr lang="ru-RU" sz="2800" b="1" dirty="0" smtClean="0">
                <a:latin typeface="Monotype Corsiva" panose="03010101010201010101" pitchFamily="66" charset="0"/>
                <a:ea typeface="Times New Roman" panose="02020603050405020304" pitchFamily="18" charset="0"/>
              </a:rPr>
              <a:t>процессу.</a:t>
            </a:r>
            <a:endParaRPr lang="ru-RU" sz="2800" b="1" dirty="0">
              <a:latin typeface="Monotype Corsiva" panose="03010101010201010101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74228" y="2268416"/>
            <a:ext cx="8280920" cy="4343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Учёт </a:t>
            </a: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индивидуальных особенностей ребёнка.</a:t>
            </a:r>
            <a:endParaRPr lang="ru-RU" sz="2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Деятельность учителя в аспекте реализации </a:t>
            </a:r>
            <a:r>
              <a:rPr lang="ru-RU" sz="2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здоровьесберегающих </a:t>
            </a: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технологий на уроках физической культуры должна включать знакомство с результатами медицинских осмотров детей, их учет в учебно-воспитательной </a:t>
            </a:r>
            <a:r>
              <a:rPr lang="ru-RU" sz="2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работе.</a:t>
            </a:r>
            <a:endParaRPr lang="ru-RU" sz="2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 допускать чрезмерной изнуряющей физической, эмоциональной, нагрузки при освоении учебного материала.</a:t>
            </a:r>
            <a:endParaRPr lang="ru-RU" sz="2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Обеспечение такого подхода к образовательному процессу, который гарантировал бы поддержание только благоприятного морально-психологического климата в коллективе.</a:t>
            </a:r>
            <a:endParaRPr lang="ru-RU" sz="2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9550" y="1586719"/>
            <a:ext cx="3540136" cy="7554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4000" b="1" i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Требования</a:t>
            </a:r>
            <a:r>
              <a:rPr lang="ru-RU" sz="4000" b="1" i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4000" b="1" i="1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0510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3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9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1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188640"/>
            <a:ext cx="7632848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1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 уроках физической культуры </a:t>
            </a:r>
            <a:r>
              <a:rPr lang="ru-RU" sz="1400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здоровьесберегающие</a:t>
            </a:r>
            <a:r>
              <a:rPr lang="ru-RU" sz="1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технологии</a:t>
            </a:r>
            <a: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– это основа основ. Деятельность учителя физической культуры по сохранению здоровья детей является одной из составляющих качества результата. </a:t>
            </a:r>
          </a:p>
          <a:p>
            <a:pPr>
              <a:buNone/>
            </a:pPr>
            <a:r>
              <a:rPr lang="ru-RU" sz="14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Целью</a:t>
            </a:r>
            <a:r>
              <a:rPr lang="ru-RU" sz="14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своей деятельности считаю поиск наиболее оптимальных средств сохранения и укрепления здоровья учащихся, создание благоприятных условий для формирования у детей отношения к здоровому образу жизни. Это работа должна формировать из ребёнка личность, развитую всесторонне и гармонично. </a:t>
            </a:r>
          </a:p>
          <a:p>
            <a:pPr>
              <a:buNone/>
            </a:pPr>
            <a:r>
              <a:rPr lang="ru-RU" sz="14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Главная задача </a:t>
            </a: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работы учителей  физической культуры – обеспечить обучающемуся возможность сохранения и укрепления здоровья за период обучения в образовательной организации.</a:t>
            </a:r>
          </a:p>
          <a:p>
            <a:pPr>
              <a:buNone/>
            </a:pP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Данная задача решается через:</a:t>
            </a:r>
          </a:p>
          <a:p>
            <a:pPr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 1)  совершенствование методики проведения урока; </a:t>
            </a:r>
          </a:p>
          <a:p>
            <a:pPr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 2)  индивидуальную работу со слабоуспевающими и физически </a:t>
            </a:r>
          </a:p>
          <a:p>
            <a:pPr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   развитыми обучающимися; </a:t>
            </a:r>
          </a:p>
          <a:p>
            <a:pPr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 3)  коррекцию занятий обучающихся  на основе диагностики развития, </a:t>
            </a:r>
          </a:p>
          <a:p>
            <a:pPr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способностей и природных задатков;</a:t>
            </a:r>
          </a:p>
          <a:p>
            <a:pPr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4)  учет возрастных индивидуальных особенностей;</a:t>
            </a:r>
          </a:p>
          <a:p>
            <a:pPr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5)  мотивацию  обучающихся  к учению.</a:t>
            </a:r>
          </a:p>
          <a:p>
            <a:pPr>
              <a:buNone/>
            </a:pPr>
            <a:endParaRPr lang="ru-RU" sz="14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4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Основными направлениями </a:t>
            </a: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выбрала следующее:</a:t>
            </a:r>
          </a:p>
          <a:p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укрепление дисциплины и привитие сознательного отношения к занятиям физической культурой и спортом;</a:t>
            </a:r>
          </a:p>
          <a:p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повышение общего среднего уровня физической подготовки обучающихся;</a:t>
            </a:r>
          </a:p>
          <a:p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стимулирование участия детей в соревнованиях по различным видам спорта; </a:t>
            </a:r>
          </a:p>
          <a:p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научить детей использовать  полученные знания в повседневной жизни; </a:t>
            </a:r>
          </a:p>
          <a:p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формировать ценностное отношение к своему здоровью; </a:t>
            </a:r>
          </a:p>
          <a:p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 формировать потребность в  здоровом образе жизни.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777713"/>
            <a:ext cx="8100392" cy="1131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>
              <a:lnSpc>
                <a:spcPct val="115000"/>
              </a:lnSpc>
              <a:spcAft>
                <a:spcPts val="0"/>
              </a:spcAft>
            </a:pPr>
            <a:r>
              <a:rPr lang="ru-RU" sz="2000" b="1" i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Здоровьесберегающие образовательные технологии - это системный подход к обучению и воспитанию, построенный на стремлении педагога не нанести ущерб здоровью учащихся».</a:t>
            </a:r>
            <a:endParaRPr lang="ru-RU" sz="2000" b="1" i="1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260648"/>
            <a:ext cx="5976664" cy="517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словам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профессора Н. К. Смирнова: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43608" y="3140968"/>
            <a:ext cx="7270240" cy="8510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/>
            <a:endParaRPr lang="ru-RU" altLang="ru-RU" sz="2400" dirty="0"/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59632" y="2426498"/>
            <a:ext cx="6624736" cy="5878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Здоровьесберегающие технологии</a:t>
            </a:r>
            <a:r>
              <a:rPr lang="ru-RU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800" b="1" dirty="0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27584" y="3105835"/>
            <a:ext cx="748883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Физкультурно-оздоровительные технологии (ФОТ) </a:t>
            </a:r>
          </a:p>
          <a:p>
            <a:endParaRPr lang="ru-RU" dirty="0" smtClean="0"/>
          </a:p>
          <a:p>
            <a:r>
              <a:rPr lang="ru-RU" dirty="0" smtClean="0"/>
              <a:t>Образовательные </a:t>
            </a:r>
            <a:r>
              <a:rPr lang="ru-RU" dirty="0" err="1" smtClean="0"/>
              <a:t>здоровьесберегающие</a:t>
            </a:r>
            <a:r>
              <a:rPr lang="ru-RU" dirty="0" smtClean="0"/>
              <a:t> технологии (ЗОТ)</a:t>
            </a:r>
          </a:p>
          <a:p>
            <a:endParaRPr lang="ru-RU" dirty="0" smtClean="0"/>
          </a:p>
          <a:p>
            <a:r>
              <a:rPr lang="ru-RU" dirty="0" smtClean="0"/>
              <a:t>Защитно-профилактические технологии </a:t>
            </a:r>
          </a:p>
          <a:p>
            <a:r>
              <a:rPr lang="ru-RU" dirty="0" smtClean="0"/>
              <a:t>.</a:t>
            </a:r>
          </a:p>
          <a:p>
            <a:r>
              <a:rPr lang="ru-RU" dirty="0" smtClean="0"/>
              <a:t> Стимулирующие технологии </a:t>
            </a:r>
          </a:p>
          <a:p>
            <a:endParaRPr lang="ru-RU" dirty="0" smtClean="0"/>
          </a:p>
          <a:p>
            <a:r>
              <a:rPr lang="ru-RU" dirty="0" smtClean="0"/>
              <a:t>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85350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43608" y="1195143"/>
            <a:ext cx="7270240" cy="43075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 навреди!» </a:t>
            </a:r>
            <a:endParaRPr lang="ru-RU" sz="24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Приоритет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заботы о здоровье учителя и учащегося </a:t>
            </a:r>
            <a:endParaRPr lang="ru-RU" sz="24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Непрерывность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преемственность </a:t>
            </a:r>
            <a:endParaRPr lang="ru-RU" sz="24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Субъект-субъектные взаимоотношения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Соответствие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содержания и организации обучения возрастным особенностям учащихся </a:t>
            </a:r>
            <a:endParaRPr lang="ru-RU" sz="24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Комплексный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междисциплинарный подход </a:t>
            </a:r>
            <a:endParaRPr lang="ru-RU" sz="24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Успех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порождает успех </a:t>
            </a:r>
            <a:endParaRPr lang="ru-RU" sz="24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Активность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4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Ответственность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 свое здоровье</a:t>
            </a: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03648" y="332656"/>
            <a:ext cx="7272808" cy="65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>
              <a:lnSpc>
                <a:spcPct val="115000"/>
              </a:lnSpc>
              <a:spcAft>
                <a:spcPts val="0"/>
              </a:spcAft>
            </a:pPr>
            <a:r>
              <a:rPr lang="ru-RU" sz="32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Принципы  Здоровьесбережения:</a:t>
            </a:r>
            <a:endParaRPr lang="ru-RU" sz="3200" b="1" dirty="0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4168919"/>
            <a:ext cx="2124448" cy="2689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007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90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40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90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40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90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40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9000"/>
                            </p:stCondLst>
                            <p:childTnLst>
                              <p:par>
                                <p:cTn id="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из опыта работы Медведевой С. В.">
  <a:themeElements>
    <a:clrScheme name="Тема Office 1">
      <a:dk1>
        <a:srgbClr val="000000"/>
      </a:dk1>
      <a:lt1>
        <a:srgbClr val="E7EFBD"/>
      </a:lt1>
      <a:dk2>
        <a:srgbClr val="000000"/>
      </a:dk2>
      <a:lt2>
        <a:srgbClr val="808080"/>
      </a:lt2>
      <a:accent1>
        <a:srgbClr val="E7F3CE"/>
      </a:accent1>
      <a:accent2>
        <a:srgbClr val="CEDB6B"/>
      </a:accent2>
      <a:accent3>
        <a:srgbClr val="F1F6DB"/>
      </a:accent3>
      <a:accent4>
        <a:srgbClr val="000000"/>
      </a:accent4>
      <a:accent5>
        <a:srgbClr val="F1F8E3"/>
      </a:accent5>
      <a:accent6>
        <a:srgbClr val="BAC660"/>
      </a:accent6>
      <a:hlink>
        <a:srgbClr val="5B6B00"/>
      </a:hlink>
      <a:folHlink>
        <a:srgbClr val="595F25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E7EFBD"/>
        </a:lt1>
        <a:dk2>
          <a:srgbClr val="000000"/>
        </a:dk2>
        <a:lt2>
          <a:srgbClr val="808080"/>
        </a:lt2>
        <a:accent1>
          <a:srgbClr val="E7F3CE"/>
        </a:accent1>
        <a:accent2>
          <a:srgbClr val="CEDB6B"/>
        </a:accent2>
        <a:accent3>
          <a:srgbClr val="F1F6DB"/>
        </a:accent3>
        <a:accent4>
          <a:srgbClr val="000000"/>
        </a:accent4>
        <a:accent5>
          <a:srgbClr val="F1F8E3"/>
        </a:accent5>
        <a:accent6>
          <a:srgbClr val="BAC660"/>
        </a:accent6>
        <a:hlink>
          <a:srgbClr val="5B6B00"/>
        </a:hlink>
        <a:folHlink>
          <a:srgbClr val="595F2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E7EFBD"/>
        </a:lt1>
        <a:dk2>
          <a:srgbClr val="000000"/>
        </a:dk2>
        <a:lt2>
          <a:srgbClr val="808080"/>
        </a:lt2>
        <a:accent1>
          <a:srgbClr val="C0E07E"/>
        </a:accent1>
        <a:accent2>
          <a:srgbClr val="C0D141"/>
        </a:accent2>
        <a:accent3>
          <a:srgbClr val="F1F6DB"/>
        </a:accent3>
        <a:accent4>
          <a:srgbClr val="000000"/>
        </a:accent4>
        <a:accent5>
          <a:srgbClr val="DCEDC0"/>
        </a:accent5>
        <a:accent6>
          <a:srgbClr val="AEBD3A"/>
        </a:accent6>
        <a:hlink>
          <a:srgbClr val="5A6B00"/>
        </a:hlink>
        <a:folHlink>
          <a:srgbClr val="616C4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E7EFBD"/>
        </a:lt1>
        <a:dk2>
          <a:srgbClr val="000000"/>
        </a:dk2>
        <a:lt2>
          <a:srgbClr val="808080"/>
        </a:lt2>
        <a:accent1>
          <a:srgbClr val="DFFF05"/>
        </a:accent1>
        <a:accent2>
          <a:srgbClr val="7905FF"/>
        </a:accent2>
        <a:accent3>
          <a:srgbClr val="F1F6DB"/>
        </a:accent3>
        <a:accent4>
          <a:srgbClr val="000000"/>
        </a:accent4>
        <a:accent5>
          <a:srgbClr val="ECFFAA"/>
        </a:accent5>
        <a:accent6>
          <a:srgbClr val="6D04E7"/>
        </a:accent6>
        <a:hlink>
          <a:srgbClr val="750026"/>
        </a:hlink>
        <a:folHlink>
          <a:srgbClr val="637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E7EFBD"/>
        </a:lt1>
        <a:dk2>
          <a:srgbClr val="000000"/>
        </a:dk2>
        <a:lt2>
          <a:srgbClr val="808080"/>
        </a:lt2>
        <a:accent1>
          <a:srgbClr val="FF9D05"/>
        </a:accent1>
        <a:accent2>
          <a:srgbClr val="058DFF"/>
        </a:accent2>
        <a:accent3>
          <a:srgbClr val="F1F6DB"/>
        </a:accent3>
        <a:accent4>
          <a:srgbClr val="000000"/>
        </a:accent4>
        <a:accent5>
          <a:srgbClr val="FFCCAA"/>
        </a:accent5>
        <a:accent6>
          <a:srgbClr val="047FE7"/>
        </a:accent6>
        <a:hlink>
          <a:srgbClr val="700070"/>
        </a:hlink>
        <a:folHlink>
          <a:srgbClr val="636B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E7F3CE"/>
        </a:accent1>
        <a:accent2>
          <a:srgbClr val="CEDB6B"/>
        </a:accent2>
        <a:accent3>
          <a:srgbClr val="FFFFFF"/>
        </a:accent3>
        <a:accent4>
          <a:srgbClr val="000000"/>
        </a:accent4>
        <a:accent5>
          <a:srgbClr val="F1F8E3"/>
        </a:accent5>
        <a:accent6>
          <a:srgbClr val="BAC660"/>
        </a:accent6>
        <a:hlink>
          <a:srgbClr val="5B6B00"/>
        </a:hlink>
        <a:folHlink>
          <a:srgbClr val="595F2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E07E"/>
        </a:accent1>
        <a:accent2>
          <a:srgbClr val="C0D141"/>
        </a:accent2>
        <a:accent3>
          <a:srgbClr val="FFFFFF"/>
        </a:accent3>
        <a:accent4>
          <a:srgbClr val="000000"/>
        </a:accent4>
        <a:accent5>
          <a:srgbClr val="DCEDC0"/>
        </a:accent5>
        <a:accent6>
          <a:srgbClr val="AEBD3A"/>
        </a:accent6>
        <a:hlink>
          <a:srgbClr val="5A6B00"/>
        </a:hlink>
        <a:folHlink>
          <a:srgbClr val="616C4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DFFF05"/>
        </a:accent1>
        <a:accent2>
          <a:srgbClr val="7905FF"/>
        </a:accent2>
        <a:accent3>
          <a:srgbClr val="FFFFFF"/>
        </a:accent3>
        <a:accent4>
          <a:srgbClr val="000000"/>
        </a:accent4>
        <a:accent5>
          <a:srgbClr val="ECFFAA"/>
        </a:accent5>
        <a:accent6>
          <a:srgbClr val="6D04E7"/>
        </a:accent6>
        <a:hlink>
          <a:srgbClr val="750026"/>
        </a:hlink>
        <a:folHlink>
          <a:srgbClr val="637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9D05"/>
        </a:accent1>
        <a:accent2>
          <a:srgbClr val="058DFF"/>
        </a:accent2>
        <a:accent3>
          <a:srgbClr val="FFFFFF"/>
        </a:accent3>
        <a:accent4>
          <a:srgbClr val="000000"/>
        </a:accent4>
        <a:accent5>
          <a:srgbClr val="FFCCAA"/>
        </a:accent5>
        <a:accent6>
          <a:srgbClr val="047FE7"/>
        </a:accent6>
        <a:hlink>
          <a:srgbClr val="700070"/>
        </a:hlink>
        <a:folHlink>
          <a:srgbClr val="636B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из опыта работы Медведевой С. В.</Template>
  <TotalTime>773</TotalTime>
  <Words>637</Words>
  <Application>Microsoft Office PowerPoint</Application>
  <PresentationFormat>Экран (4:3)</PresentationFormat>
  <Paragraphs>95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из опыта работы Медведевой С. В.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Условия и средства реализации здоровьесбережения:</vt:lpstr>
      <vt:lpstr>Презентация PowerPoint</vt:lpstr>
      <vt:lpstr>Мониторинг состояния физической подготовленности обучающихся </vt:lpstr>
      <vt:lpstr>Предполагаемый результат:</vt:lpstr>
      <vt:lpstr>     «Забота о человеческом здоровье, тем более здоровье ребенка - это, прежде всего, забота о гармонической полноте всех физических и духовных сил, и венцом этой гармонии является радость творчества».                                                                                                         В.А.Сухомлинский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Гимнастика, физические упражнения,  ходьба должны прочно войти  в повседневный быт каждого,  кто хочет сохранить работоспособность,  здоровье, полноценную и радостную жизнь. Гиппократ.</dc:title>
  <dc:creator>Админ</dc:creator>
  <cp:lastModifiedBy>Нехочи</cp:lastModifiedBy>
  <cp:revision>92</cp:revision>
  <dcterms:created xsi:type="dcterms:W3CDTF">2015-04-28T18:42:06Z</dcterms:created>
  <dcterms:modified xsi:type="dcterms:W3CDTF">2023-06-08T07:44:02Z</dcterms:modified>
</cp:coreProperties>
</file>