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  <p:sldMasterId id="2147483661" r:id="rId2"/>
  </p:sldMasterIdLst>
  <p:notesMasterIdLst>
    <p:notesMasterId r:id="rId28"/>
  </p:notesMasterIdLst>
  <p:sldIdLst>
    <p:sldId id="256" r:id="rId3"/>
    <p:sldId id="258" r:id="rId4"/>
    <p:sldId id="259" r:id="rId5"/>
    <p:sldId id="264" r:id="rId6"/>
    <p:sldId id="261" r:id="rId7"/>
    <p:sldId id="266" r:id="rId8"/>
    <p:sldId id="268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3" r:id="rId20"/>
    <p:sldId id="296" r:id="rId21"/>
    <p:sldId id="281" r:id="rId22"/>
    <p:sldId id="286" r:id="rId23"/>
    <p:sldId id="289" r:id="rId24"/>
    <p:sldId id="291" r:id="rId25"/>
    <p:sldId id="294" r:id="rId26"/>
    <p:sldId id="295" r:id="rId27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D64120B-0E9A-4D00-A3F3-559957BBDECF}">
  <a:tblStyle styleId="{BD64120B-0E9A-4D00-A3F3-559957BBDEC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360" autoAdjust="0"/>
  </p:normalViewPr>
  <p:slideViewPr>
    <p:cSldViewPr snapToGrid="0">
      <p:cViewPr>
        <p:scale>
          <a:sx n="104" d="100"/>
          <a:sy n="104" d="100"/>
        </p:scale>
        <p:origin x="-9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705757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Евсикова Т. А.</a:t>
            </a:r>
            <a:endParaRPr dirty="0"/>
          </a:p>
        </p:txBody>
      </p:sp>
      <p:sp>
        <p:nvSpPr>
          <p:cNvPr id="165" name="Google Shape;16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2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7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7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1960"/>
              <a:buFont typeface="Noto Sans Symbols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ans Symbols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6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6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6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6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6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Google Shape;79;p7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98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84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7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80" name="Google Shape;80;p7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7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8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8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70840" algn="l">
              <a:spcBef>
                <a:spcPts val="640"/>
              </a:spcBef>
              <a:spcAft>
                <a:spcPts val="0"/>
              </a:spcAft>
              <a:buSzPts val="2240"/>
              <a:buChar char="●"/>
              <a:defRPr sz="3200"/>
            </a:lvl1pPr>
            <a:lvl2pPr marL="914400" lvl="1" indent="-353060" algn="l">
              <a:spcBef>
                <a:spcPts val="560"/>
              </a:spcBef>
              <a:spcAft>
                <a:spcPts val="0"/>
              </a:spcAft>
              <a:buSzPts val="1960"/>
              <a:buChar char="●"/>
              <a:defRPr sz="2800"/>
            </a:lvl2pPr>
            <a:lvl3pPr marL="1371600" lvl="2" indent="-335280" algn="l">
              <a:spcBef>
                <a:spcPts val="480"/>
              </a:spcBef>
              <a:spcAft>
                <a:spcPts val="0"/>
              </a:spcAft>
              <a:buSzPts val="1680"/>
              <a:buChar char="●"/>
              <a:defRPr sz="2400"/>
            </a:lvl3pPr>
            <a:lvl4pPr marL="1828800" lvl="3" indent="-323850" algn="l">
              <a:spcBef>
                <a:spcPts val="400"/>
              </a:spcBef>
              <a:spcAft>
                <a:spcPts val="0"/>
              </a:spcAft>
              <a:buSzPts val="1500"/>
              <a:buChar char="▪"/>
              <a:defRPr sz="2000"/>
            </a:lvl4pPr>
            <a:lvl5pPr marL="2286000" lvl="4" indent="-330200" algn="l">
              <a:spcBef>
                <a:spcPts val="400"/>
              </a:spcBef>
              <a:spcAft>
                <a:spcPts val="0"/>
              </a:spcAft>
              <a:buSzPts val="1600"/>
              <a:buChar char="▪"/>
              <a:defRPr sz="2000"/>
            </a:lvl5pPr>
            <a:lvl6pPr marL="2743200" lvl="5" indent="-330200" algn="l">
              <a:spcBef>
                <a:spcPts val="400"/>
              </a:spcBef>
              <a:spcAft>
                <a:spcPts val="0"/>
              </a:spcAft>
              <a:buSzPts val="1600"/>
              <a:buChar char="▪"/>
              <a:defRPr sz="2000"/>
            </a:lvl6pPr>
            <a:lvl7pPr marL="3200400" lvl="6" indent="-330200" algn="l">
              <a:spcBef>
                <a:spcPts val="400"/>
              </a:spcBef>
              <a:spcAft>
                <a:spcPts val="0"/>
              </a:spcAft>
              <a:buSzPts val="1600"/>
              <a:buChar char="▪"/>
              <a:defRPr sz="2000"/>
            </a:lvl7pPr>
            <a:lvl8pPr marL="3657600" lvl="7" indent="-330200" algn="l">
              <a:spcBef>
                <a:spcPts val="400"/>
              </a:spcBef>
              <a:spcAft>
                <a:spcPts val="0"/>
              </a:spcAft>
              <a:buSzPts val="1600"/>
              <a:buChar char="▪"/>
              <a:defRPr sz="2000"/>
            </a:lvl8pPr>
            <a:lvl9pPr marL="4114800" lvl="8" indent="-330200" algn="l">
              <a:spcBef>
                <a:spcPts val="400"/>
              </a:spcBef>
              <a:spcAft>
                <a:spcPts val="0"/>
              </a:spcAft>
              <a:buSzPts val="1600"/>
              <a:buChar char="▪"/>
              <a:defRPr sz="2000"/>
            </a:lvl9pPr>
          </a:lstStyle>
          <a:p>
            <a:endParaRPr/>
          </a:p>
        </p:txBody>
      </p:sp>
      <p:sp>
        <p:nvSpPr>
          <p:cNvPr id="86" name="Google Shape;86;p8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98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84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7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87" name="Google Shape;87;p8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8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9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9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9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0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68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4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26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2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98" name="Google Shape;98;p10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5280" algn="l">
              <a:spcBef>
                <a:spcPts val="480"/>
              </a:spcBef>
              <a:spcAft>
                <a:spcPts val="0"/>
              </a:spcAft>
              <a:buSzPts val="1680"/>
              <a:buChar char="●"/>
              <a:defRPr sz="2400"/>
            </a:lvl1pPr>
            <a:lvl2pPr marL="914400" lvl="1" indent="-317500" algn="l">
              <a:spcBef>
                <a:spcPts val="400"/>
              </a:spcBef>
              <a:spcAft>
                <a:spcPts val="0"/>
              </a:spcAft>
              <a:buSzPts val="1400"/>
              <a:buChar char="●"/>
              <a:defRPr sz="2000"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 sz="1800"/>
            </a:lvl3pPr>
            <a:lvl4pPr marL="1828800" lvl="3" indent="-304800" algn="l">
              <a:spcBef>
                <a:spcPts val="320"/>
              </a:spcBef>
              <a:spcAft>
                <a:spcPts val="0"/>
              </a:spcAft>
              <a:buSzPts val="1200"/>
              <a:buChar char="▪"/>
              <a:defRPr sz="1600"/>
            </a:lvl4pPr>
            <a:lvl5pPr marL="2286000" lvl="4" indent="-309879" algn="l">
              <a:spcBef>
                <a:spcPts val="320"/>
              </a:spcBef>
              <a:spcAft>
                <a:spcPts val="0"/>
              </a:spcAft>
              <a:buSzPts val="1280"/>
              <a:buChar char="▪"/>
              <a:defRPr sz="1600"/>
            </a:lvl5pPr>
            <a:lvl6pPr marL="2743200" lvl="5" indent="-309879" algn="l">
              <a:spcBef>
                <a:spcPts val="320"/>
              </a:spcBef>
              <a:spcAft>
                <a:spcPts val="0"/>
              </a:spcAft>
              <a:buSzPts val="1280"/>
              <a:buChar char="▪"/>
              <a:defRPr sz="1600"/>
            </a:lvl6pPr>
            <a:lvl7pPr marL="3200400" lvl="6" indent="-309879" algn="l">
              <a:spcBef>
                <a:spcPts val="320"/>
              </a:spcBef>
              <a:spcAft>
                <a:spcPts val="0"/>
              </a:spcAft>
              <a:buSzPts val="1280"/>
              <a:buChar char="▪"/>
              <a:defRPr sz="1600"/>
            </a:lvl7pPr>
            <a:lvl8pPr marL="3657600" lvl="7" indent="-309879" algn="l">
              <a:spcBef>
                <a:spcPts val="320"/>
              </a:spcBef>
              <a:spcAft>
                <a:spcPts val="0"/>
              </a:spcAft>
              <a:buSzPts val="1280"/>
              <a:buChar char="▪"/>
              <a:defRPr sz="1600"/>
            </a:lvl8pPr>
            <a:lvl9pPr marL="4114800" lvl="8" indent="-309879" algn="l">
              <a:spcBef>
                <a:spcPts val="320"/>
              </a:spcBef>
              <a:spcAft>
                <a:spcPts val="0"/>
              </a:spcAft>
              <a:buSzPts val="1280"/>
              <a:buChar char="▪"/>
              <a:defRPr sz="1600"/>
            </a:lvl9pPr>
          </a:lstStyle>
          <a:p>
            <a:endParaRPr/>
          </a:p>
        </p:txBody>
      </p:sp>
      <p:sp>
        <p:nvSpPr>
          <p:cNvPr id="99" name="Google Shape;99;p10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68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4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26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2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100" name="Google Shape;100;p10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5280" algn="l">
              <a:spcBef>
                <a:spcPts val="480"/>
              </a:spcBef>
              <a:spcAft>
                <a:spcPts val="0"/>
              </a:spcAft>
              <a:buSzPts val="1680"/>
              <a:buChar char="●"/>
              <a:defRPr sz="2400"/>
            </a:lvl1pPr>
            <a:lvl2pPr marL="914400" lvl="1" indent="-317500" algn="l">
              <a:spcBef>
                <a:spcPts val="400"/>
              </a:spcBef>
              <a:spcAft>
                <a:spcPts val="0"/>
              </a:spcAft>
              <a:buSzPts val="1400"/>
              <a:buChar char="●"/>
              <a:defRPr sz="2000"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 sz="1800"/>
            </a:lvl3pPr>
            <a:lvl4pPr marL="1828800" lvl="3" indent="-304800" algn="l">
              <a:spcBef>
                <a:spcPts val="320"/>
              </a:spcBef>
              <a:spcAft>
                <a:spcPts val="0"/>
              </a:spcAft>
              <a:buSzPts val="1200"/>
              <a:buChar char="▪"/>
              <a:defRPr sz="1600"/>
            </a:lvl4pPr>
            <a:lvl5pPr marL="2286000" lvl="4" indent="-309879" algn="l">
              <a:spcBef>
                <a:spcPts val="320"/>
              </a:spcBef>
              <a:spcAft>
                <a:spcPts val="0"/>
              </a:spcAft>
              <a:buSzPts val="1280"/>
              <a:buChar char="▪"/>
              <a:defRPr sz="1600"/>
            </a:lvl5pPr>
            <a:lvl6pPr marL="2743200" lvl="5" indent="-309879" algn="l">
              <a:spcBef>
                <a:spcPts val="320"/>
              </a:spcBef>
              <a:spcAft>
                <a:spcPts val="0"/>
              </a:spcAft>
              <a:buSzPts val="1280"/>
              <a:buChar char="▪"/>
              <a:defRPr sz="1600"/>
            </a:lvl6pPr>
            <a:lvl7pPr marL="3200400" lvl="6" indent="-309879" algn="l">
              <a:spcBef>
                <a:spcPts val="320"/>
              </a:spcBef>
              <a:spcAft>
                <a:spcPts val="0"/>
              </a:spcAft>
              <a:buSzPts val="1280"/>
              <a:buChar char="▪"/>
              <a:defRPr sz="1600"/>
            </a:lvl7pPr>
            <a:lvl8pPr marL="3657600" lvl="7" indent="-309879" algn="l">
              <a:spcBef>
                <a:spcPts val="320"/>
              </a:spcBef>
              <a:spcAft>
                <a:spcPts val="0"/>
              </a:spcAft>
              <a:buSzPts val="1280"/>
              <a:buChar char="▪"/>
              <a:defRPr sz="1600"/>
            </a:lvl8pPr>
            <a:lvl9pPr marL="4114800" lvl="8" indent="-309879" algn="l">
              <a:spcBef>
                <a:spcPts val="320"/>
              </a:spcBef>
              <a:spcAft>
                <a:spcPts val="0"/>
              </a:spcAft>
              <a:buSzPts val="1280"/>
              <a:buChar char="▪"/>
              <a:defRPr sz="1600"/>
            </a:lvl9pPr>
          </a:lstStyle>
          <a:p>
            <a:endParaRPr/>
          </a:p>
        </p:txBody>
      </p:sp>
      <p:sp>
        <p:nvSpPr>
          <p:cNvPr id="101" name="Google Shape;101;p10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0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0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1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1"/>
          <p:cNvSpPr txBox="1">
            <a:spLocks noGrp="1"/>
          </p:cNvSpPr>
          <p:nvPr>
            <p:ph type="body" idx="1"/>
          </p:nvPr>
        </p:nvSpPr>
        <p:spPr>
          <a:xfrm>
            <a:off x="457200" y="1719263"/>
            <a:ext cx="4038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3060" algn="l">
              <a:spcBef>
                <a:spcPts val="560"/>
              </a:spcBef>
              <a:spcAft>
                <a:spcPts val="0"/>
              </a:spcAft>
              <a:buSzPts val="1960"/>
              <a:buChar char="●"/>
              <a:defRPr sz="2800"/>
            </a:lvl1pPr>
            <a:lvl2pPr marL="914400" lvl="1" indent="-335280" algn="l">
              <a:spcBef>
                <a:spcPts val="480"/>
              </a:spcBef>
              <a:spcAft>
                <a:spcPts val="0"/>
              </a:spcAft>
              <a:buSzPts val="1680"/>
              <a:buChar char="●"/>
              <a:defRPr sz="2400"/>
            </a:lvl2pPr>
            <a:lvl3pPr marL="1371600" lvl="2" indent="-317500" algn="l">
              <a:spcBef>
                <a:spcPts val="400"/>
              </a:spcBef>
              <a:spcAft>
                <a:spcPts val="0"/>
              </a:spcAft>
              <a:buSzPts val="1400"/>
              <a:buChar char="●"/>
              <a:defRPr sz="2000"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 sz="1800"/>
            </a:lvl4pPr>
            <a:lvl5pPr marL="2286000" lvl="4" indent="-320039" algn="l">
              <a:spcBef>
                <a:spcPts val="360"/>
              </a:spcBef>
              <a:spcAft>
                <a:spcPts val="0"/>
              </a:spcAft>
              <a:buSzPts val="1440"/>
              <a:buChar char="▪"/>
              <a:defRPr sz="1800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▪"/>
              <a:defRPr sz="1800"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▪"/>
              <a:defRPr sz="1800"/>
            </a:lvl7pPr>
            <a:lvl8pPr marL="3657600" lvl="7" indent="-320040" algn="l">
              <a:spcBef>
                <a:spcPts val="360"/>
              </a:spcBef>
              <a:spcAft>
                <a:spcPts val="0"/>
              </a:spcAft>
              <a:buSzPts val="1440"/>
              <a:buChar char="▪"/>
              <a:defRPr sz="1800"/>
            </a:lvl8pPr>
            <a:lvl9pPr marL="4114800" lvl="8" indent="-320040" algn="l">
              <a:spcBef>
                <a:spcPts val="360"/>
              </a:spcBef>
              <a:spcAft>
                <a:spcPts val="0"/>
              </a:spcAft>
              <a:buSzPts val="1440"/>
              <a:buChar char="▪"/>
              <a:defRPr sz="1800"/>
            </a:lvl9pPr>
          </a:lstStyle>
          <a:p>
            <a:endParaRPr/>
          </a:p>
        </p:txBody>
      </p:sp>
      <p:sp>
        <p:nvSpPr>
          <p:cNvPr id="107" name="Google Shape;107;p11"/>
          <p:cNvSpPr txBox="1">
            <a:spLocks noGrp="1"/>
          </p:cNvSpPr>
          <p:nvPr>
            <p:ph type="body" idx="2"/>
          </p:nvPr>
        </p:nvSpPr>
        <p:spPr>
          <a:xfrm>
            <a:off x="4648200" y="1719263"/>
            <a:ext cx="4038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3060" algn="l">
              <a:spcBef>
                <a:spcPts val="560"/>
              </a:spcBef>
              <a:spcAft>
                <a:spcPts val="0"/>
              </a:spcAft>
              <a:buSzPts val="1960"/>
              <a:buChar char="●"/>
              <a:defRPr sz="2800"/>
            </a:lvl1pPr>
            <a:lvl2pPr marL="914400" lvl="1" indent="-335280" algn="l">
              <a:spcBef>
                <a:spcPts val="480"/>
              </a:spcBef>
              <a:spcAft>
                <a:spcPts val="0"/>
              </a:spcAft>
              <a:buSzPts val="1680"/>
              <a:buChar char="●"/>
              <a:defRPr sz="2400"/>
            </a:lvl2pPr>
            <a:lvl3pPr marL="1371600" lvl="2" indent="-317500" algn="l">
              <a:spcBef>
                <a:spcPts val="400"/>
              </a:spcBef>
              <a:spcAft>
                <a:spcPts val="0"/>
              </a:spcAft>
              <a:buSzPts val="1400"/>
              <a:buChar char="●"/>
              <a:defRPr sz="2000"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 sz="1800"/>
            </a:lvl4pPr>
            <a:lvl5pPr marL="2286000" lvl="4" indent="-320039" algn="l">
              <a:spcBef>
                <a:spcPts val="360"/>
              </a:spcBef>
              <a:spcAft>
                <a:spcPts val="0"/>
              </a:spcAft>
              <a:buSzPts val="1440"/>
              <a:buChar char="▪"/>
              <a:defRPr sz="1800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▪"/>
              <a:defRPr sz="1800"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▪"/>
              <a:defRPr sz="1800"/>
            </a:lvl7pPr>
            <a:lvl8pPr marL="3657600" lvl="7" indent="-320040" algn="l">
              <a:spcBef>
                <a:spcPts val="360"/>
              </a:spcBef>
              <a:spcAft>
                <a:spcPts val="0"/>
              </a:spcAft>
              <a:buSzPts val="1440"/>
              <a:buChar char="▪"/>
              <a:defRPr sz="1800"/>
            </a:lvl8pPr>
            <a:lvl9pPr marL="4114800" lvl="8" indent="-320040" algn="l">
              <a:spcBef>
                <a:spcPts val="360"/>
              </a:spcBef>
              <a:spcAft>
                <a:spcPts val="0"/>
              </a:spcAft>
              <a:buSzPts val="1440"/>
              <a:buChar char="▪"/>
              <a:defRPr sz="1800"/>
            </a:lvl9pPr>
          </a:lstStyle>
          <a:p>
            <a:endParaRPr/>
          </a:p>
        </p:txBody>
      </p:sp>
      <p:sp>
        <p:nvSpPr>
          <p:cNvPr id="108" name="Google Shape;108;p11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11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2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2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1400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SzPts val="1260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SzPts val="1050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SzPts val="1120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SzPts val="1120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SzPts val="1120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SzPts val="1120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SzPts val="1120"/>
              <a:buNone/>
              <a:defRPr sz="1400"/>
            </a:lvl9pPr>
          </a:lstStyle>
          <a:p>
            <a:endParaRPr/>
          </a:p>
        </p:txBody>
      </p:sp>
      <p:sp>
        <p:nvSpPr>
          <p:cNvPr id="114" name="Google Shape;114;p12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12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05.01.2023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024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>
  <p:cSld name="TITLE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4"/>
          <p:cNvSpPr txBox="1">
            <a:spLocks noGrp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48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14"/>
          <p:cNvSpPr txBox="1">
            <a:spLocks noGrp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640"/>
              </a:spcBef>
              <a:spcAft>
                <a:spcPts val="0"/>
              </a:spcAft>
              <a:buSzPts val="2240"/>
              <a:buFont typeface="Noto Sans Symbols"/>
              <a:buNone/>
              <a:defRPr sz="3200"/>
            </a:lvl1pPr>
            <a:lvl2pPr lvl="1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260"/>
              <a:buChar char="●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440"/>
              <a:buChar char="▪"/>
              <a:defRPr/>
            </a:lvl5pPr>
            <a:lvl6pPr lvl="5" algn="l">
              <a:spcBef>
                <a:spcPts val="360"/>
              </a:spcBef>
              <a:spcAft>
                <a:spcPts val="0"/>
              </a:spcAft>
              <a:buSzPts val="1440"/>
              <a:buChar char="▪"/>
              <a:defRPr/>
            </a:lvl6pPr>
            <a:lvl7pPr lvl="6" algn="l">
              <a:spcBef>
                <a:spcPts val="360"/>
              </a:spcBef>
              <a:spcAft>
                <a:spcPts val="0"/>
              </a:spcAft>
              <a:buSzPts val="1440"/>
              <a:buChar char="▪"/>
              <a:defRPr/>
            </a:lvl7pPr>
            <a:lvl8pPr lvl="7" algn="l">
              <a:spcBef>
                <a:spcPts val="360"/>
              </a:spcBef>
              <a:spcAft>
                <a:spcPts val="0"/>
              </a:spcAft>
              <a:buSzPts val="1440"/>
              <a:buChar char="▪"/>
              <a:defRPr/>
            </a:lvl8pPr>
            <a:lvl9pPr lvl="8" algn="l">
              <a:spcBef>
                <a:spcPts val="360"/>
              </a:spcBef>
              <a:spcAft>
                <a:spcPts val="0"/>
              </a:spcAft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160" name="Google Shape;160;p14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14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1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1"/>
          <p:cNvCxnSpPr/>
          <p:nvPr/>
        </p:nvCxnSpPr>
        <p:spPr>
          <a:xfrm>
            <a:off x="7962900" y="152400"/>
            <a:ext cx="0" cy="1524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1" name="Google Shape;11;p1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1950" algn="l" rtl="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Noto Sans Symbols"/>
              <a:buChar char="●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4169" algn="l" rtl="0"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ts val="1820"/>
              <a:buFont typeface="Noto Sans Symbols"/>
              <a:buChar char="●"/>
              <a:defRPr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835" algn="l" rtl="0">
              <a:spcBef>
                <a:spcPts val="46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Noto Sans Symbols"/>
              <a:buChar char="●"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385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  <p:grpSp>
        <p:nvGrpSpPr>
          <p:cNvPr id="16" name="Google Shape;16;p1"/>
          <p:cNvGrpSpPr/>
          <p:nvPr/>
        </p:nvGrpSpPr>
        <p:grpSpPr>
          <a:xfrm>
            <a:off x="8153400" y="152400"/>
            <a:ext cx="792162" cy="1295400"/>
            <a:chOff x="5136" y="960"/>
            <a:chExt cx="528" cy="864"/>
          </a:xfrm>
        </p:grpSpPr>
        <p:sp>
          <p:nvSpPr>
            <p:cNvPr id="17" name="Google Shape;17;p1"/>
            <p:cNvSpPr/>
            <p:nvPr/>
          </p:nvSpPr>
          <p:spPr>
            <a:xfrm>
              <a:off x="5136" y="960"/>
              <a:ext cx="80" cy="8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1"/>
            <p:cNvSpPr/>
            <p:nvPr/>
          </p:nvSpPr>
          <p:spPr>
            <a:xfrm>
              <a:off x="5248" y="960"/>
              <a:ext cx="80" cy="8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9;p1"/>
            <p:cNvSpPr/>
            <p:nvPr/>
          </p:nvSpPr>
          <p:spPr>
            <a:xfrm>
              <a:off x="5360" y="960"/>
              <a:ext cx="80" cy="8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p1"/>
            <p:cNvSpPr/>
            <p:nvPr/>
          </p:nvSpPr>
          <p:spPr>
            <a:xfrm>
              <a:off x="5136" y="1072"/>
              <a:ext cx="80" cy="8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21;p1"/>
            <p:cNvSpPr/>
            <p:nvPr/>
          </p:nvSpPr>
          <p:spPr>
            <a:xfrm>
              <a:off x="5248" y="1072"/>
              <a:ext cx="80" cy="8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22;p1"/>
            <p:cNvSpPr/>
            <p:nvPr/>
          </p:nvSpPr>
          <p:spPr>
            <a:xfrm>
              <a:off x="5360" y="1072"/>
              <a:ext cx="80" cy="8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23;p1"/>
            <p:cNvSpPr/>
            <p:nvPr/>
          </p:nvSpPr>
          <p:spPr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24;p1"/>
            <p:cNvSpPr/>
            <p:nvPr/>
          </p:nvSpPr>
          <p:spPr>
            <a:xfrm>
              <a:off x="5136" y="1184"/>
              <a:ext cx="80" cy="8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25;p1"/>
            <p:cNvSpPr/>
            <p:nvPr/>
          </p:nvSpPr>
          <p:spPr>
            <a:xfrm>
              <a:off x="5248" y="1184"/>
              <a:ext cx="80" cy="8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26;p1"/>
            <p:cNvSpPr/>
            <p:nvPr/>
          </p:nvSpPr>
          <p:spPr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27;p1"/>
            <p:cNvSpPr/>
            <p:nvPr/>
          </p:nvSpPr>
          <p:spPr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28;p1"/>
            <p:cNvSpPr/>
            <p:nvPr/>
          </p:nvSpPr>
          <p:spPr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1"/>
            <p:cNvSpPr/>
            <p:nvPr/>
          </p:nvSpPr>
          <p:spPr>
            <a:xfrm>
              <a:off x="5136" y="1296"/>
              <a:ext cx="80" cy="8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1"/>
            <p:cNvSpPr/>
            <p:nvPr/>
          </p:nvSpPr>
          <p:spPr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31;p1"/>
            <p:cNvSpPr/>
            <p:nvPr/>
          </p:nvSpPr>
          <p:spPr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1"/>
            <p:cNvSpPr/>
            <p:nvPr/>
          </p:nvSpPr>
          <p:spPr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1"/>
            <p:cNvSpPr/>
            <p:nvPr/>
          </p:nvSpPr>
          <p:spPr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"/>
            <p:cNvSpPr/>
            <p:nvPr/>
          </p:nvSpPr>
          <p:spPr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35;p1"/>
            <p:cNvSpPr/>
            <p:nvPr/>
          </p:nvSpPr>
          <p:spPr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36;p1"/>
            <p:cNvSpPr/>
            <p:nvPr/>
          </p:nvSpPr>
          <p:spPr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37;p1"/>
            <p:cNvSpPr/>
            <p:nvPr/>
          </p:nvSpPr>
          <p:spPr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38;p1"/>
            <p:cNvSpPr/>
            <p:nvPr/>
          </p:nvSpPr>
          <p:spPr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" name="Google Shape;39;p1"/>
            <p:cNvSpPr/>
            <p:nvPr/>
          </p:nvSpPr>
          <p:spPr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1"/>
            <p:cNvSpPr/>
            <p:nvPr/>
          </p:nvSpPr>
          <p:spPr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1"/>
            <p:cNvSpPr/>
            <p:nvPr/>
          </p:nvSpPr>
          <p:spPr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42;p1"/>
            <p:cNvSpPr/>
            <p:nvPr/>
          </p:nvSpPr>
          <p:spPr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43;p1"/>
            <p:cNvSpPr/>
            <p:nvPr/>
          </p:nvSpPr>
          <p:spPr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44;p1"/>
            <p:cNvSpPr/>
            <p:nvPr/>
          </p:nvSpPr>
          <p:spPr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" name="Google Shape;45;p1"/>
            <p:cNvSpPr/>
            <p:nvPr/>
          </p:nvSpPr>
          <p:spPr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" name="Google Shape;46;p1"/>
            <p:cNvSpPr/>
            <p:nvPr/>
          </p:nvSpPr>
          <p:spPr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Google Shape;47;p1"/>
            <p:cNvSpPr/>
            <p:nvPr/>
          </p:nvSpPr>
          <p:spPr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62" r:id="rId8"/>
  </p:sldLayoutIdLst>
  <p:transition spd="slow"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8" name="Google Shape;118;p13"/>
          <p:cNvCxnSpPr/>
          <p:nvPr/>
        </p:nvCxnSpPr>
        <p:spPr>
          <a:xfrm>
            <a:off x="7315200" y="1066800"/>
            <a:ext cx="0" cy="44958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19" name="Google Shape;119;p13"/>
          <p:cNvGrpSpPr/>
          <p:nvPr/>
        </p:nvGrpSpPr>
        <p:grpSpPr>
          <a:xfrm>
            <a:off x="7493000" y="2992437"/>
            <a:ext cx="1338262" cy="2189162"/>
            <a:chOff x="4704" y="1885"/>
            <a:chExt cx="843" cy="1379"/>
          </a:xfrm>
        </p:grpSpPr>
        <p:sp>
          <p:nvSpPr>
            <p:cNvPr id="120" name="Google Shape;120;p13"/>
            <p:cNvSpPr/>
            <p:nvPr/>
          </p:nvSpPr>
          <p:spPr>
            <a:xfrm>
              <a:off x="4704" y="1885"/>
              <a:ext cx="127" cy="127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3"/>
            <p:cNvSpPr/>
            <p:nvPr/>
          </p:nvSpPr>
          <p:spPr>
            <a:xfrm>
              <a:off x="4883" y="1885"/>
              <a:ext cx="127" cy="127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3"/>
            <p:cNvSpPr/>
            <p:nvPr/>
          </p:nvSpPr>
          <p:spPr>
            <a:xfrm>
              <a:off x="5062" y="1885"/>
              <a:ext cx="127" cy="127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3"/>
            <p:cNvSpPr/>
            <p:nvPr/>
          </p:nvSpPr>
          <p:spPr>
            <a:xfrm>
              <a:off x="4704" y="2064"/>
              <a:ext cx="127" cy="127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3"/>
            <p:cNvSpPr/>
            <p:nvPr/>
          </p:nvSpPr>
          <p:spPr>
            <a:xfrm>
              <a:off x="4883" y="2064"/>
              <a:ext cx="127" cy="127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3"/>
            <p:cNvSpPr/>
            <p:nvPr/>
          </p:nvSpPr>
          <p:spPr>
            <a:xfrm>
              <a:off x="5062" y="2064"/>
              <a:ext cx="127" cy="127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3"/>
            <p:cNvSpPr/>
            <p:nvPr/>
          </p:nvSpPr>
          <p:spPr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3"/>
            <p:cNvSpPr/>
            <p:nvPr/>
          </p:nvSpPr>
          <p:spPr>
            <a:xfrm>
              <a:off x="4704" y="2243"/>
              <a:ext cx="127" cy="127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3"/>
            <p:cNvSpPr/>
            <p:nvPr/>
          </p:nvSpPr>
          <p:spPr>
            <a:xfrm>
              <a:off x="4883" y="2243"/>
              <a:ext cx="127" cy="127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3"/>
            <p:cNvSpPr/>
            <p:nvPr/>
          </p:nvSpPr>
          <p:spPr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3"/>
            <p:cNvSpPr/>
            <p:nvPr/>
          </p:nvSpPr>
          <p:spPr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3"/>
            <p:cNvSpPr/>
            <p:nvPr/>
          </p:nvSpPr>
          <p:spPr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3"/>
            <p:cNvSpPr/>
            <p:nvPr/>
          </p:nvSpPr>
          <p:spPr>
            <a:xfrm>
              <a:off x="4704" y="2421"/>
              <a:ext cx="127" cy="128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3"/>
            <p:cNvSpPr/>
            <p:nvPr/>
          </p:nvSpPr>
          <p:spPr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3"/>
            <p:cNvSpPr/>
            <p:nvPr/>
          </p:nvSpPr>
          <p:spPr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13"/>
            <p:cNvSpPr/>
            <p:nvPr/>
          </p:nvSpPr>
          <p:spPr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13"/>
            <p:cNvSpPr/>
            <p:nvPr/>
          </p:nvSpPr>
          <p:spPr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3"/>
            <p:cNvSpPr/>
            <p:nvPr/>
          </p:nvSpPr>
          <p:spPr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3"/>
            <p:cNvSpPr/>
            <p:nvPr/>
          </p:nvSpPr>
          <p:spPr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3"/>
            <p:cNvSpPr/>
            <p:nvPr/>
          </p:nvSpPr>
          <p:spPr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3"/>
            <p:cNvSpPr/>
            <p:nvPr/>
          </p:nvSpPr>
          <p:spPr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3"/>
            <p:cNvSpPr/>
            <p:nvPr/>
          </p:nvSpPr>
          <p:spPr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3"/>
            <p:cNvSpPr/>
            <p:nvPr/>
          </p:nvSpPr>
          <p:spPr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13"/>
            <p:cNvSpPr/>
            <p:nvPr/>
          </p:nvSpPr>
          <p:spPr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3"/>
            <p:cNvSpPr/>
            <p:nvPr/>
          </p:nvSpPr>
          <p:spPr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3"/>
            <p:cNvSpPr/>
            <p:nvPr/>
          </p:nvSpPr>
          <p:spPr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3"/>
            <p:cNvSpPr/>
            <p:nvPr/>
          </p:nvSpPr>
          <p:spPr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3"/>
            <p:cNvSpPr/>
            <p:nvPr/>
          </p:nvSpPr>
          <p:spPr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3"/>
            <p:cNvSpPr/>
            <p:nvPr/>
          </p:nvSpPr>
          <p:spPr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3"/>
            <p:cNvSpPr/>
            <p:nvPr/>
          </p:nvSpPr>
          <p:spPr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3"/>
            <p:cNvSpPr/>
            <p:nvPr/>
          </p:nvSpPr>
          <p:spPr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51" name="Google Shape;151;p13"/>
          <p:cNvCxnSpPr/>
          <p:nvPr/>
        </p:nvCxnSpPr>
        <p:spPr>
          <a:xfrm>
            <a:off x="304800" y="2819400"/>
            <a:ext cx="8229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52" name="Google Shape;152;p13"/>
          <p:cNvSpPr txBox="1">
            <a:spLocks noGrp="1"/>
          </p:cNvSpPr>
          <p:nvPr>
            <p:ph type="title"/>
          </p:nvPr>
        </p:nvSpPr>
        <p:spPr>
          <a:xfrm>
            <a:off x="457200" y="122237"/>
            <a:ext cx="75438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9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3" name="Google Shape;153;p13"/>
          <p:cNvSpPr txBox="1">
            <a:spLocks noGrp="1"/>
          </p:cNvSpPr>
          <p:nvPr>
            <p:ph type="body" idx="1"/>
          </p:nvPr>
        </p:nvSpPr>
        <p:spPr>
          <a:xfrm>
            <a:off x="457200" y="1719262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1950" algn="l" rtl="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Noto Sans Symbols"/>
              <a:buChar char="●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4169" algn="l" rtl="0"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ts val="1820"/>
              <a:buFont typeface="Noto Sans Symbols"/>
              <a:buChar char="●"/>
              <a:defRPr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835" algn="l" rtl="0">
              <a:spcBef>
                <a:spcPts val="46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Noto Sans Symbols"/>
              <a:buChar char="●"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385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4" name="Google Shape;154;p13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5" name="Google Shape;155;p13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6" name="Google Shape;156;p1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</p:sldLayoutIdLst>
  <p:transition spd="slow"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5"/>
          <p:cNvSpPr txBox="1">
            <a:spLocks noGrp="1"/>
          </p:cNvSpPr>
          <p:nvPr>
            <p:ph type="title" idx="4294967295"/>
          </p:nvPr>
        </p:nvSpPr>
        <p:spPr>
          <a:xfrm>
            <a:off x="457200" y="500062"/>
            <a:ext cx="8229600" cy="5500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Clr>
                <a:schemeClr val="dk2"/>
              </a:buClr>
              <a:buSzPts val="5200"/>
            </a:pPr>
            <a:r>
              <a:rPr lang="ru-RU" smtClean="0"/>
              <a:t>Использование </a:t>
            </a:r>
            <a:r>
              <a:rPr lang="ru-RU"/>
              <a:t>проблемно - поискового  метода на уроках русского языка и литературы в условиях ФГОС ООО. </a:t>
            </a:r>
            <a:endParaRPr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583680" y="5323368"/>
            <a:ext cx="24048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/>
              <a:t>Евсикова Т. А.</a:t>
            </a:r>
            <a:endParaRPr lang="ru-RU" sz="2000" b="1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629" y="77273"/>
            <a:ext cx="8991600" cy="685800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b="1" dirty="0"/>
              <a:t>Правила создания проблемных ситуаций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1. Чтобы создать проблемную ситуацию, перед учащимися следует поставить такое практическое или теоретическое задание, выполнение которого требует открытия новых знаний и овладения новыми умениями; здесь может идти речь об общей закономерности, общем способе деятельности или общих условиях реализации деятельности.</a:t>
            </a:r>
          </a:p>
          <a:p>
            <a:pPr marL="0" indent="0">
              <a:buNone/>
            </a:pPr>
            <a:r>
              <a:rPr lang="ru-RU" dirty="0"/>
              <a:t>2. Задание должно соответствовать интеллектуальным возможностям учащегося. Степень трудности проблемного задания зависит от уровня новизны материала преподавания и от степени его обобщения.</a:t>
            </a:r>
          </a:p>
          <a:p>
            <a:pPr marL="0" indent="0">
              <a:buNone/>
            </a:pPr>
            <a:r>
              <a:rPr lang="ru-RU" dirty="0"/>
              <a:t>3. Проблемное задание дается до объяснения усваиваемого материала.</a:t>
            </a:r>
          </a:p>
          <a:p>
            <a:pPr marL="0" indent="0">
              <a:buNone/>
            </a:pPr>
            <a:r>
              <a:rPr lang="ru-RU" dirty="0"/>
              <a:t>4. Одна и та же проблемная ситуация может быть вызвана различными типами заданий.</a:t>
            </a:r>
          </a:p>
          <a:p>
            <a:pPr marL="0" indent="0">
              <a:buNone/>
            </a:pPr>
            <a:r>
              <a:rPr lang="ru-RU" dirty="0"/>
              <a:t>5. Очень трудную проблемную ситуацию учитель направляет путем указания учащемуся причин невыполнения данного ему практического задания или невозможности объяснения им тех или других фактов.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39730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76672"/>
            <a:ext cx="8884096" cy="6168827"/>
          </a:xfrm>
        </p:spPr>
        <p:txBody>
          <a:bodyPr>
            <a:normAutofit/>
          </a:bodyPr>
          <a:lstStyle/>
          <a:p>
            <a:r>
              <a:rPr lang="ru-RU" dirty="0"/>
              <a:t>Наиболее характерной является </a:t>
            </a:r>
            <a:r>
              <a:rPr lang="ru-RU" b="1" dirty="0"/>
              <a:t>проблемная ситуация с «затруднением».</a:t>
            </a:r>
            <a:r>
              <a:rPr lang="ru-RU" dirty="0"/>
              <a:t> В ее основе лежит противоречие между необходимостью выполнить практическое задание учителя и невозможностью это сделать без сегодняшнего нового материала. </a:t>
            </a:r>
          </a:p>
          <a:p>
            <a:r>
              <a:rPr lang="ru-RU" dirty="0"/>
              <a:t>Создать проблемную ситуацию – значит ввести противоречие, столкновение с которым вызывает у школьников эмоциональную реакцию удивления или затруднения.</a:t>
            </a:r>
          </a:p>
        </p:txBody>
      </p:sp>
    </p:spTree>
    <p:extLst>
      <p:ext uri="{BB962C8B-B14F-4D97-AF65-F5344CB8AC3E}">
        <p14:creationId xmlns:p14="http://schemas.microsoft.com/office/powerpoint/2010/main" val="3088797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99392"/>
            <a:ext cx="8686800" cy="838200"/>
          </a:xfrm>
        </p:spPr>
        <p:txBody>
          <a:bodyPr/>
          <a:lstStyle/>
          <a:p>
            <a:pPr algn="ctr"/>
            <a:r>
              <a:rPr lang="ru-RU" dirty="0" smtClean="0">
                <a:effectLst/>
              </a:rPr>
              <a:t>Из практики</a:t>
            </a:r>
            <a:endParaRPr lang="ru-RU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20688"/>
            <a:ext cx="9110554" cy="6408712"/>
          </a:xfrm>
        </p:spPr>
        <p:txBody>
          <a:bodyPr>
            <a:normAutofit fontScale="47500" lnSpcReduction="20000"/>
          </a:bodyPr>
          <a:lstStyle/>
          <a:p>
            <a:r>
              <a:rPr lang="ru-RU" sz="4200" dirty="0"/>
              <a:t>Например, </a:t>
            </a:r>
            <a:r>
              <a:rPr lang="ru-RU" sz="4200" b="1" dirty="0"/>
              <a:t>на уроке русского языка в 9 классе</a:t>
            </a:r>
            <a:r>
              <a:rPr lang="ru-RU" sz="4200" dirty="0"/>
              <a:t> при изучении темы «Основные виды сложноподчинённых предложений с двумя или несколькими придаточными и пунктуация в них» я предложила  задание:</a:t>
            </a:r>
          </a:p>
          <a:p>
            <a:r>
              <a:rPr lang="ru-RU" sz="4200" dirty="0"/>
              <a:t> </a:t>
            </a:r>
            <a:r>
              <a:rPr lang="ru-RU" sz="4200" b="1" dirty="0"/>
              <a:t>запишите предложение, расставьте знаки препинания, составьте схему</a:t>
            </a:r>
            <a:r>
              <a:rPr lang="ru-RU" sz="4200" dirty="0"/>
              <a:t>: </a:t>
            </a:r>
          </a:p>
          <a:p>
            <a:r>
              <a:rPr lang="ru-RU" sz="4200" i="1" dirty="0"/>
              <a:t>Светлым солнечным утром, когда ещё вовсю распевали птицы и когда ещё не просохла роса на тенистых полянках парка, весь лагерь пришёл тревожить Альку.</a:t>
            </a:r>
            <a:endParaRPr lang="ru-RU" sz="4200" dirty="0"/>
          </a:p>
          <a:p>
            <a:r>
              <a:rPr lang="ru-RU" sz="4200" dirty="0"/>
              <a:t>Ученик у доски составляет схему: […, (когда…), и (когда…), …</a:t>
            </a:r>
          </a:p>
          <a:p>
            <a:r>
              <a:rPr lang="ru-RU" sz="4200" dirty="0"/>
              <a:t>- Теперь сравните свои схемы с моей.</a:t>
            </a:r>
          </a:p>
          <a:p>
            <a:r>
              <a:rPr lang="ru-RU" sz="4200" dirty="0"/>
              <a:t> </a:t>
            </a:r>
          </a:p>
          <a:p>
            <a:r>
              <a:rPr lang="ru-RU" sz="4200" dirty="0" smtClean="0"/>
              <a:t>- Вы </a:t>
            </a:r>
            <a:r>
              <a:rPr lang="ru-RU" sz="4200" dirty="0"/>
              <a:t>справились с заданием?</a:t>
            </a:r>
          </a:p>
          <a:p>
            <a:r>
              <a:rPr lang="ru-RU" sz="4200" dirty="0"/>
              <a:t>(Нет, так как поставили запятую после первого придаточного предложения).</a:t>
            </a:r>
          </a:p>
          <a:p>
            <a:r>
              <a:rPr lang="ru-RU" sz="4200" dirty="0"/>
              <a:t>-Каким правилом вы руководствовались?</a:t>
            </a:r>
          </a:p>
          <a:p>
            <a:r>
              <a:rPr lang="ru-RU" sz="4200" dirty="0"/>
              <a:t>(Придаточные предложения в составе сложноподчинённого отделяются друг от друга запятой).</a:t>
            </a:r>
          </a:p>
          <a:p>
            <a:r>
              <a:rPr lang="ru-RU" sz="4200" dirty="0"/>
              <a:t>- Что нам сегодня предстоит узнать?</a:t>
            </a:r>
          </a:p>
          <a:p>
            <a:r>
              <a:rPr lang="ru-RU" sz="4200" dirty="0"/>
              <a:t>( Почему в данном предложении запятая перед </a:t>
            </a:r>
            <a:r>
              <a:rPr lang="ru-RU" sz="4200" b="1" dirty="0"/>
              <a:t>и</a:t>
            </a:r>
            <a:r>
              <a:rPr lang="ru-RU" sz="4200" dirty="0"/>
              <a:t> не нужна?)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71907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31866"/>
            <a:ext cx="8812088" cy="640871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На этапе мотивации учебной деятельности при изучении темы </a:t>
            </a:r>
            <a:r>
              <a:rPr lang="ru-RU" b="1" dirty="0"/>
              <a:t>«Однозначные и многозначные слова» </a:t>
            </a:r>
            <a:r>
              <a:rPr lang="ru-RU" dirty="0"/>
              <a:t>в 5 классе  я предложила детям стихотворение </a:t>
            </a:r>
            <a:r>
              <a:rPr lang="ru-RU" dirty="0" err="1"/>
              <a:t>А.Шибаева</a:t>
            </a:r>
            <a:r>
              <a:rPr lang="ru-RU" dirty="0"/>
              <a:t> :</a:t>
            </a:r>
          </a:p>
          <a:p>
            <a:pPr marL="0" indent="0">
              <a:buNone/>
            </a:pPr>
            <a:r>
              <a:rPr lang="ru-RU" i="1" dirty="0"/>
              <a:t>Что за шутки?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Говорят, на быках мосты стоят!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Вот он, мост,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Под ним река-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Ни единого быка!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Не пойму я ничего! Утонули, что ли?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Или все до одного 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Убежали в поле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От нелёгкого труда?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Ну а мост на чём тогда?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 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- Почему участники разговора не могут друг друга понять? Сколько лексических значений имеет слово </a:t>
            </a:r>
            <a:r>
              <a:rPr lang="ru-RU" b="1" dirty="0"/>
              <a:t>бык</a:t>
            </a:r>
            <a:r>
              <a:rPr lang="ru-RU" dirty="0"/>
              <a:t>? </a:t>
            </a:r>
          </a:p>
          <a:p>
            <a:pPr marL="0" indent="0">
              <a:buNone/>
            </a:pPr>
            <a:r>
              <a:rPr lang="ru-RU" dirty="0"/>
              <a:t>Так, ученики приходят к выводу, что слово может иметь как одно, так и несколько значений.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7785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84096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Чтобы раскрыть </a:t>
            </a:r>
            <a:r>
              <a:rPr lang="ru-RU" b="1" dirty="0"/>
              <a:t>понятие о лексической сочетаемости слов</a:t>
            </a:r>
            <a:r>
              <a:rPr lang="ru-RU" dirty="0"/>
              <a:t>, я  предложила пятиклассникам  определить, сочетаются ли данные слова друг с другом:</a:t>
            </a:r>
          </a:p>
          <a:p>
            <a:pPr marL="0" indent="0">
              <a:buNone/>
            </a:pPr>
            <a:r>
              <a:rPr lang="ru-RU" i="1" dirty="0"/>
              <a:t>Дубовый стол, пожилая лошадь, коричневые глаза, проливной дождь, трудная кошка, красивая кошка.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- Какие слова не сочетаются? (Ученики приходят к выводу, что не все слова могут сочетаться друг с другом).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06557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Существует ещё один способ постановки учебной проблемы на уроке</a:t>
            </a:r>
            <a:r>
              <a:rPr lang="ru-RU" dirty="0"/>
              <a:t> – </a:t>
            </a:r>
            <a:r>
              <a:rPr lang="ru-RU" b="1" i="1" dirty="0"/>
              <a:t>подводящий диалог</a:t>
            </a:r>
            <a:r>
              <a:rPr lang="ru-RU" b="1" dirty="0"/>
              <a:t>.</a:t>
            </a:r>
            <a:r>
              <a:rPr lang="ru-RU" dirty="0"/>
              <a:t> В  его структуру могут входить и репродуктивные задания (вспомни, выполни уже привычные) и мыслительные (проанализируй и сравни). Ответом на последний вопрос станет формулировка темы урока.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4305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015" y="548680"/>
            <a:ext cx="8991600" cy="604867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Этап формулирования темы урока русского языка в 5 классе </a:t>
            </a:r>
            <a:r>
              <a:rPr lang="ru-RU" b="1" dirty="0"/>
              <a:t>(«Особенности написания приставок, оканчивающихся на з и с.»</a:t>
            </a:r>
            <a:r>
              <a:rPr lang="ru-RU" dirty="0"/>
              <a:t>).</a:t>
            </a:r>
          </a:p>
          <a:p>
            <a:pPr marL="0" indent="0">
              <a:buNone/>
            </a:pPr>
            <a:r>
              <a:rPr lang="ru-RU" dirty="0"/>
              <a:t>На доске записаны слова: </a:t>
            </a:r>
          </a:p>
          <a:p>
            <a:pPr marL="0" indent="0">
              <a:buNone/>
            </a:pPr>
            <a:r>
              <a:rPr lang="ru-RU" i="1" dirty="0"/>
              <a:t>Израсходовать, вздремнуть, изгнать, безвольный.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Рассмотреть, вспомнить, исправить, беспричинный.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 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- На какие буквы оканчиваются  приставки?</a:t>
            </a:r>
          </a:p>
          <a:p>
            <a:pPr marL="0" indent="0">
              <a:buNone/>
            </a:pPr>
            <a:r>
              <a:rPr lang="ru-RU" dirty="0"/>
              <a:t>- Перед какими буквами стоит буква</a:t>
            </a:r>
            <a:r>
              <a:rPr lang="ru-RU" b="1" dirty="0"/>
              <a:t> з</a:t>
            </a:r>
            <a:r>
              <a:rPr lang="ru-RU" dirty="0"/>
              <a:t>?</a:t>
            </a:r>
          </a:p>
          <a:p>
            <a:pPr marL="0" indent="0">
              <a:buNone/>
            </a:pPr>
            <a:r>
              <a:rPr lang="ru-RU" dirty="0"/>
              <a:t>-А  с?</a:t>
            </a:r>
          </a:p>
          <a:p>
            <a:pPr marL="0" indent="0">
              <a:buNone/>
            </a:pPr>
            <a:r>
              <a:rPr lang="ru-RU" i="1" dirty="0"/>
              <a:t>-</a:t>
            </a:r>
            <a:r>
              <a:rPr lang="ru-RU" dirty="0"/>
              <a:t>В каком случае пишется буква з на конце приставки? </a:t>
            </a:r>
          </a:p>
          <a:p>
            <a:pPr marL="0" indent="0">
              <a:buNone/>
            </a:pPr>
            <a:r>
              <a:rPr lang="ru-RU" dirty="0"/>
              <a:t>- Перед какими буквами пишется буква </a:t>
            </a:r>
            <a:r>
              <a:rPr lang="ru-RU" b="1" dirty="0"/>
              <a:t>с</a:t>
            </a:r>
            <a:r>
              <a:rPr lang="ru-RU" dirty="0"/>
              <a:t> на конце приставки?</a:t>
            </a:r>
          </a:p>
          <a:p>
            <a:pPr marL="0" indent="0">
              <a:buNone/>
            </a:pPr>
            <a:r>
              <a:rPr lang="ru-RU" dirty="0"/>
              <a:t>(Ученики сами делают вывод 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65446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9904" y="692696"/>
            <a:ext cx="8884096" cy="590465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Ещё один пример диалога, подводящего к теме урока </a:t>
            </a:r>
            <a:r>
              <a:rPr lang="ru-RU" b="1" dirty="0"/>
              <a:t>«Окончание и основа слова»: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На доске записаны слова: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b="1" dirty="0" smtClean="0"/>
              <a:t>п и ш у                                                р е к а</a:t>
            </a:r>
            <a:endParaRPr lang="ru-RU" dirty="0"/>
          </a:p>
          <a:p>
            <a:pPr marL="0" indent="0">
              <a:lnSpc>
                <a:spcPct val="120000"/>
              </a:lnSpc>
              <a:buNone/>
            </a:pPr>
            <a:r>
              <a:rPr lang="ru-RU" b="1" dirty="0" smtClean="0"/>
              <a:t>п и ш е ш ь                                         р е к и</a:t>
            </a:r>
            <a:endParaRPr lang="ru-RU" dirty="0"/>
          </a:p>
          <a:p>
            <a:pPr marL="0" indent="0">
              <a:lnSpc>
                <a:spcPct val="120000"/>
              </a:lnSpc>
              <a:buNone/>
            </a:pPr>
            <a:r>
              <a:rPr lang="ru-RU" b="1" dirty="0" smtClean="0"/>
              <a:t>п и ш у                                              р е к о й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-Это однокоренные слова?</a:t>
            </a:r>
          </a:p>
          <a:p>
            <a:pPr marL="0" indent="0">
              <a:buNone/>
            </a:pPr>
            <a:r>
              <a:rPr lang="ru-RU" dirty="0"/>
              <a:t>-Какая часть слова менялась? ( окончание)</a:t>
            </a:r>
          </a:p>
          <a:p>
            <a:pPr marL="0" indent="0">
              <a:buNone/>
            </a:pPr>
            <a:r>
              <a:rPr lang="ru-RU" dirty="0"/>
              <a:t>- А значение слов менялось?</a:t>
            </a:r>
          </a:p>
          <a:p>
            <a:pPr marL="0" indent="0">
              <a:buNone/>
            </a:pPr>
            <a:r>
              <a:rPr lang="ru-RU" dirty="0"/>
              <a:t>- Как называется часть слова без окончания? </a:t>
            </a:r>
            <a:r>
              <a:rPr lang="ru-RU" dirty="0" smtClean="0"/>
              <a:t>(основа</a:t>
            </a:r>
            <a:r>
              <a:rPr lang="ru-RU" dirty="0"/>
              <a:t>)</a:t>
            </a:r>
          </a:p>
          <a:p>
            <a:pPr marL="0" indent="0">
              <a:buNone/>
            </a:pPr>
            <a:r>
              <a:rPr lang="ru-RU" dirty="0"/>
              <a:t>- Чем отличается основа от окончания?</a:t>
            </a:r>
          </a:p>
          <a:p>
            <a:pPr marL="0" indent="0">
              <a:buNone/>
            </a:pPr>
            <a:r>
              <a:rPr lang="ru-RU" dirty="0"/>
              <a:t>( окончание - изменяемая  часть слова, основа - неизменяемая часть слова)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22877" y="2053957"/>
            <a:ext cx="288032" cy="43435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05785" y="2532306"/>
            <a:ext cx="880193" cy="43435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05785" y="3088890"/>
            <a:ext cx="403498" cy="43435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672534" y="1971231"/>
            <a:ext cx="398712" cy="4592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727874" y="2488312"/>
            <a:ext cx="288032" cy="50006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568975" y="3088890"/>
            <a:ext cx="605830" cy="38989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5929341" y="2428868"/>
            <a:ext cx="714380" cy="1588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980079" y="2712904"/>
            <a:ext cx="0" cy="253757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643721" y="2250980"/>
            <a:ext cx="0" cy="21717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958154" y="2896078"/>
            <a:ext cx="714380" cy="1588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5755213" y="3430723"/>
            <a:ext cx="714380" cy="1588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5755213" y="3256494"/>
            <a:ext cx="0" cy="21359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6469593" y="3251812"/>
            <a:ext cx="0" cy="21359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5919805" y="2254568"/>
            <a:ext cx="0" cy="21359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6672534" y="2675177"/>
            <a:ext cx="0" cy="253757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9795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Следующий путь постановки учебной проблемы - сообщение темы урока в готовом виде, но с мотивирующим пятном. Приём </a:t>
            </a:r>
            <a:r>
              <a:rPr lang="ru-RU" b="1" dirty="0"/>
              <a:t>«яркое пятно» </a:t>
            </a:r>
            <a:r>
              <a:rPr lang="ru-RU" dirty="0"/>
              <a:t>заключается в сообщении ученикам интригующего материала (сказки, высказывания, фрагмента художественной литературы).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07367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5488" y="1335025"/>
            <a:ext cx="82021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/>
              <a:t>Урок </a:t>
            </a:r>
            <a:r>
              <a:rPr lang="ru-RU" sz="2000" b="1" i="1" dirty="0"/>
              <a:t>русского языка в 5 классе по теме </a:t>
            </a:r>
            <a:endParaRPr lang="ru-RU" sz="2000" b="1" i="1" dirty="0" smtClean="0"/>
          </a:p>
          <a:p>
            <a:r>
              <a:rPr lang="ru-RU" sz="2000" b="1" i="1" dirty="0" smtClean="0"/>
              <a:t>«</a:t>
            </a:r>
            <a:r>
              <a:rPr lang="ru-RU" sz="2000" b="1" i="1" dirty="0"/>
              <a:t>Имя существительное как часть речи».</a:t>
            </a:r>
            <a:endParaRPr lang="ru-RU" sz="2000" dirty="0"/>
          </a:p>
          <a:p>
            <a:r>
              <a:rPr lang="ru-RU" sz="2000" b="1" i="1" dirty="0"/>
              <a:t> </a:t>
            </a:r>
            <a:endParaRPr lang="ru-RU" sz="2000" dirty="0"/>
          </a:p>
          <a:p>
            <a:r>
              <a:rPr lang="ru-RU" sz="2000" i="1" dirty="0"/>
              <a:t>Учитель: Мы сегодня познакомимся с частью речи, о которой </a:t>
            </a:r>
            <a:r>
              <a:rPr lang="ru-RU" sz="2000" i="1" dirty="0" err="1"/>
              <a:t>Е.Поляков</a:t>
            </a:r>
            <a:r>
              <a:rPr lang="ru-RU" sz="2000" i="1" dirty="0"/>
              <a:t> писал: </a:t>
            </a:r>
            <a:endParaRPr lang="ru-RU" sz="2000" dirty="0"/>
          </a:p>
          <a:p>
            <a:r>
              <a:rPr lang="ru-RU" sz="2000" i="1" dirty="0"/>
              <a:t>                 Я в языке одни предметы называю,</a:t>
            </a:r>
            <a:endParaRPr lang="ru-RU" sz="2000" dirty="0"/>
          </a:p>
          <a:p>
            <a:r>
              <a:rPr lang="ru-RU" sz="2000" i="1" dirty="0"/>
              <a:t>                 Запомните, друзья, - вот главный мой секрет:</a:t>
            </a:r>
            <a:endParaRPr lang="ru-RU" sz="2000" dirty="0"/>
          </a:p>
          <a:p>
            <a:r>
              <a:rPr lang="ru-RU" sz="2000" i="1" dirty="0"/>
              <a:t>                 Когда процесс и признак я обозначаю,</a:t>
            </a:r>
            <a:endParaRPr lang="ru-RU" sz="2000" dirty="0"/>
          </a:p>
          <a:p>
            <a:r>
              <a:rPr lang="ru-RU" sz="2000" i="1" dirty="0"/>
              <a:t>                 То их всегда вам представляю как предмет.</a:t>
            </a:r>
            <a:endParaRPr lang="ru-RU" sz="2000" dirty="0"/>
          </a:p>
          <a:p>
            <a:r>
              <a:rPr lang="ru-RU" sz="2000" i="1" dirty="0"/>
              <a:t>- Кто догадался, о какой части речи написано в этом стихотворении?</a:t>
            </a:r>
            <a:endParaRPr lang="ru-RU" sz="2000" dirty="0"/>
          </a:p>
          <a:p>
            <a:r>
              <a:rPr lang="ru-RU" sz="2000" i="1" dirty="0"/>
              <a:t>- Верно. Имя существительное – тема нашего урока.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725864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7"/>
          <p:cNvSpPr txBox="1">
            <a:spLocks noGrp="1"/>
          </p:cNvSpPr>
          <p:nvPr>
            <p:ph type="body" idx="4294967295"/>
          </p:nvPr>
        </p:nvSpPr>
        <p:spPr>
          <a:xfrm>
            <a:off x="457200" y="908050"/>
            <a:ext cx="8229600" cy="521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80"/>
              <a:buFont typeface="Noto Sans Symbols"/>
              <a:buChar char="●"/>
            </a:pPr>
            <a:r>
              <a:rPr lang="en-US" sz="2800" b="1" i="1" u="none" strike="noStrike" cap="none" dirty="0" err="1">
                <a:solidFill>
                  <a:schemeClr val="dk1"/>
                </a:solidFill>
                <a:sym typeface="Arial"/>
              </a:rPr>
              <a:t>Проблемно-поисковый</a:t>
            </a:r>
            <a:r>
              <a:rPr lang="en-US" sz="2800" b="1" i="1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1" i="1" u="none" strike="noStrike" cap="none" dirty="0" err="1">
                <a:solidFill>
                  <a:schemeClr val="dk1"/>
                </a:solidFill>
                <a:sym typeface="Arial"/>
              </a:rPr>
              <a:t>метод</a:t>
            </a:r>
            <a:r>
              <a:rPr lang="en-US" sz="2800" b="1" i="1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–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это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такой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подход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к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обучению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,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при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котором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ученик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в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процессе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обучения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поставлен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в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условия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необходимости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совершать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открытие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факта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,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закономерности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или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освоить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новый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способ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познания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, т. е.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механизм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приобретения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новых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знаний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о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реальной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действительности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.</a:t>
            </a:r>
            <a:endParaRPr sz="2800" dirty="0"/>
          </a:p>
          <a:p>
            <a:pPr marL="342900" marR="0" lvl="0" indent="-342900" rtl="0">
              <a:lnSpc>
                <a:spcPct val="80000"/>
              </a:lnSpc>
              <a:spcBef>
                <a:spcPts val="680"/>
              </a:spcBef>
              <a:spcAft>
                <a:spcPts val="0"/>
              </a:spcAft>
              <a:buClr>
                <a:schemeClr val="dk2"/>
              </a:buClr>
              <a:buSzPts val="2380"/>
              <a:buFont typeface="Noto Sans Symbols"/>
              <a:buNone/>
            </a:pP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 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Иногда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этот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метод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sym typeface="Arial"/>
              </a:rPr>
              <a:t>называют</a:t>
            </a:r>
            <a:r>
              <a:rPr lang="en-US" sz="2800" b="0" i="0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1" u="none" strike="noStrike" cap="none" dirty="0">
                <a:solidFill>
                  <a:schemeClr val="dk1"/>
                </a:solidFill>
                <a:sym typeface="Arial"/>
              </a:rPr>
              <a:t>«</a:t>
            </a:r>
            <a:r>
              <a:rPr lang="en-US" sz="2800" b="0" i="1" u="none" strike="noStrike" cap="none" dirty="0" err="1">
                <a:solidFill>
                  <a:schemeClr val="dk1"/>
                </a:solidFill>
                <a:sym typeface="Arial"/>
              </a:rPr>
              <a:t>обучением</a:t>
            </a:r>
            <a:r>
              <a:rPr lang="en-US" sz="2800" b="0" i="1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1" u="none" strike="noStrike" cap="none" dirty="0" err="1">
                <a:solidFill>
                  <a:schemeClr val="dk1"/>
                </a:solidFill>
                <a:sym typeface="Arial"/>
              </a:rPr>
              <a:t>через</a:t>
            </a:r>
            <a:r>
              <a:rPr lang="en-US" sz="2800" b="0" i="1" u="none" strike="noStrike" cap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sz="2800" b="0" i="1" u="none" strike="noStrike" cap="none" dirty="0" err="1">
                <a:solidFill>
                  <a:schemeClr val="dk1"/>
                </a:solidFill>
                <a:sym typeface="Arial"/>
              </a:rPr>
              <a:t>открытие</a:t>
            </a:r>
            <a:r>
              <a:rPr lang="en-US" sz="2800" b="0" i="1" u="none" strike="noStrike" cap="none" dirty="0">
                <a:solidFill>
                  <a:schemeClr val="dk1"/>
                </a:solidFill>
                <a:sym typeface="Arial"/>
              </a:rPr>
              <a:t>».</a:t>
            </a:r>
            <a:endParaRPr sz="2800" dirty="0"/>
          </a:p>
          <a:p>
            <a:pPr marL="342900" marR="0" lvl="0" indent="-191770" algn="l" rtl="0">
              <a:spcBef>
                <a:spcPts val="680"/>
              </a:spcBef>
              <a:spcAft>
                <a:spcPts val="0"/>
              </a:spcAft>
              <a:buClr>
                <a:schemeClr val="dk2"/>
              </a:buClr>
              <a:buSzPts val="2380"/>
              <a:buFont typeface="Noto Sans Symbols"/>
              <a:buNone/>
            </a:pPr>
            <a:endParaRPr sz="3400" b="0" i="1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33264"/>
            <a:ext cx="8812088" cy="66247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Урок русского языка  в 5 классе  по теме </a:t>
            </a:r>
            <a:r>
              <a:rPr lang="ru-RU" b="1" dirty="0"/>
              <a:t>«Омонимы». </a:t>
            </a:r>
            <a:r>
              <a:rPr lang="ru-RU" dirty="0"/>
              <a:t>Мотивационный этап.</a:t>
            </a:r>
          </a:p>
          <a:p>
            <a:pPr marL="0" indent="0">
              <a:buNone/>
            </a:pPr>
            <a:r>
              <a:rPr lang="ru-RU" dirty="0"/>
              <a:t>Читаю стихотворение Александра Шибаева</a:t>
            </a:r>
          </a:p>
          <a:p>
            <a:pPr marL="0" indent="0">
              <a:buNone/>
            </a:pPr>
            <a:r>
              <a:rPr lang="ru-RU" dirty="0"/>
              <a:t>   Норка вылезла из норки</a:t>
            </a:r>
          </a:p>
          <a:p>
            <a:pPr marL="0" indent="0">
              <a:buNone/>
            </a:pPr>
            <a:r>
              <a:rPr lang="ru-RU" dirty="0"/>
              <a:t>И пошла к знакомой норке.</a:t>
            </a:r>
          </a:p>
          <a:p>
            <a:pPr marL="0" indent="0">
              <a:buNone/>
            </a:pPr>
            <a:r>
              <a:rPr lang="ru-RU" dirty="0"/>
              <a:t>В норку </a:t>
            </a:r>
            <a:r>
              <a:rPr lang="ru-RU" dirty="0" err="1"/>
              <a:t>норкину</a:t>
            </a:r>
            <a:r>
              <a:rPr lang="ru-RU" dirty="0"/>
              <a:t> вошла,</a:t>
            </a:r>
          </a:p>
          <a:p>
            <a:pPr marL="0" indent="0">
              <a:buNone/>
            </a:pPr>
            <a:r>
              <a:rPr lang="ru-RU" dirty="0"/>
              <a:t>Норку в норке не нашла.</a:t>
            </a:r>
          </a:p>
          <a:p>
            <a:pPr marL="0" indent="0">
              <a:buNone/>
            </a:pPr>
            <a:r>
              <a:rPr lang="ru-RU" dirty="0"/>
              <a:t>Если норки нету в норке,</a:t>
            </a:r>
          </a:p>
          <a:p>
            <a:pPr marL="0" indent="0">
              <a:buNone/>
            </a:pPr>
            <a:r>
              <a:rPr lang="ru-RU" dirty="0"/>
              <a:t>Может, норка возле норки?</a:t>
            </a:r>
          </a:p>
          <a:p>
            <a:pPr marL="0" indent="0">
              <a:buNone/>
            </a:pPr>
            <a:r>
              <a:rPr lang="ru-RU" dirty="0"/>
              <a:t>Нет нигде.</a:t>
            </a:r>
          </a:p>
          <a:p>
            <a:pPr marL="0" indent="0">
              <a:buNone/>
            </a:pPr>
            <a:r>
              <a:rPr lang="ru-RU" dirty="0"/>
              <a:t>Пропал и след.</a:t>
            </a:r>
          </a:p>
          <a:p>
            <a:pPr marL="0" indent="0">
              <a:buNone/>
            </a:pPr>
            <a:r>
              <a:rPr lang="ru-RU" dirty="0"/>
              <a:t>Норка - здесь,</a:t>
            </a:r>
          </a:p>
          <a:p>
            <a:pPr marL="0" indent="0">
              <a:buNone/>
            </a:pPr>
            <a:r>
              <a:rPr lang="ru-RU" dirty="0"/>
              <a:t>А норки нет!</a:t>
            </a:r>
          </a:p>
          <a:p>
            <a:pPr marL="0" indent="0">
              <a:buNone/>
            </a:pPr>
            <a:r>
              <a:rPr lang="ru-RU" dirty="0"/>
              <a:t>-Какие слова повторялись?</a:t>
            </a:r>
          </a:p>
          <a:p>
            <a:pPr marL="0" indent="0">
              <a:buNone/>
            </a:pPr>
            <a:r>
              <a:rPr lang="ru-RU" dirty="0"/>
              <a:t>-Они одинаковые по звучанию?</a:t>
            </a:r>
          </a:p>
          <a:p>
            <a:pPr marL="0" indent="0">
              <a:buNone/>
            </a:pPr>
            <a:r>
              <a:rPr lang="ru-RU" dirty="0"/>
              <a:t>-Одинаковы ли эти слова по лексическому значению?</a:t>
            </a:r>
          </a:p>
          <a:p>
            <a:pPr marL="0" indent="0">
              <a:buNone/>
            </a:pPr>
            <a:r>
              <a:rPr lang="ru-RU" dirty="0"/>
              <a:t>-О каких норках шла речь?</a:t>
            </a:r>
          </a:p>
          <a:p>
            <a:pPr marL="0" indent="0">
              <a:buNone/>
            </a:pPr>
            <a:r>
              <a:rPr lang="ru-RU" dirty="0"/>
              <a:t>(норка - это небольшой пушистый зверёк, норка - убежище, создаваемое животными в почве)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80452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574746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Урок русского языка в 5 классе по теме </a:t>
            </a:r>
            <a:r>
              <a:rPr lang="ru-RU" b="1" dirty="0"/>
              <a:t>«Антонимы». </a:t>
            </a:r>
            <a:r>
              <a:rPr lang="ru-RU" dirty="0"/>
              <a:t>Мотивационный этап.</a:t>
            </a:r>
          </a:p>
          <a:p>
            <a:pPr marL="0" indent="0">
              <a:buNone/>
            </a:pPr>
            <a:r>
              <a:rPr lang="ru-RU" dirty="0"/>
              <a:t>Читаю стихотворение.</a:t>
            </a:r>
          </a:p>
          <a:p>
            <a:pPr marL="0" indent="0">
              <a:buNone/>
            </a:pPr>
            <a:r>
              <a:rPr lang="ru-RU" dirty="0"/>
              <a:t>  Слова - неприятели спорят весь день. </a:t>
            </a:r>
          </a:p>
          <a:p>
            <a:pPr marL="0" indent="0">
              <a:buNone/>
            </a:pPr>
            <a:r>
              <a:rPr lang="ru-RU" dirty="0"/>
              <a:t>Один скажет: «Солнце!»</a:t>
            </a:r>
          </a:p>
          <a:p>
            <a:pPr marL="0" indent="0">
              <a:buNone/>
            </a:pPr>
            <a:r>
              <a:rPr lang="ru-RU" dirty="0"/>
              <a:t>Другой шепнёт: «Тень!»</a:t>
            </a:r>
          </a:p>
          <a:p>
            <a:pPr marL="0" indent="0">
              <a:buNone/>
            </a:pPr>
            <a:r>
              <a:rPr lang="ru-RU" dirty="0"/>
              <a:t>Один скажет: «Близко!»</a:t>
            </a:r>
          </a:p>
          <a:p>
            <a:pPr marL="0" indent="0">
              <a:buNone/>
            </a:pPr>
            <a:r>
              <a:rPr lang="ru-RU" dirty="0"/>
              <a:t>Другой: «Далеко!»</a:t>
            </a:r>
          </a:p>
          <a:p>
            <a:pPr marL="0" indent="0">
              <a:buNone/>
            </a:pPr>
            <a:r>
              <a:rPr lang="ru-RU" dirty="0"/>
              <a:t>Один скажет: «Низко!»</a:t>
            </a:r>
          </a:p>
          <a:p>
            <a:pPr marL="0" indent="0">
              <a:buNone/>
            </a:pPr>
            <a:r>
              <a:rPr lang="ru-RU" dirty="0"/>
              <a:t>Другой: «Высоко!»</a:t>
            </a:r>
          </a:p>
          <a:p>
            <a:pPr marL="0" indent="0">
              <a:buNone/>
            </a:pPr>
            <a:r>
              <a:rPr lang="ru-RU" dirty="0"/>
              <a:t>-Назовите слова с противоположным значением.</a:t>
            </a:r>
          </a:p>
          <a:p>
            <a:pPr marL="0" indent="0">
              <a:buNone/>
            </a:pPr>
            <a:r>
              <a:rPr lang="ru-RU" dirty="0"/>
              <a:t>-Как они называются? </a:t>
            </a:r>
          </a:p>
        </p:txBody>
      </p:sp>
    </p:spTree>
    <p:extLst>
      <p:ext uri="{BB962C8B-B14F-4D97-AF65-F5344CB8AC3E}">
        <p14:creationId xmlns:p14="http://schemas.microsoft.com/office/powerpoint/2010/main" val="37462785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97360"/>
            <a:ext cx="8686800" cy="5760640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b="1" dirty="0"/>
              <a:t>Проблемные  ситуации на уроках литературы.</a:t>
            </a:r>
          </a:p>
          <a:p>
            <a:r>
              <a:rPr lang="ru-RU" i="1" dirty="0"/>
              <a:t>   </a:t>
            </a:r>
            <a:r>
              <a:rPr lang="ru-RU" dirty="0"/>
              <a:t>Используя технологию проблемного обучения на уроках литературы, необходимо учитывать, </a:t>
            </a:r>
            <a:r>
              <a:rPr lang="ru-RU" b="1" dirty="0"/>
              <a:t>что не всякий вопрос является проблемным.</a:t>
            </a:r>
            <a:r>
              <a:rPr lang="ru-RU" dirty="0"/>
              <a:t> </a:t>
            </a:r>
            <a:r>
              <a:rPr lang="ru-RU" b="1" dirty="0"/>
              <a:t>Проблемный вопрос – это вопрос, требующий анализа</a:t>
            </a:r>
            <a:r>
              <a:rPr lang="ru-RU" dirty="0"/>
              <a:t>. Будет лучше, если он возникнет постепенно, если учащиеся придут к нему сами. Проблемный вопрос предполагает неоднозначность ответов, часто выступает в форме противоречия, поэтому становится увлекательной задачей для учеников, стремящихся доказать свою точку зрения, оспаривая другие версии. Чтобы решение проблемного вопроса развернулось в дискуссию, он должен быть ё</a:t>
            </a:r>
            <a:r>
              <a:rPr lang="ru-RU" dirty="0" smtClean="0"/>
              <a:t>мким</a:t>
            </a:r>
            <a:r>
              <a:rPr lang="ru-RU" dirty="0"/>
              <a:t>, охватывать не единичный факт, а широкий круг материала.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25098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85" y="1556792"/>
            <a:ext cx="8884096" cy="54006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В 5 классе после изучения произведения </a:t>
            </a:r>
            <a:r>
              <a:rPr lang="ru-RU" b="1" dirty="0" err="1"/>
              <a:t>А.Погорельского</a:t>
            </a:r>
            <a:r>
              <a:rPr lang="ru-RU" b="1" dirty="0"/>
              <a:t> «Чёрная курица, или Подземные жители»</a:t>
            </a:r>
            <a:r>
              <a:rPr lang="ru-RU" dirty="0"/>
              <a:t>  можно задать такие проблемные вопросы:</a:t>
            </a:r>
          </a:p>
          <a:p>
            <a:pPr marL="0" indent="0">
              <a:buNone/>
            </a:pPr>
            <a:r>
              <a:rPr lang="ru-RU" dirty="0"/>
              <a:t>-Можно ли назвать прочитанную историю сказкой?</a:t>
            </a:r>
          </a:p>
          <a:p>
            <a:pPr marL="0" indent="0">
              <a:buNone/>
            </a:pPr>
            <a:r>
              <a:rPr lang="ru-RU" dirty="0"/>
              <a:t>-Чем эта волшебная повесть не похожа на волшебную сказку?</a:t>
            </a:r>
          </a:p>
          <a:p>
            <a:pPr marL="0" indent="0">
              <a:buNone/>
            </a:pPr>
            <a:r>
              <a:rPr lang="ru-RU" dirty="0"/>
              <a:t>-Почему в качестве эпиграфа писатель взял следующие строки? ( Не для того дан вам ум, чтобы вы во зло его употребили...)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 На уроке литературы в 5 классе перед началом работы с текстом </a:t>
            </a:r>
            <a:r>
              <a:rPr lang="ru-RU" b="1" dirty="0" err="1"/>
              <a:t>В.А.Жуковского</a:t>
            </a:r>
            <a:r>
              <a:rPr lang="ru-RU" b="1" dirty="0"/>
              <a:t> «Спящая царевна»</a:t>
            </a:r>
            <a:r>
              <a:rPr lang="ru-RU" dirty="0"/>
              <a:t>  я  задаю проблемный вопрос:</a:t>
            </a:r>
          </a:p>
          <a:p>
            <a:pPr marL="0" indent="0">
              <a:buNone/>
            </a:pPr>
            <a:r>
              <a:rPr lang="ru-RU" i="1" dirty="0"/>
              <a:t>-Действительно ли произведение Жуковского можно назвать сказкой? Наша задача - найти черты, которые роднят её с народной сказкой.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907704" y="404664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ИЗ ПРАКТИКИ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6664267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Из практики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11519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Во время знакомства с рассказом </a:t>
            </a:r>
            <a:r>
              <a:rPr lang="ru-RU" b="1" dirty="0" err="1"/>
              <a:t>Л.Н.Толстого</a:t>
            </a:r>
            <a:r>
              <a:rPr lang="ru-RU" b="1" dirty="0"/>
              <a:t> «Кавказский пленник»</a:t>
            </a:r>
            <a:r>
              <a:rPr lang="ru-RU" dirty="0"/>
              <a:t> в 5 классе мы обсуждаем вопрос:</a:t>
            </a:r>
          </a:p>
          <a:p>
            <a:pPr marL="0" indent="0">
              <a:buNone/>
            </a:pPr>
            <a:r>
              <a:rPr lang="ru-RU" dirty="0"/>
              <a:t>- Какие качества характера помогли Жилину выбраться из плена, а какие помешали сделать то же самое </a:t>
            </a:r>
            <a:r>
              <a:rPr lang="ru-RU" dirty="0" err="1"/>
              <a:t>Костылину</a:t>
            </a:r>
            <a:r>
              <a:rPr lang="ru-RU" dirty="0"/>
              <a:t>? Ребята называют такие замечательные качества, как терпение, трудолюбие, доброе отношение к людям.       </a:t>
            </a:r>
          </a:p>
          <a:p>
            <a:pPr marL="0" indent="0">
              <a:buNone/>
            </a:pPr>
            <a:r>
              <a:rPr lang="ru-RU" dirty="0"/>
              <a:t>- Кого из героев вы выбрали бы себе в друзья? </a:t>
            </a:r>
          </a:p>
          <a:p>
            <a:pPr marL="0" indent="0">
              <a:buNone/>
            </a:pPr>
            <a:r>
              <a:rPr lang="ru-RU" dirty="0"/>
              <a:t>(Дети отвечают, что Жилина).                          </a:t>
            </a:r>
          </a:p>
          <a:p>
            <a:pPr marL="0" indent="0">
              <a:buNone/>
            </a:pPr>
            <a:r>
              <a:rPr lang="ru-RU" dirty="0"/>
              <a:t>   - А почему? Только ли за то, что он сумел выбраться из плена?                    </a:t>
            </a:r>
          </a:p>
        </p:txBody>
      </p:sp>
    </p:spTree>
    <p:extLst>
      <p:ext uri="{BB962C8B-B14F-4D97-AF65-F5344CB8AC3E}">
        <p14:creationId xmlns:p14="http://schemas.microsoft.com/office/powerpoint/2010/main" val="22596985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303838"/>
          </a:xfrm>
        </p:spPr>
        <p:txBody>
          <a:bodyPr>
            <a:normAutofit/>
          </a:bodyPr>
          <a:lstStyle/>
          <a:p>
            <a:r>
              <a:rPr lang="ru-RU" sz="2600" b="1" i="1" dirty="0"/>
              <a:t>Итак, с помощью проблемных ситуаций </a:t>
            </a:r>
            <a:r>
              <a:rPr lang="ru-RU" sz="2600" b="1" i="1"/>
              <a:t>решаются </a:t>
            </a:r>
            <a:r>
              <a:rPr lang="ru-RU" sz="2600" b="1" i="1" smtClean="0"/>
              <a:t>педагогические </a:t>
            </a:r>
            <a:r>
              <a:rPr lang="ru-RU" sz="2600" b="1" i="1" dirty="0"/>
              <a:t>задачи:</a:t>
            </a:r>
          </a:p>
          <a:p>
            <a:r>
              <a:rPr lang="ru-RU" dirty="0" smtClean="0"/>
              <a:t>Усвоение </a:t>
            </a:r>
            <a:r>
              <a:rPr lang="ru-RU" dirty="0"/>
              <a:t>учащимися знаний и умений, добытых в ходе активного поиска и самостоятельного решения проблем, в результате эти знания, умения более прочные, чем при традиционном обучении.</a:t>
            </a:r>
          </a:p>
          <a:p>
            <a:r>
              <a:rPr lang="ru-RU" dirty="0"/>
              <a:t>Воспитание активной творческой </a:t>
            </a:r>
            <a:r>
              <a:rPr lang="ru-RU" dirty="0" smtClean="0"/>
              <a:t>личности, умеющей </a:t>
            </a:r>
            <a:r>
              <a:rPr lang="ru-RU" dirty="0"/>
              <a:t>видеть, ставить и разрешать нестандартные проблемы.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7390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8"/>
          <p:cNvSpPr txBox="1">
            <a:spLocks noGrp="1"/>
          </p:cNvSpPr>
          <p:nvPr>
            <p:ph type="body" idx="4294967295"/>
          </p:nvPr>
        </p:nvSpPr>
        <p:spPr>
          <a:xfrm>
            <a:off x="457200" y="857250"/>
            <a:ext cx="8229600" cy="5268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20"/>
              <a:buFont typeface="Noto Sans Symbols"/>
              <a:buNone/>
            </a:pPr>
            <a:r>
              <a:rPr lang="en-US" sz="26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Модель организации учебного процесса основана на </a:t>
            </a:r>
            <a:r>
              <a:rPr lang="en-US" sz="28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принципе проблемности.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1960"/>
              <a:buFont typeface="Noto Sans Symbols"/>
              <a:buNone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Проблема может быть связана с содержанием учебного материала или способом его развёртывания.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1960"/>
              <a:buFont typeface="Noto Sans Symbols"/>
              <a:buNone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Проблемный метод обучения обеспечивает организацию самостоятельной поисково-исследовательской деятельности учащихся, направленных на решение проблемных задач или проблемных заданий, в процессе которой развивается их исследовательская активность, формируются творческие умения.</a:t>
            </a:r>
            <a:endParaRPr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3"/>
          <p:cNvSpPr txBox="1">
            <a:spLocks noGrp="1"/>
          </p:cNvSpPr>
          <p:nvPr>
            <p:ph type="body" idx="4294967295"/>
          </p:nvPr>
        </p:nvSpPr>
        <p:spPr>
          <a:xfrm>
            <a:off x="457200" y="500062"/>
            <a:ext cx="8229600" cy="5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Char char="●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Основу проблемного обучения составляет </a:t>
            </a:r>
            <a:r>
              <a:rPr lang="en-US" sz="32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проблемная ситуация </a:t>
            </a: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ситуация интеллектуального затруднения, создание которой предполагает такое практическое или теоретическое задание, при выполнении которого ученик должен «открыть» подлежащие усвоению новые знания и действия.</a:t>
            </a:r>
            <a:endParaRPr/>
          </a:p>
          <a:p>
            <a:pPr marL="342900" marR="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2"/>
              </a:buClr>
              <a:buSzPts val="2240"/>
              <a:buFont typeface="Noto Sans Symbols"/>
              <a:buNone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Проблемную ситуацию завершают вопросом, заданием, призывом к поиску.</a:t>
            </a:r>
            <a:endParaRPr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0"/>
          <p:cNvSpPr txBox="1">
            <a:spLocks noGrp="1"/>
          </p:cNvSpPr>
          <p:nvPr>
            <p:ph type="title" idx="4294967295"/>
          </p:nvPr>
        </p:nvSpPr>
        <p:spPr>
          <a:xfrm>
            <a:off x="457200" y="0"/>
            <a:ext cx="82296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Arial"/>
              <a:buNone/>
            </a:pPr>
            <a:r>
              <a:rPr lang="en-US" sz="3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Процесс организации обучения включает последовательные действия учителя</a:t>
            </a:r>
            <a:endParaRPr/>
          </a:p>
        </p:txBody>
      </p:sp>
      <p:sp>
        <p:nvSpPr>
          <p:cNvPr id="195" name="Google Shape;195;p20"/>
          <p:cNvSpPr txBox="1">
            <a:spLocks noGrp="1"/>
          </p:cNvSpPr>
          <p:nvPr>
            <p:ph type="body" idx="4294967295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60"/>
              <a:buFont typeface="Noto Sans Symbols"/>
              <a:buChar char="●"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Создание значимой для ученика проблемной ситуации;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1960"/>
              <a:buFont typeface="Noto Sans Symbols"/>
              <a:buChar char="●"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Наполнение этой ситуации таким противоречием, чтобы учащиеся осознали это противоречие как важную проблему;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1960"/>
              <a:buFont typeface="Noto Sans Symbols"/>
              <a:buChar char="●"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Сформулировать исследовательскую или творческую задачу;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1960"/>
              <a:buFont typeface="Noto Sans Symbols"/>
              <a:buChar char="●"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Обсудить, совместно выработать или предложить пути её решения.</a:t>
            </a:r>
            <a:endParaRPr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6"/>
          <p:cNvSpPr>
            <a:spLocks noGrp="1" noChangeArrowheads="1"/>
          </p:cNvSpPr>
          <p:nvPr>
            <p:ph type="title"/>
          </p:nvPr>
        </p:nvSpPr>
        <p:spPr>
          <a:xfrm>
            <a:off x="468313" y="46038"/>
            <a:ext cx="8026400" cy="1203325"/>
          </a:xfrm>
        </p:spPr>
        <p:txBody>
          <a:bodyPr lIns="0" tIns="0" rIns="0" bIns="0" anchor="b"/>
          <a:lstStyle/>
          <a:p>
            <a:pPr eaLnBrk="1" hangingPunct="1">
              <a:lnSpc>
                <a:spcPct val="95000"/>
              </a:lnSpc>
              <a:tabLst>
                <a:tab pos="0" algn="l"/>
                <a:tab pos="822325" algn="l"/>
                <a:tab pos="1644650" algn="l"/>
                <a:tab pos="2468563" algn="l"/>
                <a:tab pos="3290888" algn="l"/>
                <a:tab pos="4114800" algn="l"/>
                <a:tab pos="4937125" algn="l"/>
                <a:tab pos="5759450" algn="l"/>
                <a:tab pos="6583363" algn="l"/>
                <a:tab pos="7405688" algn="l"/>
                <a:tab pos="8229600" algn="l"/>
                <a:tab pos="9051925" algn="l"/>
              </a:tabLst>
            </a:pPr>
            <a:r>
              <a:rPr lang="ru-RU" alt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Общая схема урока в технологии проблемного обучения</a:t>
            </a:r>
          </a:p>
        </p:txBody>
      </p:sp>
      <p:pic>
        <p:nvPicPr>
          <p:cNvPr id="1126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1285875"/>
            <a:ext cx="6048375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268" name="Text Box 8"/>
          <p:cNvSpPr txBox="1">
            <a:spLocks noChangeArrowheads="1"/>
          </p:cNvSpPr>
          <p:nvPr/>
        </p:nvSpPr>
        <p:spPr bwMode="auto">
          <a:xfrm>
            <a:off x="1476375" y="1411288"/>
            <a:ext cx="6048375" cy="350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2400" b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Целеполагание</a:t>
            </a:r>
            <a:endParaRPr lang="ru-RU" altLang="ru-RU" sz="24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9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6375" y="1971675"/>
            <a:ext cx="6048375" cy="552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270" name="Text Box 11"/>
          <p:cNvSpPr txBox="1">
            <a:spLocks noChangeArrowheads="1"/>
          </p:cNvSpPr>
          <p:nvPr/>
        </p:nvSpPr>
        <p:spPr bwMode="auto">
          <a:xfrm>
            <a:off x="1476375" y="2025650"/>
            <a:ext cx="6048375" cy="350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2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Создание проблемной ситуации</a:t>
            </a:r>
          </a:p>
        </p:txBody>
      </p:sp>
      <p:pic>
        <p:nvPicPr>
          <p:cNvPr id="11271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6375" y="2808288"/>
            <a:ext cx="6048375" cy="5540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272" name="Text Box 14"/>
          <p:cNvSpPr txBox="1">
            <a:spLocks noChangeArrowheads="1"/>
          </p:cNvSpPr>
          <p:nvPr/>
        </p:nvSpPr>
        <p:spPr bwMode="auto">
          <a:xfrm>
            <a:off x="1476375" y="2863850"/>
            <a:ext cx="6048375" cy="350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2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Анализ проблемной ситуации</a:t>
            </a:r>
          </a:p>
        </p:txBody>
      </p:sp>
      <p:pic>
        <p:nvPicPr>
          <p:cNvPr id="11273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6375" y="3571875"/>
            <a:ext cx="6048375" cy="552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274" name="Text Box 17"/>
          <p:cNvSpPr txBox="1">
            <a:spLocks noChangeArrowheads="1"/>
          </p:cNvSpPr>
          <p:nvPr/>
        </p:nvSpPr>
        <p:spPr bwMode="auto">
          <a:xfrm>
            <a:off x="1476375" y="3778250"/>
            <a:ext cx="6048375" cy="350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2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Поиск способов решения</a:t>
            </a:r>
          </a:p>
        </p:txBody>
      </p:sp>
      <p:pic>
        <p:nvPicPr>
          <p:cNvPr id="11275" name="Picture 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6375" y="4332288"/>
            <a:ext cx="6048375" cy="552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276" name="Text Box 20"/>
          <p:cNvSpPr txBox="1">
            <a:spLocks noChangeArrowheads="1"/>
          </p:cNvSpPr>
          <p:nvPr/>
        </p:nvSpPr>
        <p:spPr bwMode="auto">
          <a:xfrm>
            <a:off x="1476375" y="4464050"/>
            <a:ext cx="6048375" cy="350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2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Решение проблемной ситуации</a:t>
            </a:r>
          </a:p>
        </p:txBody>
      </p:sp>
      <p:pic>
        <p:nvPicPr>
          <p:cNvPr id="11277" name="Picture 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6375" y="5018088"/>
            <a:ext cx="6048375" cy="477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278" name="Text Box 23"/>
          <p:cNvSpPr txBox="1">
            <a:spLocks noChangeArrowheads="1"/>
          </p:cNvSpPr>
          <p:nvPr/>
        </p:nvSpPr>
        <p:spPr bwMode="auto">
          <a:xfrm>
            <a:off x="1476375" y="5073650"/>
            <a:ext cx="6048375" cy="350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2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Применение знаний и рефлексия</a:t>
            </a:r>
          </a:p>
        </p:txBody>
      </p:sp>
      <p:pic>
        <p:nvPicPr>
          <p:cNvPr id="11279" name="Picture 2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76375" y="5627688"/>
            <a:ext cx="6048375" cy="706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280" name="Text Box 26"/>
          <p:cNvSpPr txBox="1">
            <a:spLocks noChangeArrowheads="1"/>
          </p:cNvSpPr>
          <p:nvPr/>
        </p:nvSpPr>
        <p:spPr bwMode="auto">
          <a:xfrm>
            <a:off x="1476375" y="5910263"/>
            <a:ext cx="6048375" cy="369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2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Итоговый</a:t>
            </a:r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контроль</a:t>
            </a:r>
          </a:p>
        </p:txBody>
      </p:sp>
    </p:spTree>
    <p:extLst>
      <p:ext uri="{BB962C8B-B14F-4D97-AF65-F5344CB8AC3E}">
        <p14:creationId xmlns:p14="http://schemas.microsoft.com/office/powerpoint/2010/main" val="80231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6792"/>
            <a:ext cx="868680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Под проблемными ситуациями</a:t>
            </a:r>
            <a:r>
              <a:rPr lang="ru-RU" dirty="0"/>
              <a:t> в обучении мы понимаем спланированное, специально задуманное средство, направленное на пробуждение интереса у учащихся к обсуждаемой теме.</a:t>
            </a:r>
          </a:p>
          <a:p>
            <a:r>
              <a:rPr lang="ru-RU" dirty="0"/>
              <a:t>Основная</a:t>
            </a:r>
            <a:r>
              <a:rPr lang="ru-RU" b="1" dirty="0"/>
              <a:t> цель создания проблемных ситуаций</a:t>
            </a:r>
            <a:r>
              <a:rPr lang="ru-RU" dirty="0"/>
              <a:t> заключается в осознании и разрешении этих ситуаций в ходе совместной деятельности обучающихся и учителя, при оптимальной самостоятельности учеников и под общим направляющим руководством учителя, а </a:t>
            </a:r>
            <a:r>
              <a:rPr lang="ru-RU" dirty="0" smtClean="0"/>
              <a:t>также </a:t>
            </a:r>
            <a:r>
              <a:rPr lang="ru-RU" dirty="0"/>
              <a:t>в овладении учащимися в процессе такой деятельности знаниями и общими принципами решения проблемных задач.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3703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В качестве проблемной ситуации на уроке могут быть</a:t>
            </a:r>
            <a:r>
              <a:rPr lang="ru-RU" dirty="0"/>
              <a:t>:</a:t>
            </a:r>
          </a:p>
          <a:p>
            <a:pPr marL="0" indent="0">
              <a:buNone/>
            </a:pPr>
            <a:r>
              <a:rPr lang="ru-RU" dirty="0"/>
              <a:t>– проблемные задачи с недостающими, избыточными, противоречивыми данными, с заведомо допущенными ошибками;</a:t>
            </a:r>
          </a:p>
          <a:p>
            <a:pPr marL="0" indent="0">
              <a:buNone/>
            </a:pPr>
            <a:r>
              <a:rPr lang="ru-RU" dirty="0"/>
              <a:t>– поиск истины (способа, приема, правила решения);</a:t>
            </a:r>
          </a:p>
          <a:p>
            <a:pPr marL="0" indent="0">
              <a:buNone/>
            </a:pPr>
            <a:r>
              <a:rPr lang="ru-RU" dirty="0"/>
              <a:t>– различные точки зрения на один и тот же вопрос;</a:t>
            </a:r>
          </a:p>
          <a:p>
            <a:pPr marL="0" indent="0">
              <a:buNone/>
            </a:pPr>
            <a:r>
              <a:rPr lang="ru-RU" dirty="0"/>
              <a:t>– противоречия практической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8779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b="1" dirty="0"/>
              <a:t>Приемы создания проблемной ситуации .</a:t>
            </a:r>
            <a:endParaRPr lang="ru-RU" dirty="0"/>
          </a:p>
          <a:p>
            <a:r>
              <a:rPr lang="ru-RU" sz="3400" i="1" dirty="0"/>
              <a:t>Методических приемов создания проблемных ситуаций множество:</a:t>
            </a:r>
            <a:endParaRPr lang="ru-RU" sz="3400" dirty="0"/>
          </a:p>
          <a:p>
            <a:pPr lvl="0"/>
            <a:r>
              <a:rPr lang="ru-RU" sz="3400" dirty="0"/>
              <a:t>учитель подводит школьников к противоречию и предлагает им самим найти способ его разрешения;</a:t>
            </a:r>
          </a:p>
          <a:p>
            <a:pPr lvl="0"/>
            <a:r>
              <a:rPr lang="ru-RU" sz="3400" dirty="0"/>
              <a:t>сталкивает противоречия практической деятельности;</a:t>
            </a:r>
          </a:p>
          <a:p>
            <a:pPr lvl="0"/>
            <a:r>
              <a:rPr lang="ru-RU" sz="3400" dirty="0"/>
              <a:t>излагает различные точки зрения на один и тот же вопрос;</a:t>
            </a:r>
          </a:p>
          <a:p>
            <a:pPr lvl="0"/>
            <a:r>
              <a:rPr lang="ru-RU" sz="3400" dirty="0"/>
              <a:t>предлагает классу рассмотреть явление с различных позиций;</a:t>
            </a:r>
          </a:p>
          <a:p>
            <a:pPr lvl="0"/>
            <a:r>
              <a:rPr lang="ru-RU" sz="3400" dirty="0"/>
              <a:t>побуждает учащихся делать сравнения, обобщения, выводы из ситуаций, сопоставлять факты;</a:t>
            </a:r>
          </a:p>
          <a:p>
            <a:pPr lvl="0"/>
            <a:r>
              <a:rPr lang="ru-RU" sz="3400" dirty="0"/>
              <a:t>ставит конкретные вопросы на обобщение, обоснование, конкретизацию, логику рассуждения;</a:t>
            </a:r>
          </a:p>
          <a:p>
            <a:pPr lvl="0"/>
            <a:r>
              <a:rPr lang="ru-RU" sz="3400" dirty="0"/>
              <a:t>определяет проблемные теоретические и практические задания;</a:t>
            </a:r>
          </a:p>
          <a:p>
            <a:pPr lvl="0"/>
            <a:r>
              <a:rPr lang="ru-RU" sz="3400" dirty="0"/>
              <a:t>ставит проблемные задачи с недостаточными или избыточными исходными данными, с неопределенностью в постановке вопроса, с противоречивыми данными, с заведомо допущенными ошибками, с ограниченным временем решения.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9524439"/>
      </p:ext>
    </p:extLst>
  </p:cSld>
  <p:clrMapOvr>
    <a:masterClrMapping/>
  </p:clrMapOvr>
</p:sld>
</file>

<file path=ppt/theme/theme1.xml><?xml version="1.0" encoding="utf-8"?>
<a:theme xmlns:a="http://schemas.openxmlformats.org/drawingml/2006/main" name="Сеть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Сеть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1586</Words>
  <Application>Microsoft Office PowerPoint</Application>
  <PresentationFormat>Экран (4:3)</PresentationFormat>
  <Paragraphs>160</Paragraphs>
  <Slides>25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Сеть</vt:lpstr>
      <vt:lpstr>1_Сеть</vt:lpstr>
      <vt:lpstr>Использование проблемно - поискового  метода на уроках русского языка и литературы в условиях ФГОС ООО. </vt:lpstr>
      <vt:lpstr>Презентация PowerPoint</vt:lpstr>
      <vt:lpstr>Презентация PowerPoint</vt:lpstr>
      <vt:lpstr>Презентация PowerPoint</vt:lpstr>
      <vt:lpstr>Процесс организации обучения включает последовательные действия учителя</vt:lpstr>
      <vt:lpstr>Общая схема урока в технологии проблемного обучения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 практики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 практики</vt:lpstr>
      <vt:lpstr>вывод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Проблемно-поисковый метод обучения</dc:title>
  <cp:lastModifiedBy>Серый</cp:lastModifiedBy>
  <cp:revision>14</cp:revision>
  <dcterms:modified xsi:type="dcterms:W3CDTF">2023-01-05T08:46:12Z</dcterms:modified>
</cp:coreProperties>
</file>