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notesMasterIdLst>
    <p:notesMasterId r:id="rId48"/>
  </p:notesMasterIdLst>
  <p:sldIdLst>
    <p:sldId id="325" r:id="rId2"/>
    <p:sldId id="257" r:id="rId3"/>
    <p:sldId id="299" r:id="rId4"/>
    <p:sldId id="303" r:id="rId5"/>
    <p:sldId id="285" r:id="rId6"/>
    <p:sldId id="260" r:id="rId7"/>
    <p:sldId id="262" r:id="rId8"/>
    <p:sldId id="305" r:id="rId9"/>
    <p:sldId id="307" r:id="rId10"/>
    <p:sldId id="306" r:id="rId11"/>
    <p:sldId id="272" r:id="rId12"/>
    <p:sldId id="298" r:id="rId13"/>
    <p:sldId id="310" r:id="rId14"/>
    <p:sldId id="287" r:id="rId15"/>
    <p:sldId id="266" r:id="rId16"/>
    <p:sldId id="326" r:id="rId17"/>
    <p:sldId id="327" r:id="rId18"/>
    <p:sldId id="328" r:id="rId19"/>
    <p:sldId id="329" r:id="rId20"/>
    <p:sldId id="330" r:id="rId21"/>
    <p:sldId id="331" r:id="rId22"/>
    <p:sldId id="267" r:id="rId23"/>
    <p:sldId id="332" r:id="rId24"/>
    <p:sldId id="333" r:id="rId25"/>
    <p:sldId id="334" r:id="rId26"/>
    <p:sldId id="311" r:id="rId27"/>
    <p:sldId id="335" r:id="rId28"/>
    <p:sldId id="336" r:id="rId29"/>
    <p:sldId id="337" r:id="rId30"/>
    <p:sldId id="341" r:id="rId31"/>
    <p:sldId id="342" r:id="rId32"/>
    <p:sldId id="343" r:id="rId33"/>
    <p:sldId id="344" r:id="rId34"/>
    <p:sldId id="345" r:id="rId35"/>
    <p:sldId id="346" r:id="rId36"/>
    <p:sldId id="347" r:id="rId37"/>
    <p:sldId id="348" r:id="rId38"/>
    <p:sldId id="349" r:id="rId39"/>
    <p:sldId id="350" r:id="rId40"/>
    <p:sldId id="268" r:id="rId41"/>
    <p:sldId id="292" r:id="rId42"/>
    <p:sldId id="338" r:id="rId43"/>
    <p:sldId id="339" r:id="rId44"/>
    <p:sldId id="340" r:id="rId45"/>
    <p:sldId id="319" r:id="rId46"/>
    <p:sldId id="321" r:id="rId4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82A0E"/>
    <a:srgbClr val="001132"/>
    <a:srgbClr val="9B2582"/>
    <a:srgbClr val="000818"/>
    <a:srgbClr val="AC148B"/>
    <a:srgbClr val="6A1A80"/>
    <a:srgbClr val="3A866D"/>
    <a:srgbClr val="CC66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06" autoAdjust="0"/>
    <p:restoredTop sz="93040" autoAdjust="0"/>
  </p:normalViewPr>
  <p:slideViewPr>
    <p:cSldViewPr>
      <p:cViewPr varScale="1">
        <p:scale>
          <a:sx n="68" d="100"/>
          <a:sy n="68" d="100"/>
        </p:scale>
        <p:origin x="-1446"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566"/>
    </p:cViewPr>
  </p:sorterViewPr>
  <p:notesViewPr>
    <p:cSldViewPr>
      <p:cViewPr varScale="1">
        <p:scale>
          <a:sx n="54" d="100"/>
          <a:sy n="54" d="100"/>
        </p:scale>
        <p:origin x="-1674"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0D80DF-D340-49ED-B7C9-5D1E775AEE32}" type="datetimeFigureOut">
              <a:rPr lang="ru-RU" smtClean="0"/>
              <a:pPr/>
              <a:t>26.12.2022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F8A18D-18C8-4B05-9045-6A4184C906BC}"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2EF8A18D-18C8-4B05-9045-6A4184C906BC}" type="slidenum">
              <a:rPr lang="ru-RU" smtClean="0"/>
              <a:pPr/>
              <a:t>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2EF8A18D-18C8-4B05-9045-6A4184C906BC}" type="slidenum">
              <a:rPr lang="ru-RU" smtClean="0"/>
              <a:pPr/>
              <a:t>7</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2EF8A18D-18C8-4B05-9045-6A4184C906BC}" type="slidenum">
              <a:rPr lang="ru-RU" smtClean="0"/>
              <a:pPr/>
              <a:t>8</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2EF8A18D-18C8-4B05-9045-6A4184C906BC}" type="slidenum">
              <a:rPr lang="ru-RU" smtClean="0"/>
              <a:pPr/>
              <a:t>40</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Дети подходят и ставят знак у тех слов, которые им больше всего подходят по окончании урока. </a:t>
            </a:r>
          </a:p>
          <a:p>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endParaRPr lang="ru-RU" sz="1200" kern="1200" dirty="0" smtClean="0">
              <a:solidFill>
                <a:schemeClr val="tx1"/>
              </a:solidFill>
              <a:effectLst/>
              <a:latin typeface="+mn-lt"/>
              <a:ea typeface="+mn-ea"/>
              <a:cs typeface="+mn-cs"/>
            </a:endParaRPr>
          </a:p>
          <a:p>
            <a:r>
              <a:rPr lang="ru-RU" sz="1200" u="sng" kern="1200" dirty="0" smtClean="0">
                <a:solidFill>
                  <a:schemeClr val="tx1"/>
                </a:solidFill>
                <a:effectLst/>
                <a:latin typeface="+mn-lt"/>
                <a:ea typeface="+mn-ea"/>
                <a:cs typeface="+mn-cs"/>
              </a:rPr>
              <a:t>5.«Мишень»</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endParaRPr lang="ru-RU" sz="1200" kern="1200" dirty="0" smtClean="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2EF8A18D-18C8-4B05-9045-6A4184C906BC}" type="slidenum">
              <a:rPr lang="ru-RU" smtClean="0"/>
              <a:pPr/>
              <a:t>43</a:t>
            </a:fld>
            <a:endParaRPr lang="ru-RU"/>
          </a:p>
        </p:txBody>
      </p:sp>
    </p:spTree>
    <p:extLst>
      <p:ext uri="{BB962C8B-B14F-4D97-AF65-F5344CB8AC3E}">
        <p14:creationId xmlns:p14="http://schemas.microsoft.com/office/powerpoint/2010/main" xmlns="" val="22943588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26.12.2022</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26.12.2022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26.12.2022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dirty="0" smtClean="0"/>
              <a:t>Образец текста</a:t>
            </a:r>
          </a:p>
          <a:p>
            <a:pPr lvl="1" eaLnBrk="1" latinLnBrk="0" hangingPunct="1"/>
            <a:r>
              <a:rPr lang="ru-RU" dirty="0" smtClean="0"/>
              <a:t>Второй уровень</a:t>
            </a:r>
          </a:p>
          <a:p>
            <a:pPr lvl="2" eaLnBrk="1" latinLnBrk="0" hangingPunct="1"/>
            <a:r>
              <a:rPr lang="ru-RU" dirty="0" smtClean="0"/>
              <a:t>Третий уровень</a:t>
            </a:r>
          </a:p>
          <a:p>
            <a:pPr lvl="3" eaLnBrk="1" latinLnBrk="0" hangingPunct="1"/>
            <a:r>
              <a:rPr lang="ru-RU" dirty="0" smtClean="0"/>
              <a:t>Четвертый уровень</a:t>
            </a:r>
          </a:p>
          <a:p>
            <a:pPr lvl="4" eaLnBrk="1" latinLnBrk="0" hangingPunct="1"/>
            <a:r>
              <a:rPr lang="ru-RU" dirty="0" smtClean="0"/>
              <a:t>Пятый уровень</a:t>
            </a:r>
            <a:endParaRPr kumimoji="0" lang="en-US" dirty="0"/>
          </a:p>
        </p:txBody>
      </p:sp>
      <p:sp>
        <p:nvSpPr>
          <p:cNvPr id="4" name="Дата 3"/>
          <p:cNvSpPr>
            <a:spLocks noGrp="1"/>
          </p:cNvSpPr>
          <p:nvPr>
            <p:ph type="dt" sz="half" idx="10"/>
          </p:nvPr>
        </p:nvSpPr>
        <p:spPr/>
        <p:txBody>
          <a:bodyPr/>
          <a:lstStyle/>
          <a:p>
            <a:fld id="{5B106E36-FD25-4E2D-B0AA-010F637433A0}" type="datetimeFigureOut">
              <a:rPr lang="ru-RU" smtClean="0"/>
              <a:pPr/>
              <a:t>26.12.2022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26.12.2022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26.12.2022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26.12.2022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26.12.2022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26.12.2022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26.12.2022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26.12.2022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25C68B6-61C2-468F-89AB-4B9F7531AA68}"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pPr/>
              <a:t>26.12.2022</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548680"/>
            <a:ext cx="7704856" cy="5447645"/>
          </a:xfrm>
          <a:prstGeom prst="rect">
            <a:avLst/>
          </a:prstGeom>
        </p:spPr>
        <p:txBody>
          <a:bodyPr wrap="square">
            <a:spAutoFit/>
          </a:bodyPr>
          <a:lstStyle/>
          <a:p>
            <a:pPr algn="ctr"/>
            <a:r>
              <a:rPr lang="ru-RU" sz="2800" b="1" dirty="0" smtClean="0">
                <a:solidFill>
                  <a:srgbClr val="002060"/>
                </a:solidFill>
              </a:rPr>
              <a:t>Тема :</a:t>
            </a:r>
          </a:p>
          <a:p>
            <a:pPr algn="ctr"/>
            <a:r>
              <a:rPr lang="ru-RU" sz="3600" b="1" dirty="0" smtClean="0">
                <a:solidFill>
                  <a:srgbClr val="002060"/>
                </a:solidFill>
              </a:rPr>
              <a:t>«Современные приемы и методы работы, повышающие  эффективность урока математики ».</a:t>
            </a:r>
            <a:br>
              <a:rPr lang="ru-RU" sz="3600" b="1" dirty="0" smtClean="0">
                <a:solidFill>
                  <a:srgbClr val="002060"/>
                </a:solidFill>
              </a:rPr>
            </a:br>
            <a:endParaRPr lang="ru-RU" sz="3600" b="1" dirty="0" smtClean="0">
              <a:solidFill>
                <a:srgbClr val="002060"/>
              </a:solidFill>
            </a:endParaRPr>
          </a:p>
          <a:p>
            <a:pPr algn="ctr"/>
            <a:endParaRPr lang="ru-RU" sz="2800" b="1" dirty="0">
              <a:solidFill>
                <a:srgbClr val="002060"/>
              </a:solidFill>
            </a:endParaRPr>
          </a:p>
          <a:p>
            <a:pPr algn="ctr"/>
            <a:endParaRPr lang="ru-RU" sz="2800" b="1" dirty="0" smtClean="0">
              <a:solidFill>
                <a:srgbClr val="002060"/>
              </a:solidFill>
            </a:endParaRPr>
          </a:p>
          <a:p>
            <a:pPr algn="ctr"/>
            <a:endParaRPr lang="ru-RU" sz="2800" b="1" dirty="0">
              <a:solidFill>
                <a:srgbClr val="002060"/>
              </a:solidFill>
            </a:endParaRPr>
          </a:p>
          <a:p>
            <a:pPr algn="ctr"/>
            <a:endParaRPr lang="ru-RU" sz="2800" b="1" dirty="0" smtClean="0">
              <a:solidFill>
                <a:srgbClr val="002060"/>
              </a:solidFill>
            </a:endParaRPr>
          </a:p>
          <a:p>
            <a:pPr algn="r"/>
            <a:r>
              <a:rPr lang="ru-RU" sz="2800" b="1" smtClean="0">
                <a:solidFill>
                  <a:srgbClr val="002060"/>
                </a:solidFill>
              </a:rPr>
              <a:t> </a:t>
            </a:r>
            <a:endParaRPr lang="ru-RU" sz="2000" b="1" dirty="0">
              <a:solidFill>
                <a:srgbClr val="00206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85794"/>
            <a:ext cx="8229600" cy="5538806"/>
          </a:xfrm>
        </p:spPr>
        <p:txBody>
          <a:bodyPr>
            <a:normAutofit/>
          </a:bodyPr>
          <a:lstStyle/>
          <a:p>
            <a:pPr marL="431800" indent="-323850">
              <a:spcAft>
                <a:spcPts val="1425"/>
              </a:spcAft>
              <a:buSzPct val="45000"/>
              <a:buNone/>
              <a:tabLst>
                <a:tab pos="723900" algn="l"/>
                <a:tab pos="1447800" algn="l"/>
                <a:tab pos="2171700" algn="l"/>
                <a:tab pos="2895600" algn="l"/>
                <a:tab pos="3619500" algn="l"/>
                <a:tab pos="4343400" algn="l"/>
              </a:tabLst>
            </a:pPr>
            <a:r>
              <a:rPr lang="ru-RU" sz="2400" b="1" dirty="0" smtClean="0">
                <a:solidFill>
                  <a:srgbClr val="7030A0"/>
                </a:solidFill>
                <a:latin typeface="Times New Roman" pitchFamily="18" charset="0"/>
                <a:cs typeface="Times New Roman" pitchFamily="18" charset="0"/>
              </a:rPr>
              <a:t>  </a:t>
            </a:r>
            <a:r>
              <a:rPr lang="en-US" sz="2400" b="1" dirty="0" smtClean="0">
                <a:solidFill>
                  <a:srgbClr val="7030A0"/>
                </a:solidFill>
                <a:latin typeface="Times New Roman" pitchFamily="18" charset="0"/>
                <a:cs typeface="Times New Roman" pitchFamily="18" charset="0"/>
              </a:rPr>
              <a:t>  </a:t>
            </a:r>
            <a:r>
              <a:rPr lang="ru-RU" sz="2400" b="1" dirty="0" smtClean="0">
                <a:solidFill>
                  <a:srgbClr val="7030A0"/>
                </a:solidFill>
                <a:latin typeface="Times New Roman" pitchFamily="18" charset="0"/>
                <a:cs typeface="Times New Roman" pitchFamily="18" charset="0"/>
              </a:rPr>
              <a:t> </a:t>
            </a:r>
            <a:r>
              <a:rPr lang="ru-RU" sz="2400" b="1" dirty="0" smtClean="0">
                <a:solidFill>
                  <a:srgbClr val="AC148B"/>
                </a:solidFill>
                <a:latin typeface="Times New Roman" pitchFamily="18" charset="0"/>
                <a:cs typeface="Times New Roman" pitchFamily="18" charset="0"/>
              </a:rPr>
              <a:t>Ученик </a:t>
            </a:r>
            <a:r>
              <a:rPr lang="ru-RU" sz="2400" b="1" dirty="0" smtClean="0">
                <a:solidFill>
                  <a:srgbClr val="7030A0"/>
                </a:solidFill>
                <a:latin typeface="Times New Roman" pitchFamily="18" charset="0"/>
                <a:cs typeface="Times New Roman" pitchFamily="18" charset="0"/>
              </a:rPr>
              <a:t>– </a:t>
            </a:r>
            <a:r>
              <a:rPr lang="ru-RU" sz="2400" b="1" dirty="0" smtClean="0">
                <a:solidFill>
                  <a:srgbClr val="002060"/>
                </a:solidFill>
                <a:latin typeface="Times New Roman" pitchFamily="18" charset="0"/>
                <a:cs typeface="Times New Roman" pitchFamily="18" charset="0"/>
              </a:rPr>
              <a:t>активный субъект образовательного процесса, проявляющий самостоятельность в выработке и принятии решений, готовый нести ответственность за свои действия, уверенный в себе, целеустремленный.                                                                     </a:t>
            </a:r>
            <a:r>
              <a:rPr lang="ru-RU" sz="2400" b="1" dirty="0" smtClean="0">
                <a:solidFill>
                  <a:srgbClr val="AC148B"/>
                </a:solidFill>
                <a:latin typeface="Times New Roman" pitchFamily="18" charset="0"/>
                <a:cs typeface="Times New Roman" pitchFamily="18" charset="0"/>
              </a:rPr>
              <a:t>Учитель</a:t>
            </a:r>
            <a:r>
              <a:rPr lang="ru-RU" sz="2400" b="1" dirty="0" smtClean="0">
                <a:solidFill>
                  <a:srgbClr val="7030A0"/>
                </a:solidFill>
                <a:latin typeface="Times New Roman" pitchFamily="18" charset="0"/>
                <a:cs typeface="Times New Roman" pitchFamily="18" charset="0"/>
              </a:rPr>
              <a:t> – </a:t>
            </a:r>
            <a:r>
              <a:rPr lang="ru-RU" sz="2400" b="1" dirty="0" smtClean="0">
                <a:solidFill>
                  <a:srgbClr val="002060"/>
                </a:solidFill>
                <a:latin typeface="Times New Roman" pitchFamily="18" charset="0"/>
                <a:cs typeface="Times New Roman" pitchFamily="18" charset="0"/>
              </a:rPr>
              <a:t>консультант, наставник, партнер.                             </a:t>
            </a:r>
            <a:r>
              <a:rPr lang="ru-RU" sz="2400" b="1" dirty="0" smtClean="0">
                <a:solidFill>
                  <a:srgbClr val="AC148B"/>
                </a:solidFill>
                <a:latin typeface="Times New Roman" pitchFamily="18" charset="0"/>
                <a:cs typeface="Times New Roman" pitchFamily="18" charset="0"/>
              </a:rPr>
              <a:t>Задача учителя </a:t>
            </a:r>
            <a:r>
              <a:rPr lang="ru-RU" sz="2400" b="1" dirty="0" smtClean="0">
                <a:solidFill>
                  <a:srgbClr val="7030A0"/>
                </a:solidFill>
                <a:latin typeface="Times New Roman" pitchFamily="18" charset="0"/>
                <a:cs typeface="Times New Roman" pitchFamily="18" charset="0"/>
              </a:rPr>
              <a:t>– </a:t>
            </a:r>
            <a:r>
              <a:rPr lang="ru-RU" sz="2400" b="1" dirty="0" smtClean="0">
                <a:solidFill>
                  <a:srgbClr val="002060"/>
                </a:solidFill>
                <a:latin typeface="Times New Roman" pitchFamily="18" charset="0"/>
                <a:cs typeface="Times New Roman" pitchFamily="18" charset="0"/>
              </a:rPr>
              <a:t>определить направление работы, создать условия для инициативы обучающихся; грамотно организовать деятельность учащихся.</a:t>
            </a:r>
            <a:endParaRPr lang="ru-RU" sz="2400" dirty="0">
              <a:solidFill>
                <a:srgbClr val="00206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785794"/>
            <a:ext cx="8229600" cy="1214446"/>
          </a:xfrm>
        </p:spPr>
        <p:txBody>
          <a:bodyPr>
            <a:noAutofit/>
          </a:bodyPr>
          <a:lstStyle/>
          <a:p>
            <a:pPr algn="ctr"/>
            <a:r>
              <a:rPr lang="ru-RU" sz="4000" b="1" i="1" dirty="0" smtClean="0">
                <a:ln w="1905"/>
                <a:solidFill>
                  <a:srgbClr val="AC148B"/>
                </a:solidFill>
                <a:effectLst>
                  <a:innerShdw blurRad="69850" dist="43180" dir="5400000">
                    <a:srgbClr val="000000">
                      <a:alpha val="65000"/>
                    </a:srgbClr>
                  </a:innerShdw>
                </a:effectLst>
                <a:latin typeface="Times New Roman" pitchFamily="18" charset="0"/>
                <a:cs typeface="Times New Roman" pitchFamily="18" charset="0"/>
              </a:rPr>
              <a:t>Особенности современных методов обучения</a:t>
            </a:r>
            <a:endParaRPr lang="ru-RU" sz="4000" b="1" i="1" dirty="0">
              <a:ln w="1905"/>
              <a:solidFill>
                <a:srgbClr val="AC148B"/>
              </a:soli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3" name="Содержимое 2"/>
          <p:cNvSpPr>
            <a:spLocks noGrp="1"/>
          </p:cNvSpPr>
          <p:nvPr>
            <p:ph idx="1"/>
          </p:nvPr>
        </p:nvSpPr>
        <p:spPr>
          <a:xfrm>
            <a:off x="285720" y="2285992"/>
            <a:ext cx="8643998" cy="4286280"/>
          </a:xfrm>
        </p:spPr>
        <p:txBody>
          <a:bodyPr>
            <a:normAutofit/>
          </a:bodyPr>
          <a:lstStyle/>
          <a:p>
            <a:pPr>
              <a:buFont typeface="Arial" pitchFamily="34" charset="0"/>
              <a:buChar char="•"/>
            </a:pPr>
            <a:r>
              <a:rPr lang="ru-RU" sz="2400" b="1" dirty="0" smtClean="0">
                <a:solidFill>
                  <a:srgbClr val="002060"/>
                </a:solidFill>
                <a:latin typeface="Times New Roman" pitchFamily="18" charset="0"/>
                <a:cs typeface="Times New Roman" pitchFamily="18" charset="0"/>
              </a:rPr>
              <a:t>Метод-это не сама деятельность, а способ её осуществления.</a:t>
            </a:r>
          </a:p>
          <a:p>
            <a:pPr>
              <a:buFont typeface="Arial" pitchFamily="34" charset="0"/>
              <a:buChar char="•"/>
            </a:pPr>
            <a:r>
              <a:rPr lang="ru-RU" sz="2400" b="1" dirty="0" smtClean="0">
                <a:solidFill>
                  <a:srgbClr val="002060"/>
                </a:solidFill>
                <a:latin typeface="Times New Roman" pitchFamily="18" charset="0"/>
                <a:cs typeface="Times New Roman" pitchFamily="18" charset="0"/>
              </a:rPr>
              <a:t>Метод должен обязательно соответствовать цели урока.</a:t>
            </a:r>
          </a:p>
          <a:p>
            <a:pPr>
              <a:buFont typeface="Arial" pitchFamily="34" charset="0"/>
              <a:buChar char="•"/>
            </a:pPr>
            <a:r>
              <a:rPr lang="ru-RU" sz="2400" b="1" dirty="0" smtClean="0">
                <a:solidFill>
                  <a:srgbClr val="002060"/>
                </a:solidFill>
                <a:latin typeface="Times New Roman" pitchFamily="18" charset="0"/>
                <a:cs typeface="Times New Roman" pitchFamily="18" charset="0"/>
              </a:rPr>
              <a:t>Метод не должен быть неправильным, неправильным может  быть только его применение. </a:t>
            </a:r>
          </a:p>
          <a:p>
            <a:pPr>
              <a:buFont typeface="Arial" pitchFamily="34" charset="0"/>
              <a:buChar char="•"/>
            </a:pPr>
            <a:r>
              <a:rPr lang="ru-RU" sz="2400" b="1" dirty="0" smtClean="0">
                <a:solidFill>
                  <a:srgbClr val="002060"/>
                </a:solidFill>
                <a:latin typeface="Times New Roman" pitchFamily="18" charset="0"/>
                <a:cs typeface="Times New Roman" pitchFamily="18" charset="0"/>
              </a:rPr>
              <a:t>Каждый метод имеет своё предметное содержание.</a:t>
            </a:r>
          </a:p>
          <a:p>
            <a:pPr>
              <a:buFont typeface="Arial" pitchFamily="34" charset="0"/>
              <a:buChar char="•"/>
            </a:pPr>
            <a:r>
              <a:rPr lang="ru-RU" sz="2400" b="1" dirty="0" smtClean="0">
                <a:solidFill>
                  <a:srgbClr val="002060"/>
                </a:solidFill>
                <a:latin typeface="Times New Roman" pitchFamily="18" charset="0"/>
                <a:cs typeface="Times New Roman" pitchFamily="18" charset="0"/>
              </a:rPr>
              <a:t> Метод всегда принадлежит действующему лицу. Нет деятельности без объекта, и нет метода без деятельности.</a:t>
            </a:r>
          </a:p>
          <a:p>
            <a:pPr>
              <a:buNone/>
            </a:pPr>
            <a:r>
              <a:rPr lang="ru-RU" sz="2000" b="1" i="1" dirty="0" smtClean="0">
                <a:solidFill>
                  <a:srgbClr val="002060"/>
                </a:solidFill>
                <a:latin typeface="Times New Roman" pitchFamily="18" charset="0"/>
                <a:cs typeface="Times New Roman" pitchFamily="18" charset="0"/>
              </a:rPr>
              <a:t>                                                                   </a:t>
            </a:r>
            <a:r>
              <a:rPr lang="en-US" sz="2000" b="1" i="1" dirty="0" smtClean="0">
                <a:solidFill>
                  <a:srgbClr val="002060"/>
                </a:solidFill>
                <a:latin typeface="Times New Roman" pitchFamily="18" charset="0"/>
                <a:cs typeface="Times New Roman" pitchFamily="18" charset="0"/>
              </a:rPr>
              <a:t>    </a:t>
            </a:r>
            <a:r>
              <a:rPr lang="ru-RU" sz="2000" b="1" i="1" dirty="0" smtClean="0">
                <a:solidFill>
                  <a:srgbClr val="002060"/>
                </a:solidFill>
                <a:latin typeface="Times New Roman" pitchFamily="18" charset="0"/>
                <a:cs typeface="Times New Roman" pitchFamily="18" charset="0"/>
              </a:rPr>
              <a:t>                          (По Левиной М.М.)</a:t>
            </a:r>
            <a:endParaRPr lang="ru-RU" sz="2000" b="1" i="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1428736"/>
            <a:ext cx="8572560" cy="4895864"/>
          </a:xfrm>
        </p:spPr>
        <p:txBody>
          <a:bodyPr>
            <a:normAutofit/>
          </a:bodyPr>
          <a:lstStyle/>
          <a:p>
            <a:pPr>
              <a:buNone/>
            </a:pPr>
            <a:r>
              <a:rPr lang="ru-RU" sz="2800" b="1" i="1" dirty="0" smtClean="0">
                <a:ln w="1905"/>
                <a:solidFill>
                  <a:srgbClr val="002060"/>
                </a:solidFill>
                <a:effectLst>
                  <a:innerShdw blurRad="69850" dist="43180" dir="5400000">
                    <a:srgbClr val="000000">
                      <a:alpha val="65000"/>
                    </a:srgbClr>
                  </a:innerShdw>
                </a:effectLst>
                <a:latin typeface="Times New Roman" pitchFamily="18" charset="0"/>
                <a:cs typeface="Times New Roman" pitchFamily="18" charset="0"/>
              </a:rPr>
              <a:t>        Процесс обучения должен вызывать у ребенка интенсивное и внутреннее побуждение к знаниям, напряженному умственному труду.</a:t>
            </a:r>
          </a:p>
          <a:p>
            <a:pPr>
              <a:buNone/>
            </a:pPr>
            <a:r>
              <a:rPr lang="ru-RU" sz="2800" b="1" i="1" dirty="0" smtClean="0">
                <a:ln w="1905"/>
                <a:solidFill>
                  <a:srgbClr val="002060"/>
                </a:solidFill>
                <a:effectLst>
                  <a:innerShdw blurRad="69850" dist="43180" dir="5400000">
                    <a:srgbClr val="000000">
                      <a:alpha val="65000"/>
                    </a:srgbClr>
                  </a:innerShdw>
                </a:effectLst>
                <a:latin typeface="Times New Roman" pitchFamily="18" charset="0"/>
                <a:cs typeface="Times New Roman" pitchFamily="18" charset="0"/>
              </a:rPr>
              <a:t>   Успех всего образовательного  процесса во</a:t>
            </a:r>
            <a:r>
              <a:rPr lang="en-US" sz="2800" b="1" i="1" dirty="0" smtClean="0">
                <a:ln w="1905"/>
                <a:solidFill>
                  <a:srgbClr val="002060"/>
                </a:solidFill>
                <a:effectLst>
                  <a:innerShdw blurRad="69850" dist="43180" dir="5400000">
                    <a:srgbClr val="000000">
                      <a:alpha val="65000"/>
                    </a:srgbClr>
                  </a:innerShdw>
                </a:effectLst>
                <a:latin typeface="Times New Roman" pitchFamily="18" charset="0"/>
                <a:cs typeface="Times New Roman" pitchFamily="18" charset="0"/>
              </a:rPr>
              <a:t> </a:t>
            </a:r>
            <a:r>
              <a:rPr lang="ru-RU" sz="2800" b="1" i="1" dirty="0" smtClean="0">
                <a:ln w="1905"/>
                <a:solidFill>
                  <a:srgbClr val="002060"/>
                </a:solidFill>
                <a:effectLst>
                  <a:innerShdw blurRad="69850" dist="43180" dir="5400000">
                    <a:srgbClr val="000000">
                      <a:alpha val="65000"/>
                    </a:srgbClr>
                  </a:innerShdw>
                </a:effectLst>
                <a:latin typeface="Times New Roman" pitchFamily="18" charset="0"/>
                <a:cs typeface="Times New Roman" pitchFamily="18" charset="0"/>
              </a:rPr>
              <a:t>многом зависит от выбора применяемых методов. </a:t>
            </a:r>
            <a:endParaRPr lang="en-US" sz="2800" b="1" i="1" dirty="0" smtClean="0">
              <a:ln w="1905"/>
              <a:solidFill>
                <a:srgbClr val="002060"/>
              </a:solidFill>
              <a:effectLst>
                <a:innerShdw blurRad="69850" dist="43180" dir="5400000">
                  <a:srgbClr val="000000">
                    <a:alpha val="65000"/>
                  </a:srgbClr>
                </a:inn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2844" y="785794"/>
            <a:ext cx="8786874" cy="5538806"/>
          </a:xfrm>
        </p:spPr>
        <p:txBody>
          <a:bodyPr>
            <a:noAutofit/>
          </a:bodyPr>
          <a:lstStyle/>
          <a:p>
            <a:pPr>
              <a:buNone/>
            </a:pPr>
            <a:r>
              <a:rPr lang="ru-RU" sz="2000" b="1" dirty="0" smtClean="0">
                <a:solidFill>
                  <a:srgbClr val="002060"/>
                </a:solidFill>
                <a:latin typeface="Times New Roman" pitchFamily="18" charset="0"/>
                <a:cs typeface="Times New Roman" pitchFamily="18" charset="0"/>
              </a:rPr>
              <a:t>      Наша деятельность направлена на то, чтобы обеспечить условия для развития личности, сделать процесс  управляемым, формировать мыслящих субъектов. Мы стараемся сочетать научность преподавания с доступностью, яркую наглядность с игрой. Этому способствует набор педагогических умений, которыми мы обладаем.       </a:t>
            </a:r>
          </a:p>
          <a:p>
            <a:pPr>
              <a:buNone/>
            </a:pPr>
            <a:r>
              <a:rPr lang="ru-RU" sz="2000" b="1" dirty="0" smtClean="0">
                <a:solidFill>
                  <a:srgbClr val="002060"/>
                </a:solidFill>
                <a:latin typeface="Times New Roman" pitchFamily="18" charset="0"/>
                <a:cs typeface="Times New Roman" pitchFamily="18" charset="0"/>
              </a:rPr>
              <a:t>    </a:t>
            </a:r>
            <a:r>
              <a:rPr lang="ru-RU" sz="2000" b="1" i="1" dirty="0" smtClean="0">
                <a:solidFill>
                  <a:srgbClr val="002060"/>
                </a:solidFill>
                <a:latin typeface="Times New Roman" pitchFamily="18" charset="0"/>
                <a:cs typeface="Times New Roman" pitchFamily="18" charset="0"/>
              </a:rPr>
              <a:t>Умения:</a:t>
            </a:r>
          </a:p>
          <a:p>
            <a:pPr>
              <a:buFont typeface="Arial" pitchFamily="34" charset="0"/>
              <a:buChar char="•"/>
            </a:pPr>
            <a:r>
              <a:rPr lang="ru-RU" sz="2000" b="1" dirty="0" smtClean="0">
                <a:solidFill>
                  <a:srgbClr val="002060"/>
                </a:solidFill>
                <a:latin typeface="Times New Roman" pitchFamily="18" charset="0"/>
                <a:cs typeface="Times New Roman" pitchFamily="18" charset="0"/>
              </a:rPr>
              <a:t>демонстрировать детям свое полное к ним доверие;</a:t>
            </a:r>
          </a:p>
          <a:p>
            <a:pPr>
              <a:buFont typeface="Arial" pitchFamily="34" charset="0"/>
              <a:buChar char="•"/>
            </a:pPr>
            <a:r>
              <a:rPr lang="ru-RU" sz="2000" b="1" dirty="0" err="1" smtClean="0">
                <a:solidFill>
                  <a:srgbClr val="002060"/>
                </a:solidFill>
                <a:latin typeface="Times New Roman" pitchFamily="18" charset="0"/>
                <a:cs typeface="Times New Roman" pitchFamily="18" charset="0"/>
              </a:rPr>
              <a:t>Организововать</a:t>
            </a:r>
            <a:r>
              <a:rPr lang="ru-RU" sz="2000" b="1" dirty="0" smtClean="0">
                <a:solidFill>
                  <a:srgbClr val="002060"/>
                </a:solidFill>
                <a:latin typeface="Times New Roman" pitchFamily="18" charset="0"/>
                <a:cs typeface="Times New Roman" pitchFamily="18" charset="0"/>
              </a:rPr>
              <a:t> сообщение нового материала в форме увлекательного диалога;</a:t>
            </a:r>
          </a:p>
          <a:p>
            <a:pPr>
              <a:buFont typeface="Arial" pitchFamily="34" charset="0"/>
              <a:buChar char="•"/>
            </a:pPr>
            <a:r>
              <a:rPr lang="ru-RU" sz="2000" b="1" dirty="0" smtClean="0">
                <a:solidFill>
                  <a:srgbClr val="002060"/>
                </a:solidFill>
                <a:latin typeface="Times New Roman" pitchFamily="18" charset="0"/>
                <a:cs typeface="Times New Roman" pitchFamily="18" charset="0"/>
              </a:rPr>
              <a:t>исходить из того, что у учащихся есть внутренняя мотивация к учению;</a:t>
            </a:r>
          </a:p>
          <a:p>
            <a:pPr>
              <a:buFont typeface="Arial" pitchFamily="34" charset="0"/>
              <a:buChar char="•"/>
            </a:pPr>
            <a:r>
              <a:rPr lang="ru-RU" sz="2000" b="1" dirty="0" smtClean="0">
                <a:solidFill>
                  <a:srgbClr val="002060"/>
                </a:solidFill>
                <a:latin typeface="Times New Roman" pitchFamily="18" charset="0"/>
                <a:cs typeface="Times New Roman" pitchFamily="18" charset="0"/>
              </a:rPr>
              <a:t>стараться вовлекать учащихся в деятельность, которая пробуждает радость познания и вызывает стойкую любознательность.                      </a:t>
            </a:r>
          </a:p>
          <a:p>
            <a:pPr>
              <a:buNone/>
            </a:pPr>
            <a:r>
              <a:rPr lang="ru-RU" sz="2000" b="1" dirty="0" smtClean="0">
                <a:solidFill>
                  <a:srgbClr val="002060"/>
                </a:solidFill>
                <a:latin typeface="Times New Roman" pitchFamily="18" charset="0"/>
                <a:cs typeface="Times New Roman" pitchFamily="18" charset="0"/>
              </a:rPr>
              <a:t>    </a:t>
            </a:r>
          </a:p>
          <a:p>
            <a:pPr algn="ctr">
              <a:buNone/>
            </a:pPr>
            <a:r>
              <a:rPr lang="ru-RU" sz="2400" b="1" i="1" dirty="0" smtClean="0">
                <a:solidFill>
                  <a:srgbClr val="002060"/>
                </a:solidFill>
                <a:latin typeface="Times New Roman" pitchFamily="18" charset="0"/>
                <a:cs typeface="Times New Roman" pitchFamily="18" charset="0"/>
              </a:rPr>
              <a:t>Созданию атмосферы успеха в учебной деятельности помогает индивидуальный подход к учащимся.                  </a:t>
            </a:r>
          </a:p>
          <a:p>
            <a:pPr>
              <a:buNone/>
            </a:pPr>
            <a:endParaRPr lang="ru-RU" sz="2000" b="1" dirty="0" smtClean="0">
              <a:solidFill>
                <a:srgbClr val="7030A0"/>
              </a:solidFill>
              <a:latin typeface="Times New Roman" pitchFamily="18" charset="0"/>
              <a:cs typeface="Times New Roman" pitchFamily="18" charset="0"/>
            </a:endParaRPr>
          </a:p>
          <a:p>
            <a:pPr>
              <a:buNone/>
            </a:pPr>
            <a:endParaRPr lang="ru-RU" sz="2000" b="1" dirty="0" smtClean="0">
              <a:solidFill>
                <a:srgbClr val="7030A0"/>
              </a:solidFill>
              <a:latin typeface="Times New Roman" pitchFamily="18" charset="0"/>
              <a:cs typeface="Times New Roman" pitchFamily="18" charset="0"/>
            </a:endParaRPr>
          </a:p>
          <a:p>
            <a:pPr>
              <a:buNone/>
            </a:pPr>
            <a:endParaRPr lang="ru-RU" sz="2000" b="1" dirty="0" smtClean="0">
              <a:solidFill>
                <a:srgbClr val="7030A0"/>
              </a:solidFill>
              <a:latin typeface="Times New Roman" pitchFamily="18" charset="0"/>
              <a:cs typeface="Times New Roman" pitchFamily="18" charset="0"/>
            </a:endParaRPr>
          </a:p>
          <a:p>
            <a:pPr>
              <a:buNone/>
            </a:pPr>
            <a:endParaRPr lang="ru-RU" sz="2000" b="1" dirty="0" smtClean="0">
              <a:solidFill>
                <a:srgbClr val="7030A0"/>
              </a:solidFill>
              <a:latin typeface="Times New Roman" pitchFamily="18" charset="0"/>
              <a:cs typeface="Times New Roman" pitchFamily="18" charset="0"/>
            </a:endParaRPr>
          </a:p>
          <a:p>
            <a:pPr>
              <a:buNone/>
            </a:pPr>
            <a:endParaRPr lang="ru-RU" sz="2000" b="1" dirty="0" smtClean="0">
              <a:solidFill>
                <a:srgbClr val="7030A0"/>
              </a:solidFill>
              <a:latin typeface="Times New Roman" pitchFamily="18" charset="0"/>
              <a:cs typeface="Times New Roman" pitchFamily="18" charset="0"/>
            </a:endParaRPr>
          </a:p>
          <a:p>
            <a:pPr>
              <a:buNone/>
            </a:pPr>
            <a:endParaRPr lang="ru-RU" sz="2000" b="1" dirty="0" smtClean="0">
              <a:solidFill>
                <a:srgbClr val="7030A0"/>
              </a:solidFill>
              <a:latin typeface="Times New Roman" pitchFamily="18" charset="0"/>
              <a:cs typeface="Times New Roman" pitchFamily="18" charset="0"/>
            </a:endParaRPr>
          </a:p>
          <a:p>
            <a:pPr>
              <a:buNone/>
            </a:pPr>
            <a:endParaRPr lang="ru-RU" sz="2000" b="1" dirty="0" smtClean="0">
              <a:solidFill>
                <a:srgbClr val="7030A0"/>
              </a:solidFill>
              <a:latin typeface="Times New Roman" pitchFamily="18" charset="0"/>
              <a:cs typeface="Times New Roman" pitchFamily="18" charset="0"/>
            </a:endParaRPr>
          </a:p>
          <a:p>
            <a:pPr>
              <a:buNone/>
            </a:pPr>
            <a:r>
              <a:rPr lang="ru-RU" sz="2000" b="1" dirty="0" smtClean="0">
                <a:solidFill>
                  <a:srgbClr val="7030A0"/>
                </a:solidFill>
                <a:latin typeface="Times New Roman" pitchFamily="18" charset="0"/>
                <a:cs typeface="Times New Roman" pitchFamily="18" charset="0"/>
              </a:rPr>
              <a:t>    </a:t>
            </a:r>
          </a:p>
          <a:p>
            <a:pPr>
              <a:buNone/>
            </a:pPr>
            <a:endParaRPr lang="ru-RU" sz="2000" b="1" i="1" dirty="0">
              <a:solidFill>
                <a:srgbClr val="9B2582"/>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836712"/>
            <a:ext cx="8572560" cy="5487888"/>
          </a:xfrm>
        </p:spPr>
        <p:txBody>
          <a:bodyPr>
            <a:normAutofit lnSpcReduction="10000"/>
          </a:bodyPr>
          <a:lstStyle/>
          <a:p>
            <a:pPr algn="ctr">
              <a:buNone/>
            </a:pPr>
            <a:r>
              <a:rPr lang="en-US" sz="2400" b="1" dirty="0" smtClean="0">
                <a:latin typeface="Times New Roman" pitchFamily="18" charset="0"/>
                <a:cs typeface="Times New Roman" pitchFamily="18" charset="0"/>
              </a:rPr>
              <a:t>   </a:t>
            </a:r>
            <a:r>
              <a:rPr lang="ru-RU" sz="2200" b="1" dirty="0" smtClean="0">
                <a:solidFill>
                  <a:srgbClr val="002060"/>
                </a:solidFill>
                <a:latin typeface="Times New Roman" pitchFamily="18" charset="0"/>
                <a:cs typeface="Times New Roman" pitchFamily="18" charset="0"/>
              </a:rPr>
              <a:t>Чтобы обеспечить познавательную активность и познавательный интерес учащихся на различных этапах урока, я использую активные формы и методы работы.</a:t>
            </a:r>
          </a:p>
          <a:p>
            <a:pPr algn="ctr">
              <a:buNone/>
            </a:pPr>
            <a:r>
              <a:rPr lang="en-US" sz="2200" b="1" dirty="0" smtClean="0">
                <a:solidFill>
                  <a:srgbClr val="002060"/>
                </a:solidFill>
                <a:latin typeface="Times New Roman" pitchFamily="18" charset="0"/>
                <a:cs typeface="Times New Roman" pitchFamily="18" charset="0"/>
              </a:rPr>
              <a:t>    </a:t>
            </a:r>
            <a:r>
              <a:rPr lang="ru-RU" sz="2200" b="1" dirty="0" smtClean="0">
                <a:solidFill>
                  <a:srgbClr val="002060"/>
                </a:solidFill>
                <a:latin typeface="Times New Roman" pitchFamily="18" charset="0"/>
                <a:cs typeface="Times New Roman" pitchFamily="18" charset="0"/>
              </a:rPr>
              <a:t>Наиболее продуктивными считаю:</a:t>
            </a:r>
          </a:p>
          <a:p>
            <a:pPr>
              <a:buFont typeface="Arial" pitchFamily="34" charset="0"/>
              <a:buChar char="•"/>
            </a:pPr>
            <a:r>
              <a:rPr lang="ru-RU" b="1" i="1" dirty="0" smtClean="0">
                <a:solidFill>
                  <a:srgbClr val="002060"/>
                </a:solidFill>
                <a:latin typeface="Times New Roman" pitchFamily="18" charset="0"/>
                <a:cs typeface="Times New Roman" pitchFamily="18" charset="0"/>
              </a:rPr>
              <a:t>Игровые формы;</a:t>
            </a:r>
          </a:p>
          <a:p>
            <a:pPr>
              <a:buFont typeface="Arial" pitchFamily="34" charset="0"/>
              <a:buChar char="•"/>
            </a:pPr>
            <a:r>
              <a:rPr lang="ru-RU" b="1" i="1" dirty="0" smtClean="0">
                <a:solidFill>
                  <a:srgbClr val="002060"/>
                </a:solidFill>
                <a:latin typeface="Times New Roman" pitchFamily="18" charset="0"/>
                <a:cs typeface="Times New Roman" pitchFamily="18" charset="0"/>
              </a:rPr>
              <a:t>Организация групповой, парной и индивидуальной работы;</a:t>
            </a:r>
          </a:p>
          <a:p>
            <a:pPr>
              <a:buFont typeface="Arial" pitchFamily="34" charset="0"/>
              <a:buChar char="•"/>
            </a:pPr>
            <a:r>
              <a:rPr lang="ru-RU" b="1" i="1" dirty="0" smtClean="0">
                <a:solidFill>
                  <a:srgbClr val="002060"/>
                </a:solidFill>
                <a:latin typeface="Times New Roman" pitchFamily="18" charset="0"/>
                <a:cs typeface="Times New Roman" pitchFamily="18" charset="0"/>
              </a:rPr>
              <a:t>Организация самостоятельной деятельности учащихся;</a:t>
            </a:r>
          </a:p>
          <a:p>
            <a:pPr>
              <a:buFont typeface="Arial" pitchFamily="34" charset="0"/>
              <a:buChar char="•"/>
            </a:pPr>
            <a:r>
              <a:rPr lang="ru-RU" b="1" i="1" dirty="0" smtClean="0">
                <a:solidFill>
                  <a:srgbClr val="002060"/>
                </a:solidFill>
                <a:latin typeface="Times New Roman" pitchFamily="18" charset="0"/>
                <a:cs typeface="Times New Roman" pitchFamily="18" charset="0"/>
              </a:rPr>
              <a:t>Создание конкретных ситуаций, их анализ;</a:t>
            </a:r>
          </a:p>
          <a:p>
            <a:pPr>
              <a:buFont typeface="Arial" pitchFamily="34" charset="0"/>
              <a:buChar char="•"/>
            </a:pPr>
            <a:r>
              <a:rPr lang="ru-RU" b="1" i="1" dirty="0" smtClean="0">
                <a:solidFill>
                  <a:srgbClr val="002060"/>
                </a:solidFill>
                <a:latin typeface="Times New Roman" pitchFamily="18" charset="0"/>
                <a:cs typeface="Times New Roman" pitchFamily="18" charset="0"/>
              </a:rPr>
              <a:t>Постановка вопросов.</a:t>
            </a:r>
            <a:endParaRPr lang="en-US" b="1" i="1" dirty="0" smtClean="0">
              <a:solidFill>
                <a:srgbClr val="002060"/>
              </a:solidFill>
              <a:latin typeface="Times New Roman" pitchFamily="18" charset="0"/>
              <a:cs typeface="Times New Roman" pitchFamily="18" charset="0"/>
            </a:endParaRPr>
          </a:p>
          <a:p>
            <a:pPr>
              <a:buFont typeface="Arial" pitchFamily="34" charset="0"/>
              <a:buChar char="•"/>
            </a:pPr>
            <a:r>
              <a:rPr lang="ru-RU" b="1" i="1" dirty="0" smtClean="0">
                <a:solidFill>
                  <a:srgbClr val="002060"/>
                </a:solidFill>
                <a:latin typeface="Times New Roman" pitchFamily="18" charset="0"/>
                <a:cs typeface="Times New Roman" pitchFamily="18" charset="0"/>
              </a:rPr>
              <a:t>Проблемное обучение.</a:t>
            </a:r>
          </a:p>
          <a:p>
            <a:pPr>
              <a:buNone/>
            </a:pPr>
            <a:endParaRPr lang="ru-RU" sz="2200" b="1" i="1" dirty="0" smtClean="0">
              <a:solidFill>
                <a:srgbClr val="002060"/>
              </a:solidFill>
              <a:latin typeface="Times New Roman" pitchFamily="18" charset="0"/>
              <a:cs typeface="Times New Roman" pitchFamily="18" charset="0"/>
            </a:endParaRPr>
          </a:p>
          <a:p>
            <a:pPr>
              <a:buNone/>
            </a:pPr>
            <a:r>
              <a:rPr lang="ru-RU" sz="2200" b="1" i="1" dirty="0" smtClean="0">
                <a:solidFill>
                  <a:srgbClr val="002060"/>
                </a:solidFill>
                <a:latin typeface="Times New Roman" pitchFamily="18" charset="0"/>
                <a:cs typeface="Times New Roman" pitchFamily="18" charset="0"/>
              </a:rPr>
              <a:t>     </a:t>
            </a:r>
            <a:endParaRPr lang="ru-RU" sz="2200" b="1" i="1" dirty="0">
              <a:solidFill>
                <a:srgbClr val="002060"/>
              </a:solidFill>
              <a:latin typeface="Times New Roman" pitchFamily="18" charset="0"/>
              <a:cs typeface="Times New Roman" pitchFamily="18" charset="0"/>
            </a:endParaRPr>
          </a:p>
        </p:txBody>
      </p:sp>
      <p:pic>
        <p:nvPicPr>
          <p:cNvPr id="4" name="Picture 2" descr="C:\Users\1\Downloads\Картинки\Школа\87172944_aa4c22205dce.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345296" y="3645024"/>
            <a:ext cx="1475176" cy="2842072"/>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8291264" cy="792088"/>
          </a:xfrm>
        </p:spPr>
        <p:txBody>
          <a:bodyPr>
            <a:normAutofit/>
          </a:bodyPr>
          <a:lstStyle/>
          <a:p>
            <a:pPr algn="ctr"/>
            <a:r>
              <a:rPr lang="ru-RU" sz="4000" b="1" i="1" dirty="0" smtClean="0">
                <a:ln w="1905"/>
                <a:solidFill>
                  <a:srgbClr val="AC148B"/>
                </a:solidFill>
                <a:effectLst>
                  <a:innerShdw blurRad="69850" dist="43180" dir="5400000">
                    <a:srgbClr val="000000">
                      <a:alpha val="65000"/>
                    </a:srgbClr>
                  </a:innerShdw>
                </a:effectLst>
                <a:latin typeface="Times New Roman" pitchFamily="18" charset="0"/>
                <a:cs typeface="Times New Roman" pitchFamily="18" charset="0"/>
              </a:rPr>
              <a:t>Игра</a:t>
            </a:r>
            <a:endParaRPr lang="ru-RU" sz="4000" b="1" i="1" dirty="0">
              <a:ln w="1905"/>
              <a:solidFill>
                <a:srgbClr val="AC148B"/>
              </a:soli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3" name="Содержимое 2"/>
          <p:cNvSpPr>
            <a:spLocks noGrp="1"/>
          </p:cNvSpPr>
          <p:nvPr>
            <p:ph idx="1"/>
          </p:nvPr>
        </p:nvSpPr>
        <p:spPr>
          <a:xfrm>
            <a:off x="539552" y="1196752"/>
            <a:ext cx="8147248" cy="5328592"/>
          </a:xfrm>
        </p:spPr>
        <p:txBody>
          <a:bodyPr>
            <a:normAutofit fontScale="92500" lnSpcReduction="10000"/>
          </a:bodyPr>
          <a:lstStyle/>
          <a:p>
            <a:pPr algn="r">
              <a:buNone/>
            </a:pPr>
            <a:r>
              <a:rPr lang="ru-RU" b="1" i="1" dirty="0" smtClean="0">
                <a:solidFill>
                  <a:srgbClr val="002060"/>
                </a:solidFill>
                <a:latin typeface="Times New Roman" pitchFamily="18" charset="0"/>
                <a:cs typeface="Times New Roman" pitchFamily="18" charset="0"/>
              </a:rPr>
              <a:t>«Ребёнок не устаёт от работы, которая отвечает его функциональным жизненным потребностям».</a:t>
            </a:r>
          </a:p>
          <a:p>
            <a:pPr>
              <a:buNone/>
            </a:pPr>
            <a:r>
              <a:rPr lang="ru-RU" sz="2200" b="1" i="1" dirty="0" smtClean="0">
                <a:solidFill>
                  <a:srgbClr val="002060"/>
                </a:solidFill>
                <a:latin typeface="Times New Roman" pitchFamily="18" charset="0"/>
                <a:cs typeface="Times New Roman" pitchFamily="18" charset="0"/>
              </a:rPr>
              <a:t>                                                                                                         С. </a:t>
            </a:r>
            <a:r>
              <a:rPr lang="ru-RU" sz="2200" b="1" i="1" dirty="0" err="1" smtClean="0">
                <a:solidFill>
                  <a:srgbClr val="002060"/>
                </a:solidFill>
                <a:latin typeface="Times New Roman" pitchFamily="18" charset="0"/>
                <a:cs typeface="Times New Roman" pitchFamily="18" charset="0"/>
              </a:rPr>
              <a:t>Френе</a:t>
            </a:r>
            <a:r>
              <a:rPr lang="ru-RU" sz="2200" b="1" i="1" dirty="0" smtClean="0">
                <a:solidFill>
                  <a:srgbClr val="002060"/>
                </a:solidFill>
                <a:latin typeface="Times New Roman" pitchFamily="18" charset="0"/>
                <a:cs typeface="Times New Roman" pitchFamily="18" charset="0"/>
              </a:rPr>
              <a:t>                                          </a:t>
            </a:r>
            <a:r>
              <a:rPr lang="ru-RU" b="1" i="1" dirty="0" smtClean="0">
                <a:solidFill>
                  <a:srgbClr val="002060"/>
                </a:solidFill>
                <a:latin typeface="Times New Roman" pitchFamily="18" charset="0"/>
                <a:cs typeface="Times New Roman" pitchFamily="18" charset="0"/>
              </a:rPr>
              <a:t>Дидактические игры </a:t>
            </a:r>
            <a:r>
              <a:rPr lang="ru-RU" i="1" dirty="0" smtClean="0">
                <a:solidFill>
                  <a:srgbClr val="002060"/>
                </a:solidFill>
                <a:latin typeface="Times New Roman" pitchFamily="18" charset="0"/>
                <a:cs typeface="Times New Roman" pitchFamily="18" charset="0"/>
              </a:rPr>
              <a:t>–</a:t>
            </a:r>
            <a:r>
              <a:rPr lang="en-US" i="1" dirty="0" smtClean="0">
                <a:solidFill>
                  <a:srgbClr val="002060"/>
                </a:solidFill>
                <a:latin typeface="Times New Roman" pitchFamily="18" charset="0"/>
                <a:cs typeface="Times New Roman" pitchFamily="18" charset="0"/>
              </a:rPr>
              <a:t> </a:t>
            </a:r>
            <a:r>
              <a:rPr lang="ru-RU" b="1" dirty="0" smtClean="0">
                <a:solidFill>
                  <a:srgbClr val="002060"/>
                </a:solidFill>
                <a:latin typeface="Times New Roman" pitchFamily="18" charset="0"/>
                <a:cs typeface="Times New Roman" pitchFamily="18" charset="0"/>
              </a:rPr>
              <a:t>вызывают живой интерес к процессу познания, активизируют деятельность учащихся, помогают легче усвоить учебный материал.  </a:t>
            </a:r>
          </a:p>
          <a:p>
            <a:pPr>
              <a:buNone/>
            </a:pPr>
            <a:r>
              <a:rPr lang="ru-RU" b="1" i="1" dirty="0" smtClean="0">
                <a:solidFill>
                  <a:srgbClr val="002060"/>
                </a:solidFill>
                <a:latin typeface="Times New Roman" pitchFamily="18" charset="0"/>
                <a:cs typeface="Times New Roman" pitchFamily="18" charset="0"/>
              </a:rPr>
              <a:t>                            </a:t>
            </a:r>
          </a:p>
          <a:p>
            <a:pPr>
              <a:buNone/>
            </a:pPr>
            <a:r>
              <a:rPr lang="ru-RU" b="1" i="1" dirty="0" smtClean="0">
                <a:solidFill>
                  <a:srgbClr val="002060"/>
                </a:solidFill>
                <a:latin typeface="Times New Roman" pitchFamily="18" charset="0"/>
                <a:cs typeface="Times New Roman" pitchFamily="18" charset="0"/>
              </a:rPr>
              <a:t>    Ролевые игры -</a:t>
            </a:r>
            <a:r>
              <a:rPr lang="ru-RU" b="1" dirty="0" smtClean="0">
                <a:solidFill>
                  <a:srgbClr val="002060"/>
                </a:solidFill>
                <a:latin typeface="Times New Roman" pitchFamily="18" charset="0"/>
                <a:cs typeface="Times New Roman" pitchFamily="18" charset="0"/>
              </a:rPr>
              <a:t>это маленькая сценка, разыгрываемая              учениками, помогающая наглядно представить, увидеть, оживить обстоятельства или события, знакомые ученикам.</a:t>
            </a:r>
          </a:p>
          <a:p>
            <a:pPr>
              <a:lnSpc>
                <a:spcPct val="90000"/>
              </a:lnSpc>
              <a:buFont typeface="Wingdings" pitchFamily="2" charset="2"/>
              <a:buNone/>
            </a:pPr>
            <a:r>
              <a:rPr lang="ru-RU" b="1" i="1" dirty="0" smtClean="0">
                <a:solidFill>
                  <a:srgbClr val="002060"/>
                </a:solidFill>
                <a:latin typeface="Times New Roman" pitchFamily="18" charset="0"/>
                <a:cs typeface="Times New Roman" pitchFamily="18" charset="0"/>
              </a:rPr>
              <a:t>    </a:t>
            </a:r>
          </a:p>
          <a:p>
            <a:pPr>
              <a:lnSpc>
                <a:spcPct val="90000"/>
              </a:lnSpc>
              <a:buFont typeface="Wingdings" pitchFamily="2" charset="2"/>
              <a:buNone/>
            </a:pPr>
            <a:r>
              <a:rPr lang="ru-RU" sz="2200" b="1" i="1" dirty="0" smtClean="0">
                <a:solidFill>
                  <a:srgbClr val="002060"/>
                </a:solidFill>
                <a:latin typeface="Times New Roman" pitchFamily="18" charset="0"/>
                <a:cs typeface="Times New Roman" pitchFamily="18" charset="0"/>
              </a:rPr>
              <a:t>     </a:t>
            </a:r>
            <a:endParaRPr lang="ru-RU" sz="2200" b="1" dirty="0" smtClean="0">
              <a:solidFill>
                <a:srgbClr val="002060"/>
              </a:solidFill>
              <a:latin typeface="Times New Roman" pitchFamily="18" charset="0"/>
              <a:cs typeface="Times New Roman" pitchFamily="18" charset="0"/>
            </a:endParaRPr>
          </a:p>
          <a:p>
            <a:pPr>
              <a:buNone/>
            </a:pPr>
            <a:r>
              <a:rPr lang="ru-RU" b="1" i="1" dirty="0" smtClean="0">
                <a:solidFill>
                  <a:srgbClr val="7030A0"/>
                </a:solidFill>
                <a:latin typeface="Times New Roman" pitchFamily="18" charset="0"/>
                <a:cs typeface="Times New Roman" pitchFamily="18" charset="0"/>
              </a:rPr>
              <a:t>                        </a:t>
            </a:r>
            <a:r>
              <a:rPr lang="ru-RU" b="1" i="1" dirty="0" smtClean="0">
                <a:solidFill>
                  <a:srgbClr val="7030A0"/>
                </a:solidFill>
              </a:rPr>
              <a:t>                                                                                             </a:t>
            </a:r>
            <a:r>
              <a:rPr lang="ru-RU" b="1" i="1" dirty="0" smtClean="0">
                <a:solidFill>
                  <a:schemeClr val="accent6">
                    <a:lumMod val="75000"/>
                  </a:schemeClr>
                </a:solidFill>
              </a:rPr>
              <a:t>         </a:t>
            </a:r>
          </a:p>
        </p:txBody>
      </p:sp>
      <p:pic>
        <p:nvPicPr>
          <p:cNvPr id="2052" name="Picture 4" descr="https://ds05.infourok.ru/uploads/ex/0457/0009ef66-da4c9494/hello_html_m63d9d5c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32041" y="4719924"/>
            <a:ext cx="2880320" cy="1943073"/>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260648"/>
            <a:ext cx="8568952" cy="5544616"/>
          </a:xfrm>
        </p:spPr>
        <p:txBody>
          <a:bodyPr>
            <a:normAutofit fontScale="92500" lnSpcReduction="20000"/>
          </a:bodyPr>
          <a:lstStyle/>
          <a:p>
            <a:r>
              <a:rPr lang="ru-RU" sz="3900" b="1" dirty="0" smtClean="0">
                <a:solidFill>
                  <a:srgbClr val="9B2582"/>
                </a:solidFill>
              </a:rPr>
              <a:t>Пример 1</a:t>
            </a:r>
            <a:r>
              <a:rPr lang="ru-RU" b="1" dirty="0" smtClean="0">
                <a:solidFill>
                  <a:srgbClr val="001132"/>
                </a:solidFill>
              </a:rPr>
              <a:t>: урок обобщения и систематизации знаний (5 класс)</a:t>
            </a:r>
          </a:p>
          <a:p>
            <a:r>
              <a:rPr lang="ru-RU" b="1" dirty="0" smtClean="0">
                <a:solidFill>
                  <a:srgbClr val="082A0E"/>
                </a:solidFill>
              </a:rPr>
              <a:t>Тема: Делимость натуральных чисел </a:t>
            </a:r>
          </a:p>
          <a:p>
            <a:pPr marL="0" indent="0">
              <a:buNone/>
            </a:pPr>
            <a:r>
              <a:rPr lang="ru-RU" b="1" dirty="0" smtClean="0">
                <a:solidFill>
                  <a:srgbClr val="001132"/>
                </a:solidFill>
              </a:rPr>
              <a:t>Класс делится на команды по 3- </a:t>
            </a:r>
            <a:r>
              <a:rPr lang="ru-RU" b="1" dirty="0" smtClean="0">
                <a:solidFill>
                  <a:srgbClr val="001132"/>
                </a:solidFill>
                <a:latin typeface="+mj-lt"/>
              </a:rPr>
              <a:t>4 </a:t>
            </a:r>
            <a:r>
              <a:rPr lang="ru-RU" b="1" dirty="0" smtClean="0">
                <a:solidFill>
                  <a:srgbClr val="001132"/>
                </a:solidFill>
              </a:rPr>
              <a:t>человека. Команды выполняют полученные задания.</a:t>
            </a:r>
          </a:p>
          <a:p>
            <a:pPr marL="0" indent="0">
              <a:buNone/>
            </a:pPr>
            <a:r>
              <a:rPr lang="ru-RU" sz="3500" b="1" dirty="0" smtClean="0">
                <a:solidFill>
                  <a:srgbClr val="FF0000"/>
                </a:solidFill>
              </a:rPr>
              <a:t>Игра «Рыбалка». </a:t>
            </a:r>
          </a:p>
          <a:p>
            <a:pPr marL="0" indent="0" algn="just">
              <a:buNone/>
            </a:pPr>
            <a:r>
              <a:rPr lang="ru-RU" b="1" dirty="0" smtClean="0">
                <a:solidFill>
                  <a:srgbClr val="002060"/>
                </a:solidFill>
              </a:rPr>
              <a:t>На столе «озеро», плавают рыбки с заданиями. Учащиеся с помощью удочек (палочек с магнитиками) вылавливают по одной рыбке – заданию. Из каждой команды должен поучаствовать каждый участник. Если участник не может ответить на вопрос, то помогает команда. Но тогда команда лишается жетона, который выдается за каждый правильный ответ. </a:t>
            </a:r>
            <a:endParaRPr lang="ru-RU" b="1" dirty="0">
              <a:solidFill>
                <a:srgbClr val="002060"/>
              </a:solidFill>
            </a:endParaRPr>
          </a:p>
          <a:p>
            <a:pPr marL="0" indent="0">
              <a:buNone/>
            </a:pPr>
            <a:r>
              <a:rPr lang="ru-RU" b="1" dirty="0" smtClean="0">
                <a:solidFill>
                  <a:srgbClr val="002060"/>
                </a:solidFill>
              </a:rPr>
              <a:t>Каждая команда отвечает на одинаковое количество вопросов.</a:t>
            </a:r>
            <a:endParaRPr lang="ru-RU" b="1" dirty="0">
              <a:solidFill>
                <a:srgbClr val="002060"/>
              </a:solidFill>
            </a:endParaRPr>
          </a:p>
        </p:txBody>
      </p:sp>
      <p:pic>
        <p:nvPicPr>
          <p:cNvPr id="3074" name="Picture 2" descr="https://img-fotki.yandex.ru/get/9827/39663434.585/0_9887d_940067b3_XL.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32040" y="4894317"/>
            <a:ext cx="3696345" cy="196368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740135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764704"/>
            <a:ext cx="8301608" cy="5616624"/>
          </a:xfrm>
        </p:spPr>
        <p:txBody>
          <a:bodyPr/>
          <a:lstStyle/>
          <a:p>
            <a:r>
              <a:rPr lang="ru-RU" sz="3200" b="1" dirty="0" smtClean="0">
                <a:solidFill>
                  <a:srgbClr val="FF0000"/>
                </a:solidFill>
              </a:rPr>
              <a:t>Вопросы к игре «Рыбалка»</a:t>
            </a:r>
          </a:p>
          <a:p>
            <a:r>
              <a:rPr lang="en-US" b="1" dirty="0" smtClean="0">
                <a:solidFill>
                  <a:srgbClr val="002060"/>
                </a:solidFill>
              </a:rPr>
              <a:t>1)</a:t>
            </a:r>
            <a:r>
              <a:rPr lang="ru-RU" b="1" dirty="0" smtClean="0">
                <a:solidFill>
                  <a:srgbClr val="002060"/>
                </a:solidFill>
              </a:rPr>
              <a:t>Найдите</a:t>
            </a:r>
            <a:r>
              <a:rPr lang="en-US" b="1" dirty="0" smtClean="0">
                <a:solidFill>
                  <a:srgbClr val="002060"/>
                </a:solidFill>
              </a:rPr>
              <a:t> </a:t>
            </a:r>
            <a:r>
              <a:rPr lang="ru-RU" b="1" dirty="0" smtClean="0">
                <a:solidFill>
                  <a:srgbClr val="002060"/>
                </a:solidFill>
              </a:rPr>
              <a:t>все значения </a:t>
            </a:r>
            <a:r>
              <a:rPr lang="en-US" b="1" dirty="0" smtClean="0">
                <a:solidFill>
                  <a:srgbClr val="002060"/>
                </a:solidFill>
              </a:rPr>
              <a:t>x</a:t>
            </a:r>
            <a:r>
              <a:rPr lang="ru-RU" b="1" dirty="0" smtClean="0">
                <a:solidFill>
                  <a:srgbClr val="002060"/>
                </a:solidFill>
              </a:rPr>
              <a:t>, кратные числу 4 и удовлетворяющие неравенству </a:t>
            </a:r>
            <a:r>
              <a:rPr lang="en-US" b="1" dirty="0" smtClean="0">
                <a:solidFill>
                  <a:srgbClr val="002060"/>
                </a:solidFill>
              </a:rPr>
              <a:t>x&lt;</a:t>
            </a:r>
            <a:r>
              <a:rPr lang="en-US" b="1" dirty="0" smtClean="0">
                <a:solidFill>
                  <a:srgbClr val="002060"/>
                </a:solidFill>
                <a:latin typeface="+mj-lt"/>
              </a:rPr>
              <a:t>24</a:t>
            </a:r>
            <a:endParaRPr lang="en-US" b="1" dirty="0" smtClean="0">
              <a:solidFill>
                <a:srgbClr val="002060"/>
              </a:solidFill>
            </a:endParaRPr>
          </a:p>
          <a:p>
            <a:endParaRPr lang="en-US" b="1" dirty="0">
              <a:solidFill>
                <a:srgbClr val="002060"/>
              </a:solidFill>
            </a:endParaRPr>
          </a:p>
          <a:p>
            <a:r>
              <a:rPr lang="en-US" b="1" dirty="0" smtClean="0">
                <a:solidFill>
                  <a:srgbClr val="002060"/>
                </a:solidFill>
              </a:rPr>
              <a:t>2) </a:t>
            </a:r>
            <a:r>
              <a:rPr lang="ru-RU" b="1" dirty="0" smtClean="0">
                <a:solidFill>
                  <a:srgbClr val="002060"/>
                </a:solidFill>
              </a:rPr>
              <a:t>Запишите все делители числа </a:t>
            </a:r>
            <a:r>
              <a:rPr lang="ru-RU" b="1" dirty="0" smtClean="0">
                <a:solidFill>
                  <a:srgbClr val="002060"/>
                </a:solidFill>
                <a:latin typeface="+mj-lt"/>
              </a:rPr>
              <a:t>2*3*3*13</a:t>
            </a:r>
          </a:p>
          <a:p>
            <a:endParaRPr lang="ru-RU" b="1" dirty="0">
              <a:solidFill>
                <a:srgbClr val="002060"/>
              </a:solidFill>
              <a:latin typeface="+mj-lt"/>
            </a:endParaRPr>
          </a:p>
          <a:p>
            <a:r>
              <a:rPr lang="ru-RU" b="1" dirty="0" smtClean="0">
                <a:solidFill>
                  <a:srgbClr val="002060"/>
                </a:solidFill>
                <a:latin typeface="+mj-lt"/>
              </a:rPr>
              <a:t>3)</a:t>
            </a:r>
            <a:r>
              <a:rPr lang="ru-RU" b="1" dirty="0" smtClean="0">
                <a:solidFill>
                  <a:srgbClr val="002060"/>
                </a:solidFill>
              </a:rPr>
              <a:t>Определите будут ли числа </a:t>
            </a:r>
            <a:r>
              <a:rPr lang="ru-RU" b="1" dirty="0" smtClean="0">
                <a:solidFill>
                  <a:srgbClr val="002060"/>
                </a:solidFill>
                <a:latin typeface="+mj-lt"/>
              </a:rPr>
              <a:t>728 </a:t>
            </a:r>
            <a:r>
              <a:rPr lang="ru-RU" b="1" dirty="0" smtClean="0">
                <a:solidFill>
                  <a:srgbClr val="002060"/>
                </a:solidFill>
              </a:rPr>
              <a:t>и </a:t>
            </a:r>
            <a:r>
              <a:rPr lang="ru-RU" b="1" dirty="0" smtClean="0">
                <a:solidFill>
                  <a:srgbClr val="002060"/>
                </a:solidFill>
                <a:latin typeface="+mj-lt"/>
              </a:rPr>
              <a:t>1275 </a:t>
            </a:r>
            <a:r>
              <a:rPr lang="ru-RU" b="1" dirty="0" smtClean="0">
                <a:solidFill>
                  <a:srgbClr val="002060"/>
                </a:solidFill>
              </a:rPr>
              <a:t>взаимно простыми</a:t>
            </a:r>
          </a:p>
          <a:p>
            <a:pPr marL="0" indent="0">
              <a:buNone/>
            </a:pPr>
            <a:endParaRPr lang="ru-RU" b="1" dirty="0" smtClean="0">
              <a:solidFill>
                <a:srgbClr val="002060"/>
              </a:solidFill>
            </a:endParaRPr>
          </a:p>
          <a:p>
            <a:r>
              <a:rPr lang="ru-RU" b="1" dirty="0" smtClean="0">
                <a:solidFill>
                  <a:srgbClr val="002060"/>
                </a:solidFill>
              </a:rPr>
              <a:t>4) Напишите два трехзначных числа, кратных 3 и 5</a:t>
            </a:r>
            <a:endParaRPr lang="ru-RU" b="1" dirty="0">
              <a:solidFill>
                <a:srgbClr val="002060"/>
              </a:solidFill>
            </a:endParaRPr>
          </a:p>
        </p:txBody>
      </p:sp>
    </p:spTree>
    <p:extLst>
      <p:ext uri="{BB962C8B-B14F-4D97-AF65-F5344CB8AC3E}">
        <p14:creationId xmlns:p14="http://schemas.microsoft.com/office/powerpoint/2010/main" xmlns="" val="9347411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476672"/>
            <a:ext cx="8219256" cy="5847928"/>
          </a:xfrm>
        </p:spPr>
        <p:txBody>
          <a:bodyPr/>
          <a:lstStyle/>
          <a:p>
            <a:pPr marL="0" indent="0">
              <a:buNone/>
            </a:pPr>
            <a:r>
              <a:rPr lang="ru-RU" b="1" dirty="0" smtClean="0">
                <a:solidFill>
                  <a:srgbClr val="9B2582"/>
                </a:solidFill>
              </a:rPr>
              <a:t>ПРИМЕР </a:t>
            </a:r>
            <a:r>
              <a:rPr lang="ru-RU" b="1" dirty="0" smtClean="0">
                <a:solidFill>
                  <a:srgbClr val="9B2582"/>
                </a:solidFill>
                <a:latin typeface="+mj-lt"/>
              </a:rPr>
              <a:t>2:</a:t>
            </a:r>
          </a:p>
          <a:p>
            <a:pPr marL="0" indent="0">
              <a:buNone/>
            </a:pPr>
            <a:r>
              <a:rPr lang="ru-RU" b="1" dirty="0">
                <a:solidFill>
                  <a:srgbClr val="082A0E"/>
                </a:solidFill>
              </a:rPr>
              <a:t>Тема</a:t>
            </a:r>
            <a:r>
              <a:rPr lang="ru-RU" b="1" dirty="0" smtClean="0">
                <a:solidFill>
                  <a:srgbClr val="082A0E"/>
                </a:solidFill>
              </a:rPr>
              <a:t>: Действия с обыкновенными дробями.</a:t>
            </a:r>
          </a:p>
          <a:p>
            <a:pPr marL="0" indent="0">
              <a:buNone/>
            </a:pPr>
            <a:r>
              <a:rPr lang="ru-RU" b="1" dirty="0" smtClean="0">
                <a:solidFill>
                  <a:srgbClr val="082A0E"/>
                </a:solidFill>
              </a:rPr>
              <a:t> (5 класс) устный счет</a:t>
            </a:r>
            <a:endParaRPr lang="ru-RU" b="1" dirty="0" smtClean="0">
              <a:solidFill>
                <a:srgbClr val="9B2582"/>
              </a:solidFill>
              <a:latin typeface="+mj-lt"/>
            </a:endParaRPr>
          </a:p>
          <a:p>
            <a:pPr marL="0" indent="0">
              <a:buNone/>
            </a:pPr>
            <a:r>
              <a:rPr lang="ru-RU" b="1" dirty="0" smtClean="0">
                <a:solidFill>
                  <a:srgbClr val="C00000"/>
                </a:solidFill>
              </a:rPr>
              <a:t>Игра: «Математический волейбол»</a:t>
            </a:r>
          </a:p>
          <a:p>
            <a:pPr marL="0" indent="0">
              <a:buNone/>
            </a:pPr>
            <a:r>
              <a:rPr lang="ru-RU" b="1" dirty="0" smtClean="0">
                <a:solidFill>
                  <a:srgbClr val="001132"/>
                </a:solidFill>
              </a:rPr>
              <a:t>Класс делится на 2 команды. На доске таблица обозначающее волейбольное поле.</a:t>
            </a:r>
          </a:p>
        </p:txBody>
      </p:sp>
      <p:graphicFrame>
        <p:nvGraphicFramePr>
          <p:cNvPr id="5" name="Таблица 4"/>
          <p:cNvGraphicFramePr>
            <a:graphicFrameLocks noGrp="1"/>
          </p:cNvGraphicFramePr>
          <p:nvPr>
            <p:extLst>
              <p:ext uri="{D42A27DB-BD31-4B8C-83A1-F6EECF244321}">
                <p14:modId xmlns:p14="http://schemas.microsoft.com/office/powerpoint/2010/main" xmlns="" val="2737735156"/>
              </p:ext>
            </p:extLst>
          </p:nvPr>
        </p:nvGraphicFramePr>
        <p:xfrm>
          <a:off x="611560" y="3284986"/>
          <a:ext cx="7848872" cy="3097402"/>
        </p:xfrm>
        <a:graphic>
          <a:graphicData uri="http://schemas.openxmlformats.org/drawingml/2006/table">
            <a:tbl>
              <a:tblPr firstRow="1" bandRow="1">
                <a:tableStyleId>{5C22544A-7EE6-4342-B048-85BDC9FD1C3A}</a:tableStyleId>
              </a:tblPr>
              <a:tblGrid>
                <a:gridCol w="981109">
                  <a:extLst>
                    <a:ext uri="{9D8B030D-6E8A-4147-A177-3AD203B41FA5}">
                      <a16:colId xmlns:a16="http://schemas.microsoft.com/office/drawing/2014/main" xmlns="" val="1980065094"/>
                    </a:ext>
                  </a:extLst>
                </a:gridCol>
                <a:gridCol w="981109">
                  <a:extLst>
                    <a:ext uri="{9D8B030D-6E8A-4147-A177-3AD203B41FA5}">
                      <a16:colId xmlns:a16="http://schemas.microsoft.com/office/drawing/2014/main" xmlns="" val="2226183661"/>
                    </a:ext>
                  </a:extLst>
                </a:gridCol>
                <a:gridCol w="981109">
                  <a:extLst>
                    <a:ext uri="{9D8B030D-6E8A-4147-A177-3AD203B41FA5}">
                      <a16:colId xmlns:a16="http://schemas.microsoft.com/office/drawing/2014/main" xmlns="" val="2056775944"/>
                    </a:ext>
                  </a:extLst>
                </a:gridCol>
                <a:gridCol w="981109">
                  <a:extLst>
                    <a:ext uri="{9D8B030D-6E8A-4147-A177-3AD203B41FA5}">
                      <a16:colId xmlns:a16="http://schemas.microsoft.com/office/drawing/2014/main" xmlns="" val="1288494479"/>
                    </a:ext>
                  </a:extLst>
                </a:gridCol>
                <a:gridCol w="981109">
                  <a:extLst>
                    <a:ext uri="{9D8B030D-6E8A-4147-A177-3AD203B41FA5}">
                      <a16:colId xmlns:a16="http://schemas.microsoft.com/office/drawing/2014/main" xmlns="" val="108074875"/>
                    </a:ext>
                  </a:extLst>
                </a:gridCol>
                <a:gridCol w="981109">
                  <a:extLst>
                    <a:ext uri="{9D8B030D-6E8A-4147-A177-3AD203B41FA5}">
                      <a16:colId xmlns:a16="http://schemas.microsoft.com/office/drawing/2014/main" xmlns="" val="3668699478"/>
                    </a:ext>
                  </a:extLst>
                </a:gridCol>
                <a:gridCol w="981109">
                  <a:extLst>
                    <a:ext uri="{9D8B030D-6E8A-4147-A177-3AD203B41FA5}">
                      <a16:colId xmlns:a16="http://schemas.microsoft.com/office/drawing/2014/main" xmlns="" val="2581997445"/>
                    </a:ext>
                  </a:extLst>
                </a:gridCol>
                <a:gridCol w="981109">
                  <a:extLst>
                    <a:ext uri="{9D8B030D-6E8A-4147-A177-3AD203B41FA5}">
                      <a16:colId xmlns:a16="http://schemas.microsoft.com/office/drawing/2014/main" xmlns="" val="1186586634"/>
                    </a:ext>
                  </a:extLst>
                </a:gridCol>
              </a:tblGrid>
              <a:tr h="506602">
                <a:tc gridSpan="4">
                  <a:txBody>
                    <a:bodyPr/>
                    <a:lstStyle/>
                    <a:p>
                      <a:pPr algn="ctr"/>
                      <a:r>
                        <a:rPr lang="ru-RU" dirty="0" smtClean="0">
                          <a:latin typeface="+mj-lt"/>
                        </a:rPr>
                        <a:t>1</a:t>
                      </a:r>
                      <a:r>
                        <a:rPr lang="ru-RU" baseline="0" dirty="0" smtClean="0">
                          <a:latin typeface="+mj-lt"/>
                        </a:rPr>
                        <a:t> команда</a:t>
                      </a:r>
                      <a:endParaRPr lang="ru-RU" dirty="0">
                        <a:latin typeface="+mj-lt"/>
                      </a:endParaRPr>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gridSpan="4">
                  <a:txBody>
                    <a:bodyPr/>
                    <a:lstStyle/>
                    <a:p>
                      <a:pPr algn="ctr"/>
                      <a:r>
                        <a:rPr lang="ru-RU" dirty="0" smtClean="0">
                          <a:latin typeface="+mj-lt"/>
                        </a:rPr>
                        <a:t>2 команда</a:t>
                      </a:r>
                      <a:endParaRPr lang="ru-RU" dirty="0">
                        <a:latin typeface="+mj-lt"/>
                      </a:endParaRPr>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xmlns="" val="1544073649"/>
                  </a:ext>
                </a:extLst>
              </a:tr>
              <a:tr h="506602">
                <a:tc>
                  <a:txBody>
                    <a:bodyPr/>
                    <a:lstStyle/>
                    <a:p>
                      <a:pPr algn="ctr"/>
                      <a:r>
                        <a:rPr lang="ru-RU" sz="2800" dirty="0" smtClean="0"/>
                        <a:t>*</a:t>
                      </a:r>
                      <a:endParaRPr lang="ru-RU" sz="2800" dirty="0"/>
                    </a:p>
                  </a:txBody>
                  <a:tcPr>
                    <a:solidFill>
                      <a:srgbClr val="00B0F0"/>
                    </a:solidFill>
                  </a:tcPr>
                </a:tc>
                <a:tc>
                  <a:txBody>
                    <a:bodyPr/>
                    <a:lstStyle/>
                    <a:p>
                      <a:pPr algn="ctr"/>
                      <a:r>
                        <a:rPr lang="ru-RU" sz="2800" dirty="0" smtClean="0">
                          <a:solidFill>
                            <a:srgbClr val="082A0E"/>
                          </a:solidFill>
                        </a:rPr>
                        <a:t>2/3</a:t>
                      </a:r>
                      <a:endParaRPr lang="ru-RU" sz="2800" dirty="0">
                        <a:solidFill>
                          <a:srgbClr val="082A0E"/>
                        </a:solidFill>
                      </a:endParaRPr>
                    </a:p>
                  </a:txBody>
                  <a:tcPr>
                    <a:solidFill>
                      <a:srgbClr val="00B0F0"/>
                    </a:solidFill>
                  </a:tcPr>
                </a:tc>
                <a:tc>
                  <a:txBody>
                    <a:bodyPr/>
                    <a:lstStyle/>
                    <a:p>
                      <a:pPr algn="ctr"/>
                      <a:r>
                        <a:rPr lang="ru-RU" sz="2800" dirty="0" smtClean="0">
                          <a:solidFill>
                            <a:srgbClr val="082A0E"/>
                          </a:solidFill>
                        </a:rPr>
                        <a:t>5</a:t>
                      </a:r>
                      <a:endParaRPr lang="ru-RU" sz="2800" dirty="0">
                        <a:solidFill>
                          <a:srgbClr val="082A0E"/>
                        </a:solidFill>
                      </a:endParaRPr>
                    </a:p>
                  </a:txBody>
                  <a:tcPr>
                    <a:solidFill>
                      <a:srgbClr val="00B0F0"/>
                    </a:solidFill>
                  </a:tcPr>
                </a:tc>
                <a:tc>
                  <a:txBody>
                    <a:bodyPr/>
                    <a:lstStyle/>
                    <a:p>
                      <a:pPr algn="ctr"/>
                      <a:r>
                        <a:rPr lang="ru-RU" sz="2800" dirty="0" smtClean="0">
                          <a:solidFill>
                            <a:srgbClr val="082A0E"/>
                          </a:solidFill>
                        </a:rPr>
                        <a:t>2/5</a:t>
                      </a:r>
                      <a:endParaRPr lang="ru-RU" sz="2800" dirty="0">
                        <a:solidFill>
                          <a:srgbClr val="082A0E"/>
                        </a:solidFill>
                      </a:endParaRPr>
                    </a:p>
                  </a:txBody>
                  <a:tcPr>
                    <a:solidFill>
                      <a:srgbClr val="00B0F0"/>
                    </a:solidFill>
                  </a:tcPr>
                </a:tc>
                <a:tc>
                  <a:txBody>
                    <a:bodyPr/>
                    <a:lstStyle/>
                    <a:p>
                      <a:pPr algn="ctr"/>
                      <a:r>
                        <a:rPr lang="ru-RU" sz="2800" dirty="0" smtClean="0">
                          <a:solidFill>
                            <a:srgbClr val="082A0E"/>
                          </a:solidFill>
                        </a:rPr>
                        <a:t>2/5</a:t>
                      </a:r>
                      <a:endParaRPr lang="ru-RU" sz="2800" dirty="0">
                        <a:solidFill>
                          <a:srgbClr val="082A0E"/>
                        </a:solidFill>
                      </a:endParaRPr>
                    </a:p>
                  </a:txBody>
                  <a:tcPr>
                    <a:solidFill>
                      <a:srgbClr val="00B0F0"/>
                    </a:solidFill>
                  </a:tcPr>
                </a:tc>
                <a:tc>
                  <a:txBody>
                    <a:bodyPr/>
                    <a:lstStyle/>
                    <a:p>
                      <a:pPr algn="ctr"/>
                      <a:r>
                        <a:rPr lang="ru-RU" sz="2800" dirty="0" smtClean="0">
                          <a:solidFill>
                            <a:srgbClr val="082A0E"/>
                          </a:solidFill>
                        </a:rPr>
                        <a:t>5</a:t>
                      </a:r>
                      <a:endParaRPr lang="ru-RU" sz="2800" dirty="0">
                        <a:solidFill>
                          <a:srgbClr val="082A0E"/>
                        </a:solidFill>
                      </a:endParaRPr>
                    </a:p>
                  </a:txBody>
                  <a:tcPr>
                    <a:solidFill>
                      <a:srgbClr val="00B0F0"/>
                    </a:solidFill>
                  </a:tcPr>
                </a:tc>
                <a:tc>
                  <a:txBody>
                    <a:bodyPr/>
                    <a:lstStyle/>
                    <a:p>
                      <a:pPr algn="ctr"/>
                      <a:r>
                        <a:rPr lang="ru-RU" sz="2800" dirty="0" smtClean="0">
                          <a:solidFill>
                            <a:srgbClr val="082A0E"/>
                          </a:solidFill>
                        </a:rPr>
                        <a:t>3/10</a:t>
                      </a:r>
                      <a:endParaRPr lang="ru-RU" sz="2800" dirty="0">
                        <a:solidFill>
                          <a:srgbClr val="082A0E"/>
                        </a:solidFill>
                      </a:endParaRPr>
                    </a:p>
                  </a:txBody>
                  <a:tcPr>
                    <a:solidFill>
                      <a:srgbClr val="00B0F0"/>
                    </a:solidFill>
                  </a:tcPr>
                </a:tc>
                <a:tc>
                  <a:txBody>
                    <a:bodyPr/>
                    <a:lstStyle/>
                    <a:p>
                      <a:pPr algn="ctr"/>
                      <a:r>
                        <a:rPr lang="ru-RU" sz="2800" dirty="0" smtClean="0"/>
                        <a:t>*</a:t>
                      </a:r>
                      <a:endParaRPr lang="ru-RU" sz="2800" dirty="0"/>
                    </a:p>
                  </a:txBody>
                  <a:tcPr>
                    <a:solidFill>
                      <a:srgbClr val="00B0F0"/>
                    </a:solidFill>
                  </a:tcPr>
                </a:tc>
                <a:extLst>
                  <a:ext uri="{0D108BD9-81ED-4DB2-BD59-A6C34878D82A}">
                    <a16:rowId xmlns:a16="http://schemas.microsoft.com/office/drawing/2014/main" xmlns="" val="3445660182"/>
                  </a:ext>
                </a:extLst>
              </a:tr>
              <a:tr h="506602">
                <a:tc>
                  <a:txBody>
                    <a:bodyPr/>
                    <a:lstStyle/>
                    <a:p>
                      <a:pPr algn="ctr"/>
                      <a:r>
                        <a:rPr lang="ru-RU" sz="2800" dirty="0" smtClean="0"/>
                        <a:t>3/5</a:t>
                      </a:r>
                      <a:endParaRPr lang="ru-RU" sz="2800" dirty="0"/>
                    </a:p>
                  </a:txBody>
                  <a:tcPr>
                    <a:solidFill>
                      <a:srgbClr val="00B0F0"/>
                    </a:solidFill>
                  </a:tcPr>
                </a:tc>
                <a:tc>
                  <a:txBody>
                    <a:bodyPr/>
                    <a:lstStyle/>
                    <a:p>
                      <a:pPr algn="ctr"/>
                      <a:endParaRPr lang="ru-RU" sz="2800" dirty="0"/>
                    </a:p>
                  </a:txBody>
                  <a:tcPr>
                    <a:solidFill>
                      <a:srgbClr val="00B050"/>
                    </a:solidFill>
                  </a:tcPr>
                </a:tc>
                <a:tc>
                  <a:txBody>
                    <a:bodyPr/>
                    <a:lstStyle/>
                    <a:p>
                      <a:pPr algn="ctr"/>
                      <a:endParaRPr lang="ru-RU" sz="2800" dirty="0"/>
                    </a:p>
                  </a:txBody>
                  <a:tcPr>
                    <a:solidFill>
                      <a:srgbClr val="00B050"/>
                    </a:solidFill>
                  </a:tcPr>
                </a:tc>
                <a:tc>
                  <a:txBody>
                    <a:bodyPr/>
                    <a:lstStyle/>
                    <a:p>
                      <a:pPr algn="ctr"/>
                      <a:endParaRPr lang="ru-RU" sz="2800" dirty="0"/>
                    </a:p>
                  </a:txBody>
                  <a:tcPr>
                    <a:solidFill>
                      <a:srgbClr val="00B050"/>
                    </a:solidFill>
                  </a:tcPr>
                </a:tc>
                <a:tc>
                  <a:txBody>
                    <a:bodyPr/>
                    <a:lstStyle/>
                    <a:p>
                      <a:pPr algn="ctr"/>
                      <a:endParaRPr lang="ru-RU" sz="2800" dirty="0"/>
                    </a:p>
                  </a:txBody>
                  <a:tcPr>
                    <a:solidFill>
                      <a:srgbClr val="00B050"/>
                    </a:solidFill>
                  </a:tcPr>
                </a:tc>
                <a:tc>
                  <a:txBody>
                    <a:bodyPr/>
                    <a:lstStyle/>
                    <a:p>
                      <a:pPr algn="ctr"/>
                      <a:endParaRPr lang="ru-RU" sz="2800" dirty="0"/>
                    </a:p>
                  </a:txBody>
                  <a:tcPr>
                    <a:solidFill>
                      <a:srgbClr val="00B050"/>
                    </a:solidFill>
                  </a:tcPr>
                </a:tc>
                <a:tc>
                  <a:txBody>
                    <a:bodyPr/>
                    <a:lstStyle/>
                    <a:p>
                      <a:pPr algn="ctr"/>
                      <a:endParaRPr lang="ru-RU" sz="2800" dirty="0"/>
                    </a:p>
                  </a:txBody>
                  <a:tcPr>
                    <a:solidFill>
                      <a:srgbClr val="00B050"/>
                    </a:solidFill>
                  </a:tcPr>
                </a:tc>
                <a:tc>
                  <a:txBody>
                    <a:bodyPr/>
                    <a:lstStyle/>
                    <a:p>
                      <a:pPr algn="ctr"/>
                      <a:r>
                        <a:rPr lang="ru-RU" sz="2800" dirty="0" smtClean="0"/>
                        <a:t>5/6</a:t>
                      </a:r>
                      <a:endParaRPr lang="ru-RU" sz="2800" dirty="0"/>
                    </a:p>
                  </a:txBody>
                  <a:tcPr>
                    <a:solidFill>
                      <a:srgbClr val="00B0F0"/>
                    </a:solidFill>
                  </a:tcPr>
                </a:tc>
                <a:extLst>
                  <a:ext uri="{0D108BD9-81ED-4DB2-BD59-A6C34878D82A}">
                    <a16:rowId xmlns:a16="http://schemas.microsoft.com/office/drawing/2014/main" xmlns="" val="1418795559"/>
                  </a:ext>
                </a:extLst>
              </a:tr>
              <a:tr h="506602">
                <a:tc>
                  <a:txBody>
                    <a:bodyPr/>
                    <a:lstStyle/>
                    <a:p>
                      <a:pPr algn="ctr"/>
                      <a:r>
                        <a:rPr lang="ru-RU" sz="2800" dirty="0" smtClean="0"/>
                        <a:t>41/2</a:t>
                      </a:r>
                      <a:endParaRPr lang="ru-RU" sz="2800" dirty="0"/>
                    </a:p>
                  </a:txBody>
                  <a:tcPr>
                    <a:solidFill>
                      <a:srgbClr val="00B0F0"/>
                    </a:solidFill>
                  </a:tcPr>
                </a:tc>
                <a:tc>
                  <a:txBody>
                    <a:bodyPr/>
                    <a:lstStyle/>
                    <a:p>
                      <a:pPr algn="ctr"/>
                      <a:endParaRPr lang="ru-RU" sz="2800" dirty="0"/>
                    </a:p>
                  </a:txBody>
                  <a:tcPr>
                    <a:solidFill>
                      <a:srgbClr val="00B050"/>
                    </a:solidFill>
                  </a:tcPr>
                </a:tc>
                <a:tc>
                  <a:txBody>
                    <a:bodyPr/>
                    <a:lstStyle/>
                    <a:p>
                      <a:pPr algn="ctr"/>
                      <a:endParaRPr lang="ru-RU" sz="2800" dirty="0"/>
                    </a:p>
                  </a:txBody>
                  <a:tcPr>
                    <a:solidFill>
                      <a:srgbClr val="00B050"/>
                    </a:solidFill>
                  </a:tcPr>
                </a:tc>
                <a:tc>
                  <a:txBody>
                    <a:bodyPr/>
                    <a:lstStyle/>
                    <a:p>
                      <a:pPr algn="ctr"/>
                      <a:endParaRPr lang="ru-RU" sz="2800" dirty="0"/>
                    </a:p>
                  </a:txBody>
                  <a:tcPr>
                    <a:solidFill>
                      <a:srgbClr val="00B050"/>
                    </a:solidFill>
                  </a:tcPr>
                </a:tc>
                <a:tc>
                  <a:txBody>
                    <a:bodyPr/>
                    <a:lstStyle/>
                    <a:p>
                      <a:pPr algn="ctr"/>
                      <a:endParaRPr lang="ru-RU" sz="2800" dirty="0"/>
                    </a:p>
                  </a:txBody>
                  <a:tcPr>
                    <a:solidFill>
                      <a:srgbClr val="00B050"/>
                    </a:solidFill>
                  </a:tcPr>
                </a:tc>
                <a:tc>
                  <a:txBody>
                    <a:bodyPr/>
                    <a:lstStyle/>
                    <a:p>
                      <a:pPr algn="ctr"/>
                      <a:endParaRPr lang="ru-RU" sz="2800" dirty="0"/>
                    </a:p>
                  </a:txBody>
                  <a:tcPr>
                    <a:solidFill>
                      <a:srgbClr val="00B050"/>
                    </a:solidFill>
                  </a:tcPr>
                </a:tc>
                <a:tc>
                  <a:txBody>
                    <a:bodyPr/>
                    <a:lstStyle/>
                    <a:p>
                      <a:pPr algn="ctr"/>
                      <a:endParaRPr lang="ru-RU" sz="2800" dirty="0"/>
                    </a:p>
                  </a:txBody>
                  <a:tcPr>
                    <a:solidFill>
                      <a:srgbClr val="00B050"/>
                    </a:solidFill>
                  </a:tcPr>
                </a:tc>
                <a:tc>
                  <a:txBody>
                    <a:bodyPr/>
                    <a:lstStyle/>
                    <a:p>
                      <a:pPr algn="ctr"/>
                      <a:r>
                        <a:rPr lang="ru-RU" sz="2800" dirty="0" smtClean="0"/>
                        <a:t>31/5</a:t>
                      </a:r>
                      <a:endParaRPr lang="ru-RU" sz="2800" dirty="0"/>
                    </a:p>
                  </a:txBody>
                  <a:tcPr>
                    <a:solidFill>
                      <a:srgbClr val="00B0F0"/>
                    </a:solidFill>
                  </a:tcPr>
                </a:tc>
                <a:extLst>
                  <a:ext uri="{0D108BD9-81ED-4DB2-BD59-A6C34878D82A}">
                    <a16:rowId xmlns:a16="http://schemas.microsoft.com/office/drawing/2014/main" xmlns="" val="1422478319"/>
                  </a:ext>
                </a:extLst>
              </a:tr>
              <a:tr h="506602">
                <a:tc>
                  <a:txBody>
                    <a:bodyPr/>
                    <a:lstStyle/>
                    <a:p>
                      <a:pPr algn="ctr"/>
                      <a:r>
                        <a:rPr lang="ru-RU" sz="2800" dirty="0" smtClean="0"/>
                        <a:t>1/3</a:t>
                      </a:r>
                      <a:endParaRPr lang="ru-RU" sz="2800" dirty="0"/>
                    </a:p>
                  </a:txBody>
                  <a:tcPr>
                    <a:solidFill>
                      <a:srgbClr val="00B0F0"/>
                    </a:solidFill>
                  </a:tcPr>
                </a:tc>
                <a:tc>
                  <a:txBody>
                    <a:bodyPr/>
                    <a:lstStyle/>
                    <a:p>
                      <a:pPr algn="ctr"/>
                      <a:endParaRPr lang="ru-RU" sz="2800"/>
                    </a:p>
                  </a:txBody>
                  <a:tcPr>
                    <a:solidFill>
                      <a:srgbClr val="00B050"/>
                    </a:solidFill>
                  </a:tcPr>
                </a:tc>
                <a:tc>
                  <a:txBody>
                    <a:bodyPr/>
                    <a:lstStyle/>
                    <a:p>
                      <a:pPr algn="ctr"/>
                      <a:endParaRPr lang="ru-RU" sz="2800"/>
                    </a:p>
                  </a:txBody>
                  <a:tcPr>
                    <a:solidFill>
                      <a:srgbClr val="00B050"/>
                    </a:solidFill>
                  </a:tcPr>
                </a:tc>
                <a:tc>
                  <a:txBody>
                    <a:bodyPr/>
                    <a:lstStyle/>
                    <a:p>
                      <a:pPr algn="ctr"/>
                      <a:endParaRPr lang="ru-RU" sz="2800" dirty="0"/>
                    </a:p>
                  </a:txBody>
                  <a:tcPr>
                    <a:solidFill>
                      <a:srgbClr val="00B050"/>
                    </a:solidFill>
                  </a:tcPr>
                </a:tc>
                <a:tc>
                  <a:txBody>
                    <a:bodyPr/>
                    <a:lstStyle/>
                    <a:p>
                      <a:pPr algn="ctr"/>
                      <a:endParaRPr lang="ru-RU" sz="2800"/>
                    </a:p>
                  </a:txBody>
                  <a:tcPr>
                    <a:solidFill>
                      <a:srgbClr val="00B050"/>
                    </a:solidFill>
                  </a:tcPr>
                </a:tc>
                <a:tc>
                  <a:txBody>
                    <a:bodyPr/>
                    <a:lstStyle/>
                    <a:p>
                      <a:pPr algn="ctr"/>
                      <a:endParaRPr lang="ru-RU" sz="2800" dirty="0"/>
                    </a:p>
                  </a:txBody>
                  <a:tcPr>
                    <a:solidFill>
                      <a:srgbClr val="00B050"/>
                    </a:solidFill>
                  </a:tcPr>
                </a:tc>
                <a:tc>
                  <a:txBody>
                    <a:bodyPr/>
                    <a:lstStyle/>
                    <a:p>
                      <a:pPr algn="ctr"/>
                      <a:endParaRPr lang="ru-RU" sz="2800" dirty="0"/>
                    </a:p>
                  </a:txBody>
                  <a:tcPr>
                    <a:solidFill>
                      <a:srgbClr val="00B050"/>
                    </a:solidFill>
                  </a:tcPr>
                </a:tc>
                <a:tc>
                  <a:txBody>
                    <a:bodyPr/>
                    <a:lstStyle/>
                    <a:p>
                      <a:pPr algn="ctr"/>
                      <a:r>
                        <a:rPr lang="ru-RU" sz="2800" dirty="0" smtClean="0"/>
                        <a:t>3/7</a:t>
                      </a:r>
                      <a:endParaRPr lang="ru-RU" sz="2800" dirty="0"/>
                    </a:p>
                  </a:txBody>
                  <a:tcPr>
                    <a:solidFill>
                      <a:srgbClr val="00B0F0"/>
                    </a:solidFill>
                  </a:tcPr>
                </a:tc>
                <a:extLst>
                  <a:ext uri="{0D108BD9-81ED-4DB2-BD59-A6C34878D82A}">
                    <a16:rowId xmlns:a16="http://schemas.microsoft.com/office/drawing/2014/main" xmlns="" val="3407566058"/>
                  </a:ext>
                </a:extLst>
              </a:tr>
              <a:tr h="506602">
                <a:tc>
                  <a:txBody>
                    <a:bodyPr/>
                    <a:lstStyle/>
                    <a:p>
                      <a:pPr algn="ctr"/>
                      <a:r>
                        <a:rPr lang="ru-RU" sz="2800" dirty="0" smtClean="0"/>
                        <a:t>2/7</a:t>
                      </a:r>
                      <a:endParaRPr lang="ru-RU" sz="2800" dirty="0"/>
                    </a:p>
                  </a:txBody>
                  <a:tcPr>
                    <a:solidFill>
                      <a:srgbClr val="00B0F0"/>
                    </a:solidFill>
                  </a:tcPr>
                </a:tc>
                <a:tc>
                  <a:txBody>
                    <a:bodyPr/>
                    <a:lstStyle/>
                    <a:p>
                      <a:pPr algn="ctr"/>
                      <a:endParaRPr lang="ru-RU" sz="2800"/>
                    </a:p>
                  </a:txBody>
                  <a:tcPr>
                    <a:solidFill>
                      <a:srgbClr val="00B050"/>
                    </a:solidFill>
                  </a:tcPr>
                </a:tc>
                <a:tc>
                  <a:txBody>
                    <a:bodyPr/>
                    <a:lstStyle/>
                    <a:p>
                      <a:pPr algn="ctr"/>
                      <a:endParaRPr lang="ru-RU" sz="2800"/>
                    </a:p>
                  </a:txBody>
                  <a:tcPr>
                    <a:solidFill>
                      <a:srgbClr val="00B050"/>
                    </a:solidFill>
                  </a:tcPr>
                </a:tc>
                <a:tc>
                  <a:txBody>
                    <a:bodyPr/>
                    <a:lstStyle/>
                    <a:p>
                      <a:pPr algn="ctr"/>
                      <a:endParaRPr lang="ru-RU" sz="2800" dirty="0"/>
                    </a:p>
                  </a:txBody>
                  <a:tcPr>
                    <a:solidFill>
                      <a:srgbClr val="00B050"/>
                    </a:solidFill>
                  </a:tcPr>
                </a:tc>
                <a:tc>
                  <a:txBody>
                    <a:bodyPr/>
                    <a:lstStyle/>
                    <a:p>
                      <a:pPr algn="ctr"/>
                      <a:endParaRPr lang="ru-RU" sz="2800" dirty="0"/>
                    </a:p>
                  </a:txBody>
                  <a:tcPr>
                    <a:solidFill>
                      <a:srgbClr val="00B050"/>
                    </a:solidFill>
                  </a:tcPr>
                </a:tc>
                <a:tc>
                  <a:txBody>
                    <a:bodyPr/>
                    <a:lstStyle/>
                    <a:p>
                      <a:pPr algn="ctr"/>
                      <a:endParaRPr lang="ru-RU" sz="2800" dirty="0"/>
                    </a:p>
                  </a:txBody>
                  <a:tcPr>
                    <a:solidFill>
                      <a:srgbClr val="00B050"/>
                    </a:solidFill>
                  </a:tcPr>
                </a:tc>
                <a:tc>
                  <a:txBody>
                    <a:bodyPr/>
                    <a:lstStyle/>
                    <a:p>
                      <a:pPr algn="ctr"/>
                      <a:endParaRPr lang="ru-RU" sz="2800" dirty="0"/>
                    </a:p>
                  </a:txBody>
                  <a:tcPr>
                    <a:solidFill>
                      <a:srgbClr val="00B050"/>
                    </a:solidFill>
                  </a:tcPr>
                </a:tc>
                <a:tc>
                  <a:txBody>
                    <a:bodyPr/>
                    <a:lstStyle/>
                    <a:p>
                      <a:pPr algn="ctr"/>
                      <a:r>
                        <a:rPr lang="ru-RU" sz="2800" dirty="0" smtClean="0"/>
                        <a:t>4/9</a:t>
                      </a:r>
                      <a:endParaRPr lang="ru-RU" sz="2800" dirty="0"/>
                    </a:p>
                  </a:txBody>
                  <a:tcPr>
                    <a:solidFill>
                      <a:srgbClr val="00B0F0"/>
                    </a:solidFill>
                  </a:tcPr>
                </a:tc>
                <a:extLst>
                  <a:ext uri="{0D108BD9-81ED-4DB2-BD59-A6C34878D82A}">
                    <a16:rowId xmlns:a16="http://schemas.microsoft.com/office/drawing/2014/main" xmlns="" val="1601366256"/>
                  </a:ext>
                </a:extLst>
              </a:tr>
            </a:tbl>
          </a:graphicData>
        </a:graphic>
      </p:graphicFrame>
    </p:spTree>
    <p:extLst>
      <p:ext uri="{BB962C8B-B14F-4D97-AF65-F5344CB8AC3E}">
        <p14:creationId xmlns:p14="http://schemas.microsoft.com/office/powerpoint/2010/main" xmlns="" val="36733365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9552" y="476672"/>
            <a:ext cx="8424936" cy="5112568"/>
          </a:xfrm>
        </p:spPr>
        <p:txBody>
          <a:bodyPr>
            <a:normAutofit lnSpcReduction="10000"/>
          </a:bodyPr>
          <a:lstStyle/>
          <a:p>
            <a:r>
              <a:rPr lang="ru-RU" sz="2800" b="1" dirty="0" smtClean="0">
                <a:solidFill>
                  <a:srgbClr val="C00000"/>
                </a:solidFill>
              </a:rPr>
              <a:t>Правила игры:</a:t>
            </a:r>
          </a:p>
          <a:p>
            <a:pPr marL="0" indent="0">
              <a:buNone/>
            </a:pPr>
            <a:r>
              <a:rPr lang="ru-RU" b="1" dirty="0" smtClean="0">
                <a:solidFill>
                  <a:srgbClr val="002060"/>
                </a:solidFill>
              </a:rPr>
              <a:t>Точкой фиксируется клеточка куда летит воображаемый мяч. Мяч считается отбитым, если участник команды назвал верный ответ, а команда с помощью сигнальных карт( у каждого участника 2 карты зеленая и красная) подтвердила правильность ответа. Далее мяч летит на поле другой команды.</a:t>
            </a:r>
          </a:p>
          <a:p>
            <a:pPr marL="0" indent="0">
              <a:buNone/>
            </a:pPr>
            <a:r>
              <a:rPr lang="ru-RU" b="1" dirty="0" smtClean="0">
                <a:solidFill>
                  <a:srgbClr val="002060"/>
                </a:solidFill>
              </a:rPr>
              <a:t>Если хотя бы один игрок ошибся, мяч считается пропущенным.</a:t>
            </a:r>
          </a:p>
          <a:p>
            <a:pPr marL="0" indent="0">
              <a:buNone/>
            </a:pPr>
            <a:r>
              <a:rPr lang="ru-RU" b="1" dirty="0" smtClean="0">
                <a:solidFill>
                  <a:srgbClr val="002060"/>
                </a:solidFill>
              </a:rPr>
              <a:t>На другой доске таблица, в которой отмечается заработанные очки. </a:t>
            </a:r>
            <a:endParaRPr lang="ru-RU" b="1" dirty="0">
              <a:solidFill>
                <a:srgbClr val="002060"/>
              </a:solidFill>
            </a:endParaRPr>
          </a:p>
        </p:txBody>
      </p:sp>
      <p:pic>
        <p:nvPicPr>
          <p:cNvPr id="4098" name="Picture 2" descr="https://dop.pskovedu.ru/file/download/dop/45DB72F522439A1C5E0C1444872DB06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24128" y="4776350"/>
            <a:ext cx="2544217" cy="192229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311402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714356"/>
            <a:ext cx="8372476" cy="5857916"/>
          </a:xfrm>
        </p:spPr>
        <p:txBody>
          <a:bodyPr/>
          <a:lstStyle/>
          <a:p>
            <a:pPr algn="r">
              <a:buNone/>
            </a:pPr>
            <a:r>
              <a:rPr lang="ru-RU" sz="2400" b="1" i="1" dirty="0" smtClean="0">
                <a:ln w="1905"/>
                <a:solidFill>
                  <a:srgbClr val="9B2582"/>
                </a:solidFill>
                <a:effectLst>
                  <a:innerShdw blurRad="69850" dist="43180" dir="5400000">
                    <a:srgbClr val="000000">
                      <a:alpha val="65000"/>
                    </a:srgbClr>
                  </a:innerShdw>
                </a:effectLst>
                <a:latin typeface="Times New Roman" pitchFamily="18" charset="0"/>
                <a:cs typeface="Times New Roman" pitchFamily="18" charset="0"/>
              </a:rPr>
              <a:t>«</a:t>
            </a:r>
            <a:r>
              <a:rPr lang="ru-RU" sz="2800" b="1" i="1" dirty="0" smtClean="0">
                <a:ln w="1905"/>
                <a:solidFill>
                  <a:srgbClr val="9B2582"/>
                </a:solidFill>
                <a:effectLst>
                  <a:innerShdw blurRad="69850" dist="43180" dir="5400000">
                    <a:srgbClr val="000000">
                      <a:alpha val="65000"/>
                    </a:srgbClr>
                  </a:innerShdw>
                </a:effectLst>
                <a:latin typeface="Times New Roman" pitchFamily="18" charset="0"/>
                <a:cs typeface="Times New Roman" pitchFamily="18" charset="0"/>
              </a:rPr>
              <a:t>Скажите мне – я забуду,</a:t>
            </a:r>
          </a:p>
          <a:p>
            <a:pPr algn="r">
              <a:buNone/>
            </a:pPr>
            <a:r>
              <a:rPr lang="ru-RU" sz="2800" b="1" i="1" dirty="0" smtClean="0">
                <a:ln w="1905"/>
                <a:solidFill>
                  <a:srgbClr val="9B2582"/>
                </a:solidFill>
                <a:effectLst>
                  <a:innerShdw blurRad="69850" dist="43180" dir="5400000">
                    <a:srgbClr val="000000">
                      <a:alpha val="65000"/>
                    </a:srgbClr>
                  </a:innerShdw>
                </a:effectLst>
                <a:latin typeface="Times New Roman" pitchFamily="18" charset="0"/>
                <a:cs typeface="Times New Roman" pitchFamily="18" charset="0"/>
              </a:rPr>
              <a:t>    Покажите мне – я запомню, </a:t>
            </a:r>
          </a:p>
          <a:p>
            <a:pPr algn="r">
              <a:buNone/>
            </a:pPr>
            <a:r>
              <a:rPr lang="ru-RU" sz="2800" b="1" i="1" dirty="0" smtClean="0">
                <a:ln w="1905"/>
                <a:solidFill>
                  <a:srgbClr val="9B2582"/>
                </a:solidFill>
                <a:effectLst>
                  <a:innerShdw blurRad="69850" dist="43180" dir="5400000">
                    <a:srgbClr val="000000">
                      <a:alpha val="65000"/>
                    </a:srgbClr>
                  </a:innerShdw>
                </a:effectLst>
                <a:latin typeface="Times New Roman" pitchFamily="18" charset="0"/>
                <a:cs typeface="Times New Roman" pitchFamily="18" charset="0"/>
              </a:rPr>
              <a:t>    Вовлеките меня – я пойму».</a:t>
            </a:r>
          </a:p>
          <a:p>
            <a:pPr algn="r">
              <a:buNone/>
            </a:pPr>
            <a:r>
              <a:rPr lang="ru-RU" sz="3200" b="1" dirty="0" smtClean="0">
                <a:ln w="1905"/>
                <a:effectLst>
                  <a:innerShdw blurRad="69850" dist="43180" dir="5400000">
                    <a:srgbClr val="000000">
                      <a:alpha val="65000"/>
                    </a:srgbClr>
                  </a:innerShdw>
                </a:effectLst>
                <a:latin typeface="Times New Roman" pitchFamily="18" charset="0"/>
                <a:cs typeface="Times New Roman" pitchFamily="18" charset="0"/>
              </a:rPr>
              <a:t>               </a:t>
            </a:r>
            <a:r>
              <a:rPr lang="en-US" sz="3200" b="1" dirty="0" smtClean="0">
                <a:ln w="1905"/>
                <a:effectLst>
                  <a:innerShdw blurRad="69850" dist="43180" dir="5400000">
                    <a:srgbClr val="000000">
                      <a:alpha val="65000"/>
                    </a:srgbClr>
                  </a:innerShdw>
                </a:effectLst>
                <a:latin typeface="Times New Roman" pitchFamily="18" charset="0"/>
                <a:cs typeface="Times New Roman" pitchFamily="18" charset="0"/>
              </a:rPr>
              <a:t>          </a:t>
            </a:r>
            <a:r>
              <a:rPr lang="ru-RU" sz="2000" b="1" i="1" dirty="0" smtClean="0">
                <a:ln w="1905"/>
                <a:effectLst>
                  <a:innerShdw blurRad="69850" dist="43180" dir="5400000">
                    <a:srgbClr val="000000">
                      <a:alpha val="65000"/>
                    </a:srgbClr>
                  </a:innerShdw>
                </a:effectLst>
                <a:latin typeface="Times New Roman" pitchFamily="18" charset="0"/>
                <a:cs typeface="Times New Roman" pitchFamily="18" charset="0"/>
              </a:rPr>
              <a:t>Китайская пословица</a:t>
            </a:r>
            <a:endParaRPr lang="ru-RU" sz="4800" dirty="0">
              <a:latin typeface="Times New Roman" pitchFamily="18" charset="0"/>
              <a:cs typeface="Times New Roman" pitchFamily="18" charset="0"/>
            </a:endParaRPr>
          </a:p>
        </p:txBody>
      </p:sp>
      <p:sp>
        <p:nvSpPr>
          <p:cNvPr id="5" name="Прямоугольник 4"/>
          <p:cNvSpPr/>
          <p:nvPr/>
        </p:nvSpPr>
        <p:spPr>
          <a:xfrm>
            <a:off x="467544" y="3356992"/>
            <a:ext cx="8390736" cy="2308324"/>
          </a:xfrm>
          <a:prstGeom prst="rect">
            <a:avLst/>
          </a:prstGeom>
        </p:spPr>
        <p:txBody>
          <a:bodyPr wrap="square">
            <a:spAutoFit/>
          </a:bodyPr>
          <a:lstStyle/>
          <a:p>
            <a:pPr marL="82296" indent="0">
              <a:buNone/>
            </a:pPr>
            <a:endParaRPr lang="ru-RU" sz="2400" b="1" i="1" dirty="0" smtClean="0">
              <a:latin typeface="Times New Roman" pitchFamily="18" charset="0"/>
              <a:cs typeface="Times New Roman" pitchFamily="18" charset="0"/>
            </a:endParaRPr>
          </a:p>
          <a:p>
            <a:pPr marL="82296" indent="0">
              <a:buNone/>
            </a:pPr>
            <a:r>
              <a:rPr lang="ru-RU" sz="2400" b="1" i="1" dirty="0" smtClean="0">
                <a:solidFill>
                  <a:srgbClr val="002060"/>
                </a:solidFill>
                <a:latin typeface="Times New Roman" pitchFamily="18" charset="0"/>
                <a:cs typeface="Times New Roman" pitchFamily="18" charset="0"/>
              </a:rPr>
              <a:t>«Всякое знание остается мертвым, если в учащихся не развивается инициатива и самодеятельность: учащихся нужно приучать не только к мышлению, но и к хотению». </a:t>
            </a:r>
          </a:p>
          <a:p>
            <a:pPr marL="82296" indent="0">
              <a:buNone/>
            </a:pPr>
            <a:r>
              <a:rPr lang="ru-RU" sz="2400" b="1" dirty="0" smtClean="0">
                <a:solidFill>
                  <a:srgbClr val="002060"/>
                </a:solidFill>
                <a:latin typeface="Times New Roman" pitchFamily="18" charset="0"/>
                <a:cs typeface="Times New Roman" pitchFamily="18" charset="0"/>
              </a:rPr>
              <a:t>                                                                                 </a:t>
            </a:r>
            <a:r>
              <a:rPr lang="ru-RU" sz="2000" b="1" i="1" dirty="0" smtClean="0">
                <a:solidFill>
                  <a:srgbClr val="002060"/>
                </a:solidFill>
                <a:latin typeface="Times New Roman" pitchFamily="18" charset="0"/>
                <a:cs typeface="Times New Roman" pitchFamily="18" charset="0"/>
              </a:rPr>
              <a:t>Н.А.Умов</a:t>
            </a:r>
            <a:endParaRPr lang="ru-RU" sz="2000" b="1" i="1" dirty="0" smtClean="0">
              <a:ln w="1905"/>
              <a:solidFill>
                <a:srgbClr val="002060"/>
              </a:solidFill>
              <a:effectLst>
                <a:innerShdw blurRad="69850" dist="43180" dir="5400000">
                  <a:srgbClr val="000000">
                    <a:alpha val="65000"/>
                  </a:srgbClr>
                </a:innerShdw>
              </a:effectLst>
              <a:latin typeface="Times New Roman" pitchFamily="18" charset="0"/>
              <a:cs typeface="Times New Roman" pitchFamily="18" charset="0"/>
            </a:endParaRPr>
          </a:p>
          <a:p>
            <a:endParaRPr lang="ru-RU" sz="2400" b="1" dirty="0" smtClean="0">
              <a:ln w="1905"/>
              <a:solidFill>
                <a:srgbClr val="7030A0"/>
              </a:solidFill>
              <a:effectLst>
                <a:innerShdw blurRad="69850" dist="43180" dir="5400000">
                  <a:srgbClr val="000000">
                    <a:alpha val="65000"/>
                  </a:srgbClr>
                </a:inn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620688"/>
            <a:ext cx="8363272" cy="5703912"/>
          </a:xfrm>
        </p:spPr>
        <p:txBody>
          <a:bodyPr>
            <a:normAutofit fontScale="92500" lnSpcReduction="10000"/>
          </a:bodyPr>
          <a:lstStyle/>
          <a:p>
            <a:r>
              <a:rPr lang="ru-RU" sz="3200" b="1" dirty="0" smtClean="0">
                <a:solidFill>
                  <a:srgbClr val="9B2582"/>
                </a:solidFill>
              </a:rPr>
              <a:t>Пример 3:</a:t>
            </a:r>
            <a:r>
              <a:rPr lang="ru-RU" sz="3200" b="1" dirty="0">
                <a:solidFill>
                  <a:srgbClr val="082A0E"/>
                </a:solidFill>
              </a:rPr>
              <a:t> </a:t>
            </a:r>
            <a:endParaRPr lang="ru-RU" sz="3200" b="1" dirty="0" smtClean="0">
              <a:solidFill>
                <a:srgbClr val="082A0E"/>
              </a:solidFill>
            </a:endParaRPr>
          </a:p>
          <a:p>
            <a:pPr marL="0" indent="0">
              <a:buNone/>
            </a:pPr>
            <a:r>
              <a:rPr lang="ru-RU" sz="2800" b="1" dirty="0" smtClean="0">
                <a:solidFill>
                  <a:srgbClr val="082A0E"/>
                </a:solidFill>
              </a:rPr>
              <a:t>Тема: Задачи на совместную работу</a:t>
            </a:r>
            <a:r>
              <a:rPr lang="ru-RU" sz="2800" b="1" dirty="0" smtClean="0">
                <a:solidFill>
                  <a:srgbClr val="9B2582"/>
                </a:solidFill>
              </a:rPr>
              <a:t> </a:t>
            </a:r>
            <a:r>
              <a:rPr lang="ru-RU" sz="2800" b="1" dirty="0" smtClean="0">
                <a:solidFill>
                  <a:srgbClr val="082A0E"/>
                </a:solidFill>
              </a:rPr>
              <a:t>(5 класс)</a:t>
            </a:r>
          </a:p>
          <a:p>
            <a:pPr marL="0" indent="0">
              <a:buNone/>
            </a:pPr>
            <a:r>
              <a:rPr lang="ru-RU" sz="2800" b="1" dirty="0" smtClean="0">
                <a:solidFill>
                  <a:srgbClr val="C00000"/>
                </a:solidFill>
              </a:rPr>
              <a:t>Игра: «Математическое лото»</a:t>
            </a:r>
          </a:p>
          <a:p>
            <a:pPr marL="0" indent="0">
              <a:buNone/>
            </a:pPr>
            <a:r>
              <a:rPr lang="ru-RU" sz="2800" b="1" dirty="0" smtClean="0">
                <a:solidFill>
                  <a:schemeClr val="accent1">
                    <a:lumMod val="50000"/>
                  </a:schemeClr>
                </a:solidFill>
              </a:rPr>
              <a:t>Правила игры:</a:t>
            </a:r>
          </a:p>
          <a:p>
            <a:pPr marL="0" indent="0" algn="just">
              <a:buNone/>
            </a:pPr>
            <a:r>
              <a:rPr lang="ru-RU" sz="2800" b="1" dirty="0" smtClean="0">
                <a:solidFill>
                  <a:srgbClr val="002060"/>
                </a:solidFill>
              </a:rPr>
              <a:t>Игра в парах. Каждой паре выдается набор карточек и большая карта, на которую участники будут выкладывать карточки. На большой карте 6 прямоугольников с ответами, а у участников по 8 карточек с задачами. Участники выбирают карточку, решают задачу, находят полученный ответ на большой карте и накрывают его лицевой стороной карточки вниз. Если все задачи решены правильно, то выложенные карточки образуют какой – либо рисунок, чертеж или ребус.</a:t>
            </a:r>
            <a:endParaRPr lang="ru-RU" sz="2800" b="1" dirty="0">
              <a:solidFill>
                <a:srgbClr val="002060"/>
              </a:solidFill>
            </a:endParaRPr>
          </a:p>
        </p:txBody>
      </p:sp>
    </p:spTree>
    <p:extLst>
      <p:ext uri="{BB962C8B-B14F-4D97-AF65-F5344CB8AC3E}">
        <p14:creationId xmlns:p14="http://schemas.microsoft.com/office/powerpoint/2010/main" xmlns="" val="34305399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s://fs00.infourok.ru/images/doc/132/154076/img2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404664"/>
            <a:ext cx="7775848" cy="5831887"/>
          </a:xfrm>
          <a:prstGeom prst="rect">
            <a:avLst/>
          </a:prstGeom>
          <a:noFill/>
          <a:extLst>
            <a:ext uri="{909E8E84-426E-40DD-AFC4-6F175D3DCCD1}">
              <a14:hiddenFill xmlns:a14="http://schemas.microsoft.com/office/drawing/2010/main" xmlns="">
                <a:solidFill>
                  <a:srgbClr val="FFFFFF"/>
                </a:solidFill>
              </a14:hiddenFill>
            </a:ext>
          </a:extLst>
        </p:spPr>
      </p:pic>
      <p:cxnSp>
        <p:nvCxnSpPr>
          <p:cNvPr id="6" name="Прямая соединительная линия 5"/>
          <p:cNvCxnSpPr/>
          <p:nvPr/>
        </p:nvCxnSpPr>
        <p:spPr>
          <a:xfrm>
            <a:off x="4355976" y="1268760"/>
            <a:ext cx="0" cy="381642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899592" y="2276872"/>
            <a:ext cx="712879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p:cNvCxnSpPr/>
          <p:nvPr/>
        </p:nvCxnSpPr>
        <p:spPr>
          <a:xfrm>
            <a:off x="899592" y="3717032"/>
            <a:ext cx="7128792" cy="7200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0701476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42"/>
            <a:ext cx="8229600" cy="857256"/>
          </a:xfrm>
        </p:spPr>
        <p:txBody>
          <a:bodyPr>
            <a:normAutofit/>
          </a:bodyPr>
          <a:lstStyle/>
          <a:p>
            <a:pPr algn="ctr"/>
            <a:r>
              <a:rPr lang="ru-RU" sz="4000" b="1" i="1" dirty="0" smtClean="0">
                <a:ln w="1905"/>
                <a:solidFill>
                  <a:srgbClr val="AC148B"/>
                </a:solidFill>
                <a:effectLst>
                  <a:innerShdw blurRad="69850" dist="43180" dir="5400000">
                    <a:srgbClr val="000000">
                      <a:alpha val="65000"/>
                    </a:srgbClr>
                  </a:innerShdw>
                </a:effectLst>
                <a:latin typeface="Times New Roman" pitchFamily="18" charset="0"/>
                <a:cs typeface="Times New Roman" pitchFamily="18" charset="0"/>
              </a:rPr>
              <a:t>Пары и группы</a:t>
            </a:r>
            <a:endParaRPr lang="ru-RU" sz="4000" b="1" i="1" dirty="0">
              <a:ln w="1905"/>
              <a:solidFill>
                <a:srgbClr val="AC148B"/>
              </a:solidFill>
              <a:effectLst>
                <a:innerShdw blurRad="69850" dist="43180" dir="5400000">
                  <a:srgbClr val="000000">
                    <a:alpha val="65000"/>
                  </a:srgbClr>
                </a:innerShdw>
              </a:effectLst>
            </a:endParaRPr>
          </a:p>
        </p:txBody>
      </p:sp>
      <p:sp>
        <p:nvSpPr>
          <p:cNvPr id="3" name="Содержимое 2"/>
          <p:cNvSpPr>
            <a:spLocks noGrp="1"/>
          </p:cNvSpPr>
          <p:nvPr>
            <p:ph idx="1"/>
          </p:nvPr>
        </p:nvSpPr>
        <p:spPr>
          <a:xfrm>
            <a:off x="428596" y="1428736"/>
            <a:ext cx="8229600" cy="4895864"/>
          </a:xfrm>
        </p:spPr>
        <p:txBody>
          <a:bodyPr/>
          <a:lstStyle/>
          <a:p>
            <a:pPr>
              <a:buFont typeface="Wingdings" pitchFamily="2" charset="2"/>
              <a:buNone/>
            </a:pPr>
            <a:r>
              <a:rPr lang="ru-RU" sz="2400" b="1" dirty="0" smtClean="0">
                <a:solidFill>
                  <a:srgbClr val="002060"/>
                </a:solidFill>
                <a:latin typeface="Times New Roman" pitchFamily="18" charset="0"/>
                <a:cs typeface="Times New Roman" pitchFamily="18" charset="0"/>
              </a:rPr>
              <a:t>   </a:t>
            </a:r>
            <a:r>
              <a:rPr lang="en-US" sz="2400" b="1" dirty="0" smtClean="0">
                <a:solidFill>
                  <a:srgbClr val="002060"/>
                </a:solidFill>
                <a:latin typeface="Times New Roman" pitchFamily="18" charset="0"/>
                <a:cs typeface="Times New Roman" pitchFamily="18" charset="0"/>
              </a:rPr>
              <a:t> </a:t>
            </a:r>
            <a:r>
              <a:rPr lang="ru-RU" sz="2400" b="1" dirty="0" smtClean="0">
                <a:solidFill>
                  <a:srgbClr val="002060"/>
                </a:solidFill>
                <a:latin typeface="Times New Roman" pitchFamily="18" charset="0"/>
                <a:cs typeface="Times New Roman" pitchFamily="18" charset="0"/>
              </a:rPr>
              <a:t>Этот метод даёт ученикам больше возможностей для участия и взаимодействия. Работа в парах и группах формирует у детей умения принимать общую цель, разделять обязанности, согласовывать способы достижения предложенной цели, соотносить свои действия с действиями партнеров, принимать участие в сравнении цели и работы.</a:t>
            </a:r>
            <a:r>
              <a:rPr lang="ru-RU" sz="2400" b="1" dirty="0" smtClean="0">
                <a:solidFill>
                  <a:srgbClr val="002060"/>
                </a:solidFill>
              </a:rPr>
              <a:t> </a:t>
            </a:r>
            <a:endParaRPr lang="ru-RU" sz="2400" b="1" i="1" dirty="0" smtClean="0">
              <a:solidFill>
                <a:srgbClr val="002060"/>
              </a:solidFill>
              <a:latin typeface="Times New Roman" pitchFamily="18" charset="0"/>
              <a:cs typeface="Times New Roman" pitchFamily="18" charset="0"/>
            </a:endParaRPr>
          </a:p>
          <a:p>
            <a:pPr>
              <a:buFont typeface="Wingdings" pitchFamily="2" charset="2"/>
              <a:buNone/>
            </a:pPr>
            <a:r>
              <a:rPr lang="ru-RU" sz="2400" b="1" dirty="0" smtClean="0">
                <a:solidFill>
                  <a:srgbClr val="002060"/>
                </a:solidFill>
                <a:latin typeface="Times New Roman" pitchFamily="18" charset="0"/>
                <a:cs typeface="Times New Roman" pitchFamily="18" charset="0"/>
              </a:rPr>
              <a:t>    </a:t>
            </a:r>
          </a:p>
          <a:p>
            <a:pPr>
              <a:buNone/>
            </a:pPr>
            <a:endParaRPr lang="ru-RU" dirty="0"/>
          </a:p>
        </p:txBody>
      </p:sp>
      <p:pic>
        <p:nvPicPr>
          <p:cNvPr id="4" name="Picture 2" descr="C:\Users\1\Downloads\Картинки\Школа\77853045c3b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32040" y="4221088"/>
            <a:ext cx="3600401" cy="229512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404664"/>
            <a:ext cx="8291264" cy="5919936"/>
          </a:xfrm>
        </p:spPr>
        <p:txBody>
          <a:bodyPr>
            <a:normAutofit fontScale="77500" lnSpcReduction="20000"/>
          </a:bodyPr>
          <a:lstStyle/>
          <a:p>
            <a:pPr marL="0" indent="0">
              <a:buNone/>
            </a:pPr>
            <a:r>
              <a:rPr lang="ru-RU" b="1" dirty="0" smtClean="0">
                <a:solidFill>
                  <a:srgbClr val="9B2582"/>
                </a:solidFill>
              </a:rPr>
              <a:t>Пример 1:  </a:t>
            </a:r>
            <a:r>
              <a:rPr lang="ru-RU" b="1" dirty="0" smtClean="0">
                <a:solidFill>
                  <a:srgbClr val="082A0E"/>
                </a:solidFill>
              </a:rPr>
              <a:t>Тема: Задачи на дроби (5 класс)</a:t>
            </a:r>
          </a:p>
          <a:p>
            <a:r>
              <a:rPr lang="ru-RU" b="1" i="1" dirty="0" smtClean="0">
                <a:solidFill>
                  <a:srgbClr val="FF0000"/>
                </a:solidFill>
              </a:rPr>
              <a:t>Работа </a:t>
            </a:r>
            <a:r>
              <a:rPr lang="ru-RU" b="1" i="1" dirty="0">
                <a:solidFill>
                  <a:srgbClr val="FF0000"/>
                </a:solidFill>
              </a:rPr>
              <a:t>в парах сменного состава</a:t>
            </a:r>
            <a:r>
              <a:rPr lang="ru-RU" i="1" dirty="0"/>
              <a:t> </a:t>
            </a:r>
            <a:endParaRPr lang="ru-RU" i="1" dirty="0" smtClean="0"/>
          </a:p>
          <a:p>
            <a:pPr algn="just"/>
            <a:r>
              <a:rPr lang="ru-RU" dirty="0"/>
              <a:t>Составляю карточки для работы в паре разного уровня сложности и по количеству равному количеству обучающихся в классе. Каждая карточка содержит 2 подобные задачи. </a:t>
            </a:r>
            <a:r>
              <a:rPr lang="ru-RU" dirty="0" smtClean="0"/>
              <a:t>Предварительно объясняю </a:t>
            </a:r>
            <a:r>
              <a:rPr lang="ru-RU" dirty="0"/>
              <a:t>каждому ученику решение 1 задачи в карточке с записью этого решения в тетрадь ученика. Дома ученик в тетради решает подобную вторую задачу.</a:t>
            </a:r>
            <a:endParaRPr lang="ru-RU" i="1" dirty="0" smtClean="0"/>
          </a:p>
          <a:p>
            <a:r>
              <a:rPr lang="ru-RU" dirty="0" smtClean="0"/>
              <a:t>Перед </a:t>
            </a:r>
            <a:r>
              <a:rPr lang="ru-RU" dirty="0"/>
              <a:t>уроком разбиваю детей на группы. На уроке учащиеся садятся в пары и начинают работать следующим образом:</a:t>
            </a:r>
          </a:p>
          <a:p>
            <a:r>
              <a:rPr lang="ru-RU" dirty="0"/>
              <a:t>1. Один ученик из пары объясняет вторую задачу из карточки и записывает ее решение в тетрадь своего соседа.</a:t>
            </a:r>
          </a:p>
          <a:p>
            <a:r>
              <a:rPr lang="ru-RU" dirty="0"/>
              <a:t>2. Затем другой ученик (т.е. тот, который слушал решение) объясняет вторую задачу из карточки и записывает ее решение в тетрадь первого ученика.</a:t>
            </a:r>
          </a:p>
          <a:p>
            <a:r>
              <a:rPr lang="ru-RU" dirty="0"/>
              <a:t>3. Далее они обмениваются карточками.</a:t>
            </a:r>
          </a:p>
          <a:p>
            <a:r>
              <a:rPr lang="ru-RU" dirty="0"/>
              <a:t>4. Каждый решает первую задачу из карточки.</a:t>
            </a:r>
          </a:p>
          <a:p>
            <a:r>
              <a:rPr lang="ru-RU" dirty="0"/>
              <a:t>5. Совместная работа пары заканчивается. Ее участники находят себе новых партнеров для продолжения работы и расходятся.</a:t>
            </a:r>
          </a:p>
          <a:p>
            <a:pPr marL="0" indent="0">
              <a:buNone/>
            </a:pPr>
            <a:endParaRPr lang="ru-RU" b="1" dirty="0">
              <a:solidFill>
                <a:srgbClr val="9B2582"/>
              </a:solidFill>
            </a:endParaRPr>
          </a:p>
        </p:txBody>
      </p:sp>
    </p:spTree>
    <p:extLst>
      <p:ext uri="{BB962C8B-B14F-4D97-AF65-F5344CB8AC3E}">
        <p14:creationId xmlns:p14="http://schemas.microsoft.com/office/powerpoint/2010/main" xmlns="" val="42939574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548680"/>
            <a:ext cx="8291264" cy="5775920"/>
          </a:xfrm>
        </p:spPr>
        <p:txBody>
          <a:bodyPr>
            <a:normAutofit lnSpcReduction="10000"/>
          </a:bodyPr>
          <a:lstStyle/>
          <a:p>
            <a:r>
              <a:rPr lang="ru-RU" b="1" dirty="0">
                <a:solidFill>
                  <a:srgbClr val="9B2582"/>
                </a:solidFill>
              </a:rPr>
              <a:t>Пример </a:t>
            </a:r>
            <a:r>
              <a:rPr lang="ru-RU" b="1" dirty="0" smtClean="0">
                <a:solidFill>
                  <a:srgbClr val="9B2582"/>
                </a:solidFill>
              </a:rPr>
              <a:t>2:  </a:t>
            </a:r>
            <a:r>
              <a:rPr lang="ru-RU" b="1" dirty="0">
                <a:solidFill>
                  <a:srgbClr val="082A0E"/>
                </a:solidFill>
              </a:rPr>
              <a:t>Тема: </a:t>
            </a:r>
            <a:r>
              <a:rPr lang="ru-RU" b="1" dirty="0" smtClean="0">
                <a:solidFill>
                  <a:srgbClr val="082A0E"/>
                </a:solidFill>
              </a:rPr>
              <a:t>Запись, чтение и составление математических выражений (</a:t>
            </a:r>
            <a:r>
              <a:rPr lang="ru-RU" b="1" dirty="0">
                <a:solidFill>
                  <a:srgbClr val="082A0E"/>
                </a:solidFill>
              </a:rPr>
              <a:t>5 класс</a:t>
            </a:r>
            <a:r>
              <a:rPr lang="ru-RU" b="1" dirty="0" smtClean="0">
                <a:solidFill>
                  <a:srgbClr val="082A0E"/>
                </a:solidFill>
              </a:rPr>
              <a:t>) урок открытия новых знаний</a:t>
            </a:r>
          </a:p>
          <a:p>
            <a:pPr marL="0" indent="0">
              <a:buNone/>
            </a:pPr>
            <a:r>
              <a:rPr lang="ru-RU" b="1" dirty="0" smtClean="0">
                <a:solidFill>
                  <a:srgbClr val="C00000"/>
                </a:solidFill>
              </a:rPr>
              <a:t>Работа в группах по 4 участника </a:t>
            </a:r>
            <a:r>
              <a:rPr lang="ru-RU" b="1" dirty="0" smtClean="0">
                <a:solidFill>
                  <a:srgbClr val="001132"/>
                </a:solidFill>
              </a:rPr>
              <a:t>(на этапе построения и реализации проекта выхода из затруднения)</a:t>
            </a:r>
            <a:endParaRPr lang="ru-RU" b="1" dirty="0">
              <a:solidFill>
                <a:srgbClr val="C00000"/>
              </a:solidFill>
            </a:endParaRPr>
          </a:p>
          <a:p>
            <a:pPr marL="0" indent="0">
              <a:buNone/>
            </a:pPr>
            <a:r>
              <a:rPr lang="ru-RU" b="1" dirty="0" smtClean="0">
                <a:solidFill>
                  <a:schemeClr val="accent2">
                    <a:lumMod val="75000"/>
                  </a:schemeClr>
                </a:solidFill>
              </a:rPr>
              <a:t>Задание:</a:t>
            </a:r>
            <a:r>
              <a:rPr lang="ru-RU" dirty="0" smtClean="0"/>
              <a:t> выстроить блоки алгоритма составления математических выражений по тексту задачи в нужном порядке.</a:t>
            </a:r>
          </a:p>
          <a:p>
            <a:pPr marL="0" indent="0">
              <a:buNone/>
            </a:pPr>
            <a:r>
              <a:rPr lang="ru-RU" dirty="0" smtClean="0"/>
              <a:t>Даю заранее заготовленные блоки алгоритма. Разбиваю класс на группы по 4 человека и выбираю руководителя каждой группы.</a:t>
            </a:r>
          </a:p>
          <a:p>
            <a:pPr marL="0" indent="0">
              <a:buNone/>
            </a:pPr>
            <a:r>
              <a:rPr lang="ru-RU" dirty="0" smtClean="0"/>
              <a:t>Каждый член группы может предложить свою версию решения данной задачи.</a:t>
            </a:r>
          </a:p>
          <a:p>
            <a:pPr marL="0" indent="0">
              <a:buNone/>
            </a:pPr>
            <a:endParaRPr lang="ru-RU" dirty="0"/>
          </a:p>
        </p:txBody>
      </p:sp>
    </p:spTree>
    <p:extLst>
      <p:ext uri="{BB962C8B-B14F-4D97-AF65-F5344CB8AC3E}">
        <p14:creationId xmlns:p14="http://schemas.microsoft.com/office/powerpoint/2010/main" xmlns="" val="42834858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404664"/>
            <a:ext cx="8363272" cy="5919936"/>
          </a:xfrm>
        </p:spPr>
        <p:txBody>
          <a:bodyPr/>
          <a:lstStyle/>
          <a:p>
            <a:pPr marL="0" indent="0">
              <a:buNone/>
            </a:pPr>
            <a:r>
              <a:rPr lang="ru-RU" dirty="0" smtClean="0">
                <a:solidFill>
                  <a:srgbClr val="002060"/>
                </a:solidFill>
              </a:rPr>
              <a:t>1)Разбиваю </a:t>
            </a:r>
            <a:r>
              <a:rPr lang="ru-RU" dirty="0">
                <a:solidFill>
                  <a:srgbClr val="002060"/>
                </a:solidFill>
              </a:rPr>
              <a:t>класс на группы по 4 человека и выбираю руководителя каждой </a:t>
            </a:r>
            <a:r>
              <a:rPr lang="ru-RU" dirty="0" smtClean="0">
                <a:solidFill>
                  <a:srgbClr val="002060"/>
                </a:solidFill>
              </a:rPr>
              <a:t>группы.</a:t>
            </a:r>
          </a:p>
          <a:p>
            <a:pPr marL="0" indent="0">
              <a:buNone/>
            </a:pPr>
            <a:r>
              <a:rPr lang="ru-RU" dirty="0" smtClean="0">
                <a:solidFill>
                  <a:srgbClr val="002060"/>
                </a:solidFill>
              </a:rPr>
              <a:t>2)Даю </a:t>
            </a:r>
            <a:r>
              <a:rPr lang="ru-RU" dirty="0">
                <a:solidFill>
                  <a:srgbClr val="002060"/>
                </a:solidFill>
              </a:rPr>
              <a:t>заранее заготовленные блоки алгоритма.</a:t>
            </a:r>
          </a:p>
          <a:p>
            <a:pPr marL="0" indent="0">
              <a:buNone/>
            </a:pPr>
            <a:r>
              <a:rPr lang="ru-RU" dirty="0" smtClean="0">
                <a:solidFill>
                  <a:srgbClr val="002060"/>
                </a:solidFill>
              </a:rPr>
              <a:t>3)Каждый </a:t>
            </a:r>
            <a:r>
              <a:rPr lang="ru-RU" dirty="0">
                <a:solidFill>
                  <a:srgbClr val="002060"/>
                </a:solidFill>
              </a:rPr>
              <a:t>член группы может предложить свою версию решения данной задачи</a:t>
            </a:r>
            <a:r>
              <a:rPr lang="ru-RU" dirty="0" smtClean="0">
                <a:solidFill>
                  <a:srgbClr val="002060"/>
                </a:solidFill>
              </a:rPr>
              <a:t>.</a:t>
            </a:r>
          </a:p>
          <a:p>
            <a:pPr marL="0" indent="0">
              <a:buNone/>
            </a:pPr>
            <a:r>
              <a:rPr lang="ru-RU" dirty="0" smtClean="0">
                <a:solidFill>
                  <a:srgbClr val="002060"/>
                </a:solidFill>
              </a:rPr>
              <a:t>4)Руководитель группы должен организовать понимание всех версий и их составление</a:t>
            </a:r>
          </a:p>
          <a:p>
            <a:pPr marL="0" indent="0">
              <a:buNone/>
            </a:pPr>
            <a:r>
              <a:rPr lang="ru-RU" dirty="0" smtClean="0">
                <a:solidFill>
                  <a:srgbClr val="002060"/>
                </a:solidFill>
              </a:rPr>
              <a:t>5)Руководитель назначает члена группы, который будет представлять согласованную версию</a:t>
            </a:r>
          </a:p>
          <a:p>
            <a:pPr marL="0" indent="0">
              <a:buNone/>
            </a:pPr>
            <a:r>
              <a:rPr lang="ru-RU" dirty="0" smtClean="0">
                <a:solidFill>
                  <a:srgbClr val="002060"/>
                </a:solidFill>
              </a:rPr>
              <a:t>6)Первые три группы, выполнившие задание, озвучивают свои версии.</a:t>
            </a:r>
          </a:p>
          <a:p>
            <a:pPr marL="0" indent="0">
              <a:buNone/>
            </a:pPr>
            <a:endParaRPr lang="ru-RU" dirty="0">
              <a:solidFill>
                <a:srgbClr val="002060"/>
              </a:solidFill>
            </a:endParaRPr>
          </a:p>
          <a:p>
            <a:endParaRPr lang="ru-RU" dirty="0"/>
          </a:p>
        </p:txBody>
      </p:sp>
    </p:spTree>
    <p:extLst>
      <p:ext uri="{BB962C8B-B14F-4D97-AF65-F5344CB8AC3E}">
        <p14:creationId xmlns:p14="http://schemas.microsoft.com/office/powerpoint/2010/main" xmlns="" val="41149746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357166"/>
            <a:ext cx="8229600" cy="1071570"/>
          </a:xfrm>
        </p:spPr>
        <p:txBody>
          <a:bodyPr>
            <a:normAutofit/>
          </a:bodyPr>
          <a:lstStyle/>
          <a:p>
            <a:pPr algn="ctr"/>
            <a:r>
              <a:rPr lang="ru-RU" sz="4000" b="1" i="1" dirty="0" smtClean="0">
                <a:ln w="1905"/>
                <a:solidFill>
                  <a:srgbClr val="AC148B"/>
                </a:solidFill>
                <a:effectLst>
                  <a:innerShdw blurRad="69850" dist="43180" dir="5400000">
                    <a:srgbClr val="000000">
                      <a:alpha val="65000"/>
                    </a:srgbClr>
                  </a:innerShdw>
                </a:effectLst>
                <a:latin typeface="Times New Roman" pitchFamily="18" charset="0"/>
                <a:cs typeface="Times New Roman" pitchFamily="18" charset="0"/>
              </a:rPr>
              <a:t>Проблемные методы.</a:t>
            </a:r>
            <a:endParaRPr lang="ru-RU" sz="4000" dirty="0">
              <a:solidFill>
                <a:srgbClr val="AC148B"/>
              </a:solidFill>
            </a:endParaRPr>
          </a:p>
        </p:txBody>
      </p:sp>
      <p:sp>
        <p:nvSpPr>
          <p:cNvPr id="3" name="Содержимое 2"/>
          <p:cNvSpPr>
            <a:spLocks noGrp="1"/>
          </p:cNvSpPr>
          <p:nvPr>
            <p:ph idx="1"/>
          </p:nvPr>
        </p:nvSpPr>
        <p:spPr>
          <a:xfrm>
            <a:off x="457200" y="1500174"/>
            <a:ext cx="8229600" cy="5143536"/>
          </a:xfrm>
        </p:spPr>
        <p:txBody>
          <a:bodyPr>
            <a:normAutofit fontScale="47500" lnSpcReduction="20000"/>
          </a:bodyPr>
          <a:lstStyle/>
          <a:p>
            <a:pPr algn="r">
              <a:buNone/>
            </a:pPr>
            <a:r>
              <a:rPr lang="ru-RU" sz="3800" b="1" i="1" dirty="0" smtClean="0">
                <a:solidFill>
                  <a:srgbClr val="002060"/>
                </a:solidFill>
                <a:latin typeface="Times New Roman" pitchFamily="18" charset="0"/>
                <a:cs typeface="Times New Roman" pitchFamily="18" charset="0"/>
              </a:rPr>
              <a:t>Не от знания к проблеме,</a:t>
            </a:r>
          </a:p>
          <a:p>
            <a:pPr>
              <a:buNone/>
            </a:pPr>
            <a:r>
              <a:rPr lang="ru-RU" sz="3800" b="1" i="1" dirty="0" smtClean="0">
                <a:solidFill>
                  <a:srgbClr val="002060"/>
                </a:solidFill>
                <a:latin typeface="Times New Roman" pitchFamily="18" charset="0"/>
                <a:cs typeface="Times New Roman" pitchFamily="18" charset="0"/>
              </a:rPr>
              <a:t>                                                                                                а от проблемы к знанию</a:t>
            </a:r>
            <a:r>
              <a:rPr lang="ru-RU" sz="3800" b="1" dirty="0" smtClean="0">
                <a:solidFill>
                  <a:srgbClr val="002060"/>
                </a:solidFill>
                <a:latin typeface="Times New Roman" pitchFamily="18" charset="0"/>
                <a:cs typeface="Times New Roman" pitchFamily="18" charset="0"/>
              </a:rPr>
              <a:t>.</a:t>
            </a:r>
          </a:p>
          <a:p>
            <a:pPr>
              <a:buNone/>
            </a:pPr>
            <a:endParaRPr lang="ru-RU" sz="3600" b="1" dirty="0" smtClean="0">
              <a:solidFill>
                <a:srgbClr val="002060"/>
              </a:solidFill>
              <a:latin typeface="Times New Roman" pitchFamily="18" charset="0"/>
              <a:cs typeface="Times New Roman" pitchFamily="18" charset="0"/>
            </a:endParaRPr>
          </a:p>
          <a:p>
            <a:pPr>
              <a:buNone/>
            </a:pPr>
            <a:r>
              <a:rPr lang="ru-RU" sz="3600" b="1" dirty="0" smtClean="0">
                <a:solidFill>
                  <a:srgbClr val="002060"/>
                </a:solidFill>
                <a:latin typeface="Times New Roman" pitchFamily="18" charset="0"/>
                <a:cs typeface="Times New Roman" pitchFamily="18" charset="0"/>
              </a:rPr>
              <a:t>  </a:t>
            </a:r>
            <a:r>
              <a:rPr lang="en-US" sz="3600" b="1" dirty="0" smtClean="0">
                <a:solidFill>
                  <a:srgbClr val="002060"/>
                </a:solidFill>
                <a:latin typeface="Times New Roman" pitchFamily="18" charset="0"/>
                <a:cs typeface="Times New Roman" pitchFamily="18" charset="0"/>
              </a:rPr>
              <a:t>     </a:t>
            </a:r>
            <a:r>
              <a:rPr lang="ru-RU" sz="4200" b="1" dirty="0" smtClean="0">
                <a:solidFill>
                  <a:srgbClr val="002060"/>
                </a:solidFill>
                <a:latin typeface="Times New Roman" pitchFamily="18" charset="0"/>
                <a:cs typeface="Times New Roman" pitchFamily="18" charset="0"/>
              </a:rPr>
              <a:t>Способствуют развитию интеллектуальной, предметно-практической </a:t>
            </a:r>
            <a:r>
              <a:rPr lang="en-US" sz="4200" b="1" dirty="0" smtClean="0">
                <a:solidFill>
                  <a:srgbClr val="002060"/>
                </a:solidFill>
                <a:latin typeface="Times New Roman" pitchFamily="18" charset="0"/>
                <a:cs typeface="Times New Roman" pitchFamily="18" charset="0"/>
              </a:rPr>
              <a:t> </a:t>
            </a:r>
            <a:r>
              <a:rPr lang="ru-RU" sz="4200" b="1" dirty="0" smtClean="0">
                <a:solidFill>
                  <a:srgbClr val="002060"/>
                </a:solidFill>
                <a:latin typeface="Times New Roman" pitchFamily="18" charset="0"/>
                <a:cs typeface="Times New Roman" pitchFamily="18" charset="0"/>
              </a:rPr>
              <a:t>мотивационной сфер личности.</a:t>
            </a:r>
          </a:p>
          <a:p>
            <a:pPr>
              <a:buNone/>
            </a:pPr>
            <a:endParaRPr lang="ru-RU" sz="4200" b="1" dirty="0" smtClean="0">
              <a:solidFill>
                <a:srgbClr val="002060"/>
              </a:solidFill>
              <a:latin typeface="Times New Roman" pitchFamily="18" charset="0"/>
              <a:cs typeface="Times New Roman" pitchFamily="18" charset="0"/>
            </a:endParaRPr>
          </a:p>
          <a:p>
            <a:pPr>
              <a:buNone/>
            </a:pPr>
            <a:r>
              <a:rPr lang="ru-RU" sz="4200" b="1" i="1" dirty="0" smtClean="0">
                <a:solidFill>
                  <a:srgbClr val="002060"/>
                </a:solidFill>
                <a:latin typeface="Times New Roman" pitchFamily="18" charset="0"/>
                <a:cs typeface="Times New Roman" pitchFamily="18" charset="0"/>
              </a:rPr>
              <a:t>     Проблемный вопрос </a:t>
            </a:r>
            <a:r>
              <a:rPr lang="ru-RU" sz="4200" b="1" dirty="0" smtClean="0">
                <a:solidFill>
                  <a:srgbClr val="002060"/>
                </a:solidFill>
                <a:latin typeface="Times New Roman" pitchFamily="18" charset="0"/>
                <a:cs typeface="Times New Roman" pitchFamily="18" charset="0"/>
              </a:rPr>
              <a:t>-вопрос, который требует интеллектуальных усилий, анализа связей с ранее изученным материалом, попытки сравнить, выделить наиболее важные положения. </a:t>
            </a:r>
          </a:p>
          <a:p>
            <a:pPr>
              <a:buNone/>
            </a:pPr>
            <a:endParaRPr lang="ru-RU" sz="4200" b="1" i="1" dirty="0" smtClean="0">
              <a:solidFill>
                <a:srgbClr val="002060"/>
              </a:solidFill>
              <a:latin typeface="Times New Roman" pitchFamily="18" charset="0"/>
              <a:cs typeface="Times New Roman" pitchFamily="18" charset="0"/>
            </a:endParaRPr>
          </a:p>
          <a:p>
            <a:pPr>
              <a:buNone/>
            </a:pPr>
            <a:r>
              <a:rPr lang="ru-RU" sz="4200" b="1" dirty="0" smtClean="0">
                <a:solidFill>
                  <a:srgbClr val="002060"/>
                </a:solidFill>
                <a:latin typeface="Times New Roman" pitchFamily="18" charset="0"/>
                <a:cs typeface="Times New Roman" pitchFamily="18" charset="0"/>
              </a:rPr>
              <a:t>    </a:t>
            </a:r>
            <a:r>
              <a:rPr lang="ru-RU" sz="4200" b="1" i="1" dirty="0" smtClean="0">
                <a:solidFill>
                  <a:srgbClr val="002060"/>
                </a:solidFill>
                <a:latin typeface="Times New Roman" pitchFamily="18" charset="0"/>
                <a:cs typeface="Times New Roman" pitchFamily="18" charset="0"/>
              </a:rPr>
              <a:t>Проблемная ситуация </a:t>
            </a:r>
            <a:r>
              <a:rPr lang="ru-RU" sz="4200" b="1" dirty="0" smtClean="0">
                <a:solidFill>
                  <a:srgbClr val="002060"/>
                </a:solidFill>
                <a:latin typeface="Times New Roman" pitchFamily="18" charset="0"/>
                <a:cs typeface="Times New Roman" pitchFamily="18" charset="0"/>
              </a:rPr>
              <a:t>- сравнение двух или более взаимоисключающих друг друга точек зрения.</a:t>
            </a:r>
            <a:endParaRPr lang="en-US" sz="4200" b="1" dirty="0" smtClean="0">
              <a:solidFill>
                <a:srgbClr val="002060"/>
              </a:solidFill>
              <a:latin typeface="Times New Roman" pitchFamily="18" charset="0"/>
              <a:cs typeface="Times New Roman" pitchFamily="18" charset="0"/>
            </a:endParaRPr>
          </a:p>
          <a:p>
            <a:pPr>
              <a:buNone/>
            </a:pPr>
            <a:endParaRPr lang="ru-RU" sz="4200" b="1" i="1" dirty="0" smtClean="0">
              <a:solidFill>
                <a:srgbClr val="002060"/>
              </a:solidFill>
              <a:latin typeface="Times New Roman" pitchFamily="18" charset="0"/>
              <a:cs typeface="Times New Roman" pitchFamily="18" charset="0"/>
            </a:endParaRPr>
          </a:p>
          <a:p>
            <a:pPr>
              <a:buNone/>
            </a:pPr>
            <a:r>
              <a:rPr lang="ru-RU" sz="4200" b="1" i="1" dirty="0" smtClean="0">
                <a:solidFill>
                  <a:srgbClr val="002060"/>
                </a:solidFill>
                <a:latin typeface="Times New Roman" pitchFamily="18" charset="0"/>
                <a:cs typeface="Times New Roman" pitchFamily="18" charset="0"/>
              </a:rPr>
              <a:t>     Проблемные задания</a:t>
            </a:r>
            <a:r>
              <a:rPr lang="ru-RU" sz="4200" b="1" dirty="0" smtClean="0">
                <a:solidFill>
                  <a:srgbClr val="002060"/>
                </a:solidFill>
                <a:latin typeface="Times New Roman" pitchFamily="18" charset="0"/>
                <a:cs typeface="Times New Roman" pitchFamily="18" charset="0"/>
              </a:rPr>
              <a:t>-задания, которые ставят перед учащимися задачи и ориентируют их на самостоятельный поиск решений.</a:t>
            </a:r>
          </a:p>
          <a:p>
            <a:pPr>
              <a:buNone/>
            </a:pPr>
            <a:endParaRPr lang="ru-RU" sz="3600" b="1" dirty="0" smtClean="0">
              <a:solidFill>
                <a:srgbClr val="7030A0"/>
              </a:solidFill>
              <a:latin typeface="Times New Roman" pitchFamily="18" charset="0"/>
              <a:cs typeface="Times New Roman" pitchFamily="18" charset="0"/>
            </a:endParaRPr>
          </a:p>
          <a:p>
            <a:pPr algn="r">
              <a:buNone/>
            </a:pPr>
            <a:r>
              <a:rPr lang="ru-RU" sz="2400" b="1" dirty="0" smtClean="0">
                <a:solidFill>
                  <a:srgbClr val="7030A0"/>
                </a:solidFill>
                <a:latin typeface="Times New Roman" pitchFamily="18" charset="0"/>
                <a:cs typeface="Times New Roman" pitchFamily="18" charset="0"/>
              </a:rPr>
              <a:t> </a:t>
            </a:r>
            <a:endParaRPr lang="ru-RU" sz="2400" b="1" dirty="0">
              <a:solidFill>
                <a:srgbClr val="7030A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404664"/>
            <a:ext cx="8291264" cy="5919936"/>
          </a:xfrm>
        </p:spPr>
        <p:txBody>
          <a:bodyPr>
            <a:normAutofit fontScale="77500" lnSpcReduction="20000"/>
          </a:bodyPr>
          <a:lstStyle/>
          <a:p>
            <a:pPr marL="0" indent="0">
              <a:buNone/>
            </a:pPr>
            <a:r>
              <a:rPr lang="ru-RU" b="1" dirty="0">
                <a:solidFill>
                  <a:srgbClr val="9B2582"/>
                </a:solidFill>
              </a:rPr>
              <a:t>Пример </a:t>
            </a:r>
            <a:r>
              <a:rPr lang="ru-RU" b="1" dirty="0" smtClean="0">
                <a:solidFill>
                  <a:srgbClr val="9B2582"/>
                </a:solidFill>
              </a:rPr>
              <a:t>1:  </a:t>
            </a:r>
            <a:r>
              <a:rPr lang="ru-RU" b="1" dirty="0" err="1" smtClean="0">
                <a:solidFill>
                  <a:srgbClr val="082A0E"/>
                </a:solidFill>
              </a:rPr>
              <a:t>Тема:</a:t>
            </a:r>
            <a:r>
              <a:rPr lang="ru-RU" b="1" i="1" dirty="0" err="1">
                <a:solidFill>
                  <a:srgbClr val="082A0E"/>
                </a:solidFill>
              </a:rPr>
              <a:t>«Числовые</a:t>
            </a:r>
            <a:r>
              <a:rPr lang="ru-RU" b="1" i="1" dirty="0">
                <a:solidFill>
                  <a:srgbClr val="082A0E"/>
                </a:solidFill>
              </a:rPr>
              <a:t> и буквенные выражения»</a:t>
            </a:r>
            <a:endParaRPr lang="ru-RU" b="1" dirty="0">
              <a:solidFill>
                <a:srgbClr val="082A0E"/>
              </a:solidFill>
            </a:endParaRPr>
          </a:p>
          <a:p>
            <a:pPr marL="0" indent="0">
              <a:buNone/>
            </a:pPr>
            <a:r>
              <a:rPr lang="ru-RU" b="1" dirty="0" smtClean="0">
                <a:solidFill>
                  <a:srgbClr val="082A0E"/>
                </a:solidFill>
              </a:rPr>
              <a:t> </a:t>
            </a:r>
            <a:r>
              <a:rPr lang="ru-RU" b="1" dirty="0">
                <a:solidFill>
                  <a:srgbClr val="082A0E"/>
                </a:solidFill>
              </a:rPr>
              <a:t>(5 класс) урок открытия новых знаний</a:t>
            </a:r>
          </a:p>
          <a:p>
            <a:pPr marL="0" indent="0">
              <a:buNone/>
            </a:pPr>
            <a:r>
              <a:rPr lang="ru-RU" b="1" dirty="0" smtClean="0">
                <a:solidFill>
                  <a:srgbClr val="082A0E"/>
                </a:solidFill>
              </a:rPr>
              <a:t> </a:t>
            </a:r>
            <a:endParaRPr lang="ru-RU" b="1" dirty="0">
              <a:solidFill>
                <a:srgbClr val="002060"/>
              </a:solidFill>
            </a:endParaRPr>
          </a:p>
          <a:p>
            <a:pPr marL="0" indent="0">
              <a:buNone/>
            </a:pPr>
            <a:r>
              <a:rPr lang="ru-RU" b="1" i="1" dirty="0">
                <a:solidFill>
                  <a:srgbClr val="002060"/>
                </a:solidFill>
              </a:rPr>
              <a:t> На доске записать:</a:t>
            </a:r>
            <a:endParaRPr lang="ru-RU" b="1" dirty="0">
              <a:solidFill>
                <a:srgbClr val="002060"/>
              </a:solidFill>
            </a:endParaRPr>
          </a:p>
          <a:p>
            <a:pPr marL="0" indent="0">
              <a:buNone/>
            </a:pPr>
            <a:r>
              <a:rPr lang="ru-RU" b="1" i="1" dirty="0">
                <a:solidFill>
                  <a:srgbClr val="002060"/>
                </a:solidFill>
              </a:rPr>
              <a:t>        39+ 67;             27 – d;          44 + с;     127 – 33;      а + в;      59 – 28</a:t>
            </a:r>
            <a:r>
              <a:rPr lang="ru-RU" b="1" i="1" dirty="0" smtClean="0">
                <a:solidFill>
                  <a:srgbClr val="002060"/>
                </a:solidFill>
              </a:rPr>
              <a:t>;</a:t>
            </a:r>
          </a:p>
          <a:p>
            <a:pPr marL="0" indent="0">
              <a:buNone/>
            </a:pPr>
            <a:r>
              <a:rPr lang="ru-RU" b="1" i="1" dirty="0">
                <a:solidFill>
                  <a:srgbClr val="002060"/>
                </a:solidFill>
              </a:rPr>
              <a:t>Изучение новой темы начинаю  с постановки вопроса:</a:t>
            </a:r>
            <a:endParaRPr lang="ru-RU" b="1" dirty="0">
              <a:solidFill>
                <a:srgbClr val="002060"/>
              </a:solidFill>
            </a:endParaRPr>
          </a:p>
          <a:p>
            <a:pPr marL="0" indent="0">
              <a:buNone/>
            </a:pPr>
            <a:r>
              <a:rPr lang="ru-RU" b="1" i="1" dirty="0">
                <a:solidFill>
                  <a:srgbClr val="002060"/>
                </a:solidFill>
              </a:rPr>
              <a:t>- Ребята, скажите , на какие две группы можно разделить эти выражения?    </a:t>
            </a:r>
            <a:endParaRPr lang="ru-RU" b="1" dirty="0">
              <a:solidFill>
                <a:srgbClr val="002060"/>
              </a:solidFill>
            </a:endParaRPr>
          </a:p>
          <a:p>
            <a:pPr marL="0" indent="0">
              <a:buNone/>
            </a:pPr>
            <a:r>
              <a:rPr lang="ru-RU" b="1" i="1" dirty="0">
                <a:solidFill>
                  <a:srgbClr val="002060"/>
                </a:solidFill>
              </a:rPr>
              <a:t>- Запишите выражения в 2 столбика                </a:t>
            </a:r>
            <a:endParaRPr lang="ru-RU" b="1" dirty="0">
              <a:solidFill>
                <a:srgbClr val="002060"/>
              </a:solidFill>
            </a:endParaRPr>
          </a:p>
          <a:p>
            <a:pPr marL="0" indent="0">
              <a:buNone/>
            </a:pPr>
            <a:r>
              <a:rPr lang="ru-RU" b="1" i="1" dirty="0">
                <a:solidFill>
                  <a:srgbClr val="002060"/>
                </a:solidFill>
              </a:rPr>
              <a:t>                         39+67;                                     27-d;</a:t>
            </a:r>
            <a:endParaRPr lang="ru-RU" b="1" dirty="0">
              <a:solidFill>
                <a:srgbClr val="002060"/>
              </a:solidFill>
            </a:endParaRPr>
          </a:p>
          <a:p>
            <a:pPr marL="0" indent="0">
              <a:buNone/>
            </a:pPr>
            <a:r>
              <a:rPr lang="ru-RU" b="1" i="1" dirty="0">
                <a:solidFill>
                  <a:srgbClr val="002060"/>
                </a:solidFill>
              </a:rPr>
              <a:t>                         127 – 33;                                 44 + с;</a:t>
            </a:r>
            <a:endParaRPr lang="ru-RU" b="1" dirty="0">
              <a:solidFill>
                <a:srgbClr val="002060"/>
              </a:solidFill>
            </a:endParaRPr>
          </a:p>
          <a:p>
            <a:pPr marL="0" indent="0">
              <a:buNone/>
            </a:pPr>
            <a:r>
              <a:rPr lang="ru-RU" b="1" i="1" dirty="0">
                <a:solidFill>
                  <a:srgbClr val="002060"/>
                </a:solidFill>
              </a:rPr>
              <a:t>                          59-28;                                      а + в;</a:t>
            </a:r>
            <a:endParaRPr lang="ru-RU" b="1" dirty="0">
              <a:solidFill>
                <a:srgbClr val="002060"/>
              </a:solidFill>
            </a:endParaRPr>
          </a:p>
          <a:p>
            <a:pPr marL="0" indent="0">
              <a:buNone/>
            </a:pPr>
            <a:r>
              <a:rPr lang="ru-RU" b="1" i="1" dirty="0">
                <a:solidFill>
                  <a:srgbClr val="002060"/>
                </a:solidFill>
              </a:rPr>
              <a:t>-  почему вы  их так разделили?</a:t>
            </a:r>
            <a:endParaRPr lang="ru-RU" b="1" dirty="0">
              <a:solidFill>
                <a:srgbClr val="002060"/>
              </a:solidFill>
            </a:endParaRPr>
          </a:p>
          <a:p>
            <a:pPr marL="0" indent="0">
              <a:buNone/>
            </a:pPr>
            <a:r>
              <a:rPr lang="ru-RU" b="1" i="1" dirty="0">
                <a:solidFill>
                  <a:srgbClr val="002060"/>
                </a:solidFill>
              </a:rPr>
              <a:t>-  придумайте название каждому столбику: (числовые и буквенные).</a:t>
            </a:r>
            <a:endParaRPr lang="ru-RU" b="1" dirty="0">
              <a:solidFill>
                <a:srgbClr val="002060"/>
              </a:solidFill>
            </a:endParaRPr>
          </a:p>
          <a:p>
            <a:pPr marL="0" indent="0">
              <a:buNone/>
            </a:pPr>
            <a:r>
              <a:rPr lang="ru-RU" b="1" i="1" dirty="0">
                <a:solidFill>
                  <a:srgbClr val="002060"/>
                </a:solidFill>
              </a:rPr>
              <a:t>-  сформулируйте тему сегодняшнего урока.</a:t>
            </a:r>
            <a:endParaRPr lang="ru-RU" b="1" dirty="0">
              <a:solidFill>
                <a:srgbClr val="002060"/>
              </a:solidFill>
            </a:endParaRPr>
          </a:p>
          <a:p>
            <a:pPr marL="0" indent="0">
              <a:buNone/>
            </a:pPr>
            <a:r>
              <a:rPr lang="ru-RU" b="1" i="1" dirty="0" smtClean="0">
                <a:solidFill>
                  <a:srgbClr val="002060"/>
                </a:solidFill>
              </a:rPr>
              <a:t>Дети </a:t>
            </a:r>
            <a:r>
              <a:rPr lang="ru-RU" b="1" i="1" dirty="0">
                <a:solidFill>
                  <a:srgbClr val="002060"/>
                </a:solidFill>
              </a:rPr>
              <a:t>формулируют тему урока, а я записываю ее на доске:</a:t>
            </a:r>
            <a:endParaRPr lang="ru-RU" b="1" dirty="0">
              <a:solidFill>
                <a:srgbClr val="002060"/>
              </a:solidFill>
            </a:endParaRPr>
          </a:p>
          <a:p>
            <a:pPr marL="0" indent="0">
              <a:buNone/>
            </a:pPr>
            <a:r>
              <a:rPr lang="ru-RU" b="1" i="1" dirty="0">
                <a:solidFill>
                  <a:srgbClr val="002060"/>
                </a:solidFill>
              </a:rPr>
              <a:t>«Числовые и буквенные выражения»</a:t>
            </a:r>
            <a:endParaRPr lang="ru-RU" b="1" dirty="0">
              <a:solidFill>
                <a:srgbClr val="002060"/>
              </a:solidFill>
            </a:endParaRPr>
          </a:p>
          <a:p>
            <a:endParaRPr lang="ru-RU" dirty="0"/>
          </a:p>
        </p:txBody>
      </p:sp>
    </p:spTree>
    <p:extLst>
      <p:ext uri="{BB962C8B-B14F-4D97-AF65-F5344CB8AC3E}">
        <p14:creationId xmlns:p14="http://schemas.microsoft.com/office/powerpoint/2010/main" xmlns="" val="27429104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332656"/>
            <a:ext cx="8363272" cy="5991944"/>
          </a:xfrm>
        </p:spPr>
        <p:txBody>
          <a:bodyPr/>
          <a:lstStyle/>
          <a:p>
            <a:pPr marL="0" indent="0">
              <a:buNone/>
            </a:pPr>
            <a:r>
              <a:rPr lang="ru-RU" b="1" dirty="0">
                <a:solidFill>
                  <a:srgbClr val="9B2582"/>
                </a:solidFill>
              </a:rPr>
              <a:t>Пример </a:t>
            </a:r>
            <a:r>
              <a:rPr lang="ru-RU" b="1" dirty="0" smtClean="0">
                <a:solidFill>
                  <a:srgbClr val="9B2582"/>
                </a:solidFill>
              </a:rPr>
              <a:t>2:  </a:t>
            </a:r>
            <a:r>
              <a:rPr lang="ru-RU" b="1" dirty="0" err="1">
                <a:solidFill>
                  <a:srgbClr val="082A0E"/>
                </a:solidFill>
              </a:rPr>
              <a:t>Тема</a:t>
            </a:r>
            <a:r>
              <a:rPr lang="ru-RU" b="1" dirty="0" err="1" smtClean="0">
                <a:solidFill>
                  <a:srgbClr val="082A0E"/>
                </a:solidFill>
              </a:rPr>
              <a:t>:</a:t>
            </a:r>
            <a:r>
              <a:rPr lang="ru-RU" b="1" i="1" dirty="0" err="1" smtClean="0">
                <a:solidFill>
                  <a:srgbClr val="082A0E"/>
                </a:solidFill>
              </a:rPr>
              <a:t>«Понятие</a:t>
            </a:r>
            <a:r>
              <a:rPr lang="ru-RU" b="1" i="1" dirty="0" smtClean="0">
                <a:solidFill>
                  <a:srgbClr val="082A0E"/>
                </a:solidFill>
              </a:rPr>
              <a:t> противоположного числа»</a:t>
            </a:r>
            <a:r>
              <a:rPr lang="ru-RU" b="1" dirty="0" smtClean="0">
                <a:solidFill>
                  <a:srgbClr val="082A0E"/>
                </a:solidFill>
              </a:rPr>
              <a:t> (6 класс</a:t>
            </a:r>
            <a:r>
              <a:rPr lang="ru-RU" b="1" dirty="0">
                <a:solidFill>
                  <a:srgbClr val="082A0E"/>
                </a:solidFill>
              </a:rPr>
              <a:t>) урок открытия новых </a:t>
            </a:r>
            <a:r>
              <a:rPr lang="ru-RU" b="1" dirty="0" smtClean="0">
                <a:solidFill>
                  <a:srgbClr val="082A0E"/>
                </a:solidFill>
              </a:rPr>
              <a:t>знаний</a:t>
            </a:r>
          </a:p>
          <a:p>
            <a:pPr marL="0" indent="0">
              <a:buNone/>
            </a:pPr>
            <a:r>
              <a:rPr lang="ru-RU" b="1" dirty="0" smtClean="0">
                <a:solidFill>
                  <a:srgbClr val="002060"/>
                </a:solidFill>
              </a:rPr>
              <a:t>Давайте вспомним тему прошлого урока, послушав сказку и выполнив задания:</a:t>
            </a:r>
          </a:p>
          <a:p>
            <a:pPr marL="0" indent="0">
              <a:buNone/>
            </a:pPr>
            <a:r>
              <a:rPr lang="ru-RU" b="1" dirty="0" smtClean="0">
                <a:solidFill>
                  <a:srgbClr val="002060"/>
                </a:solidFill>
              </a:rPr>
              <a:t>В стране Арифметика, протекает река Начало отсчета. На берегах этой реки расположены 2 селения, их жители очень похожи, давайте заглянем туда</a:t>
            </a:r>
          </a:p>
          <a:p>
            <a:pPr marL="0" indent="0">
              <a:buNone/>
            </a:pPr>
            <a:endParaRPr lang="ru-RU" dirty="0">
              <a:solidFill>
                <a:srgbClr val="002060"/>
              </a:solidFill>
            </a:endParaRPr>
          </a:p>
        </p:txBody>
      </p:sp>
      <p:pic>
        <p:nvPicPr>
          <p:cNvPr id="5122" name="Picture 2" descr="http://cdn01.ru/files/users/images/84/ed/84ed42bacc1f838bbf04e9d665b60de8.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15816" y="3328628"/>
            <a:ext cx="5400600" cy="356439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427984" y="4797152"/>
            <a:ext cx="576064" cy="584775"/>
          </a:xfrm>
          <a:prstGeom prst="rect">
            <a:avLst/>
          </a:prstGeom>
          <a:noFill/>
        </p:spPr>
        <p:txBody>
          <a:bodyPr wrap="square" rtlCol="0">
            <a:spAutoFit/>
          </a:bodyPr>
          <a:lstStyle/>
          <a:p>
            <a:r>
              <a:rPr lang="ru-RU" sz="3200" dirty="0" smtClean="0">
                <a:solidFill>
                  <a:srgbClr val="FF0000"/>
                </a:solidFill>
              </a:rPr>
              <a:t>-2</a:t>
            </a:r>
            <a:endParaRPr lang="ru-RU" sz="3200" dirty="0">
              <a:solidFill>
                <a:srgbClr val="FF0000"/>
              </a:solidFill>
            </a:endParaRPr>
          </a:p>
        </p:txBody>
      </p:sp>
      <p:sp>
        <p:nvSpPr>
          <p:cNvPr id="7" name="TextBox 6"/>
          <p:cNvSpPr txBox="1"/>
          <p:nvPr/>
        </p:nvSpPr>
        <p:spPr>
          <a:xfrm>
            <a:off x="5220072" y="4188259"/>
            <a:ext cx="936104" cy="584775"/>
          </a:xfrm>
          <a:prstGeom prst="rect">
            <a:avLst/>
          </a:prstGeom>
          <a:noFill/>
        </p:spPr>
        <p:txBody>
          <a:bodyPr wrap="square" rtlCol="0">
            <a:spAutoFit/>
          </a:bodyPr>
          <a:lstStyle/>
          <a:p>
            <a:r>
              <a:rPr lang="ru-RU" sz="3200" dirty="0" smtClean="0">
                <a:solidFill>
                  <a:srgbClr val="FF0000"/>
                </a:solidFill>
              </a:rPr>
              <a:t>-1,5</a:t>
            </a:r>
            <a:endParaRPr lang="ru-RU" sz="3200" dirty="0">
              <a:solidFill>
                <a:srgbClr val="FF0000"/>
              </a:solidFill>
            </a:endParaRPr>
          </a:p>
        </p:txBody>
      </p:sp>
      <p:sp>
        <p:nvSpPr>
          <p:cNvPr id="8" name="TextBox 7"/>
          <p:cNvSpPr txBox="1"/>
          <p:nvPr/>
        </p:nvSpPr>
        <p:spPr>
          <a:xfrm>
            <a:off x="6516216" y="4188258"/>
            <a:ext cx="1008112" cy="584775"/>
          </a:xfrm>
          <a:prstGeom prst="rect">
            <a:avLst/>
          </a:prstGeom>
          <a:noFill/>
        </p:spPr>
        <p:txBody>
          <a:bodyPr wrap="square" rtlCol="0">
            <a:spAutoFit/>
          </a:bodyPr>
          <a:lstStyle/>
          <a:p>
            <a:r>
              <a:rPr lang="ru-RU" sz="3200" dirty="0" smtClean="0">
                <a:solidFill>
                  <a:srgbClr val="FF0000"/>
                </a:solidFill>
              </a:rPr>
              <a:t>-0,5</a:t>
            </a:r>
            <a:endParaRPr lang="ru-RU" sz="3200" dirty="0">
              <a:solidFill>
                <a:srgbClr val="FF0000"/>
              </a:solidFill>
            </a:endParaRPr>
          </a:p>
        </p:txBody>
      </p:sp>
      <p:sp>
        <p:nvSpPr>
          <p:cNvPr id="9" name="TextBox 8"/>
          <p:cNvSpPr txBox="1"/>
          <p:nvPr/>
        </p:nvSpPr>
        <p:spPr>
          <a:xfrm>
            <a:off x="6974287" y="5711017"/>
            <a:ext cx="576064" cy="646331"/>
          </a:xfrm>
          <a:prstGeom prst="rect">
            <a:avLst/>
          </a:prstGeom>
          <a:noFill/>
        </p:spPr>
        <p:txBody>
          <a:bodyPr wrap="square" rtlCol="0">
            <a:spAutoFit/>
          </a:bodyPr>
          <a:lstStyle/>
          <a:p>
            <a:r>
              <a:rPr lang="ru-RU" sz="3600" b="1" dirty="0" smtClean="0">
                <a:solidFill>
                  <a:srgbClr val="0070C0"/>
                </a:solidFill>
              </a:rPr>
              <a:t>2</a:t>
            </a:r>
            <a:endParaRPr lang="ru-RU" sz="3600" b="1" dirty="0">
              <a:solidFill>
                <a:srgbClr val="0070C0"/>
              </a:solidFill>
            </a:endParaRPr>
          </a:p>
        </p:txBody>
      </p:sp>
      <p:sp>
        <p:nvSpPr>
          <p:cNvPr id="10" name="TextBox 9"/>
          <p:cNvSpPr txBox="1"/>
          <p:nvPr/>
        </p:nvSpPr>
        <p:spPr>
          <a:xfrm>
            <a:off x="4505164" y="5911715"/>
            <a:ext cx="1002940" cy="584775"/>
          </a:xfrm>
          <a:prstGeom prst="rect">
            <a:avLst/>
          </a:prstGeom>
          <a:noFill/>
        </p:spPr>
        <p:txBody>
          <a:bodyPr wrap="square" rtlCol="0">
            <a:spAutoFit/>
          </a:bodyPr>
          <a:lstStyle/>
          <a:p>
            <a:r>
              <a:rPr lang="ru-RU" sz="3200" b="1" dirty="0" smtClean="0">
                <a:solidFill>
                  <a:srgbClr val="0070C0"/>
                </a:solidFill>
              </a:rPr>
              <a:t>-0,5</a:t>
            </a:r>
            <a:endParaRPr lang="ru-RU" sz="3200" b="1" dirty="0">
              <a:solidFill>
                <a:srgbClr val="0070C0"/>
              </a:solidFill>
            </a:endParaRPr>
          </a:p>
        </p:txBody>
      </p:sp>
      <p:sp>
        <p:nvSpPr>
          <p:cNvPr id="11" name="TextBox 10"/>
          <p:cNvSpPr txBox="1"/>
          <p:nvPr/>
        </p:nvSpPr>
        <p:spPr>
          <a:xfrm>
            <a:off x="6228184" y="5904656"/>
            <a:ext cx="869268" cy="584775"/>
          </a:xfrm>
          <a:prstGeom prst="rect">
            <a:avLst/>
          </a:prstGeom>
          <a:noFill/>
        </p:spPr>
        <p:txBody>
          <a:bodyPr wrap="square" rtlCol="0">
            <a:spAutoFit/>
          </a:bodyPr>
          <a:lstStyle/>
          <a:p>
            <a:r>
              <a:rPr lang="ru-RU" sz="3200" b="1" dirty="0" smtClean="0">
                <a:solidFill>
                  <a:srgbClr val="0070C0"/>
                </a:solidFill>
              </a:rPr>
              <a:t>-1,5</a:t>
            </a:r>
            <a:endParaRPr lang="ru-RU" sz="3200" b="1" dirty="0">
              <a:solidFill>
                <a:srgbClr val="0070C0"/>
              </a:solidFill>
            </a:endParaRPr>
          </a:p>
        </p:txBody>
      </p:sp>
    </p:spTree>
    <p:extLst>
      <p:ext uri="{BB962C8B-B14F-4D97-AF65-F5344CB8AC3E}">
        <p14:creationId xmlns:p14="http://schemas.microsoft.com/office/powerpoint/2010/main" xmlns="" val="26420043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404664"/>
            <a:ext cx="8435280" cy="5919936"/>
          </a:xfrm>
        </p:spPr>
        <p:txBody>
          <a:bodyPr/>
          <a:lstStyle/>
          <a:p>
            <a:r>
              <a:rPr lang="ru-RU" b="1" dirty="0" smtClean="0">
                <a:solidFill>
                  <a:srgbClr val="002060"/>
                </a:solidFill>
              </a:rPr>
              <a:t>Как называют народ верхнего селения?</a:t>
            </a:r>
          </a:p>
          <a:p>
            <a:r>
              <a:rPr lang="ru-RU" b="1" dirty="0">
                <a:solidFill>
                  <a:srgbClr val="002060"/>
                </a:solidFill>
              </a:rPr>
              <a:t>Как называют народ </a:t>
            </a:r>
            <a:r>
              <a:rPr lang="ru-RU" b="1" dirty="0" smtClean="0">
                <a:solidFill>
                  <a:srgbClr val="002060"/>
                </a:solidFill>
              </a:rPr>
              <a:t>нижнего </a:t>
            </a:r>
            <a:r>
              <a:rPr lang="ru-RU" b="1" dirty="0">
                <a:solidFill>
                  <a:srgbClr val="002060"/>
                </a:solidFill>
              </a:rPr>
              <a:t>селения</a:t>
            </a:r>
            <a:r>
              <a:rPr lang="ru-RU" b="1" dirty="0" smtClean="0">
                <a:solidFill>
                  <a:srgbClr val="002060"/>
                </a:solidFill>
              </a:rPr>
              <a:t>?</a:t>
            </a:r>
          </a:p>
          <a:p>
            <a:r>
              <a:rPr lang="ru-RU" b="1" dirty="0" smtClean="0">
                <a:solidFill>
                  <a:srgbClr val="002060"/>
                </a:solidFill>
              </a:rPr>
              <a:t>Что интересного вы можете сказать о жителях – числах этих селений? (2 и -2, 1,5 и -1,5, 0,5 и – 0,5 отличаются знаками)</a:t>
            </a:r>
          </a:p>
          <a:p>
            <a:r>
              <a:rPr lang="ru-RU" b="1" dirty="0" smtClean="0">
                <a:solidFill>
                  <a:srgbClr val="002060"/>
                </a:solidFill>
              </a:rPr>
              <a:t>Назовите пару для числа 5 (-5)</a:t>
            </a:r>
          </a:p>
          <a:p>
            <a:r>
              <a:rPr lang="ru-RU" b="1" dirty="0" smtClean="0">
                <a:solidFill>
                  <a:srgbClr val="002060"/>
                </a:solidFill>
              </a:rPr>
              <a:t>Как вы думаете какое название имеют эти пары чисел? (противоположные числа)</a:t>
            </a:r>
          </a:p>
          <a:p>
            <a:r>
              <a:rPr lang="ru-RU" b="1" dirty="0" smtClean="0">
                <a:solidFill>
                  <a:srgbClr val="002060"/>
                </a:solidFill>
              </a:rPr>
              <a:t>Попробуйте дать определение противоположным числам</a:t>
            </a:r>
            <a:endParaRPr lang="ru-RU" b="1" dirty="0">
              <a:solidFill>
                <a:srgbClr val="002060"/>
              </a:solidFill>
            </a:endParaRPr>
          </a:p>
        </p:txBody>
      </p:sp>
    </p:spTree>
    <p:extLst>
      <p:ext uri="{BB962C8B-B14F-4D97-AF65-F5344CB8AC3E}">
        <p14:creationId xmlns:p14="http://schemas.microsoft.com/office/powerpoint/2010/main" xmlns="" val="19697980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796086"/>
          </a:xfrm>
        </p:spPr>
        <p:txBody>
          <a:bodyPr>
            <a:normAutofit/>
          </a:bodyPr>
          <a:lstStyle/>
          <a:p>
            <a:pPr algn="ctr"/>
            <a:r>
              <a:rPr lang="ru-RU" sz="4000" b="1" i="1" dirty="0" smtClean="0">
                <a:ln w="1905"/>
                <a:solidFill>
                  <a:srgbClr val="AC148B"/>
                </a:solidFill>
                <a:effectLst>
                  <a:innerShdw blurRad="69850" dist="43180" dir="5400000">
                    <a:srgbClr val="000000">
                      <a:alpha val="65000"/>
                    </a:srgbClr>
                  </a:innerShdw>
                </a:effectLst>
                <a:latin typeface="Times New Roman" pitchFamily="18" charset="0"/>
                <a:cs typeface="Times New Roman" pitchFamily="18" charset="0"/>
              </a:rPr>
              <a:t>Человек запоминает</a:t>
            </a:r>
            <a:endParaRPr lang="ru-RU" sz="4000" dirty="0">
              <a:solidFill>
                <a:srgbClr val="AC148B"/>
              </a:solidFill>
            </a:endParaRPr>
          </a:p>
        </p:txBody>
      </p:sp>
      <p:sp>
        <p:nvSpPr>
          <p:cNvPr id="3" name="Содержимое 2"/>
          <p:cNvSpPr>
            <a:spLocks noGrp="1"/>
          </p:cNvSpPr>
          <p:nvPr>
            <p:ph idx="1"/>
          </p:nvPr>
        </p:nvSpPr>
        <p:spPr>
          <a:xfrm>
            <a:off x="457200" y="1643050"/>
            <a:ext cx="8229600" cy="4681550"/>
          </a:xfrm>
        </p:spPr>
        <p:txBody>
          <a:bodyPr>
            <a:normAutofit/>
          </a:bodyPr>
          <a:lstStyle/>
          <a:p>
            <a:pPr eaLnBrk="0" hangingPunct="0">
              <a:buFontTx/>
              <a:buChar char="•"/>
            </a:pPr>
            <a:r>
              <a:rPr lang="ru-RU" sz="2400" b="1" dirty="0" smtClean="0">
                <a:solidFill>
                  <a:srgbClr val="002060"/>
                </a:solidFill>
                <a:latin typeface="Times New Roman" pitchFamily="18" charset="0"/>
                <a:cs typeface="Times New Roman" pitchFamily="18" charset="0"/>
              </a:rPr>
              <a:t>10% того, что он читает, </a:t>
            </a:r>
          </a:p>
          <a:p>
            <a:pPr eaLnBrk="0" hangingPunct="0">
              <a:buFontTx/>
              <a:buChar char="•"/>
            </a:pPr>
            <a:r>
              <a:rPr lang="ru-RU" sz="2400" b="1" dirty="0" smtClean="0">
                <a:solidFill>
                  <a:srgbClr val="002060"/>
                </a:solidFill>
                <a:latin typeface="Times New Roman" pitchFamily="18" charset="0"/>
                <a:cs typeface="Times New Roman" pitchFamily="18" charset="0"/>
              </a:rPr>
              <a:t> 20% того, что слышит, </a:t>
            </a:r>
          </a:p>
          <a:p>
            <a:pPr eaLnBrk="0" hangingPunct="0">
              <a:buFontTx/>
              <a:buChar char="•"/>
            </a:pPr>
            <a:r>
              <a:rPr lang="ru-RU" sz="2400" b="1" dirty="0" smtClean="0">
                <a:solidFill>
                  <a:srgbClr val="002060"/>
                </a:solidFill>
                <a:latin typeface="Times New Roman" pitchFamily="18" charset="0"/>
                <a:cs typeface="Times New Roman" pitchFamily="18" charset="0"/>
              </a:rPr>
              <a:t> 30% того, что видит; </a:t>
            </a:r>
          </a:p>
          <a:p>
            <a:pPr eaLnBrk="0" hangingPunct="0">
              <a:buFontTx/>
              <a:buChar char="•"/>
            </a:pPr>
            <a:r>
              <a:rPr lang="ru-RU" sz="2400" b="1" dirty="0" smtClean="0">
                <a:solidFill>
                  <a:srgbClr val="002060"/>
                </a:solidFill>
                <a:latin typeface="Times New Roman" pitchFamily="18" charset="0"/>
                <a:cs typeface="Times New Roman" pitchFamily="18" charset="0"/>
              </a:rPr>
              <a:t> 50-70% запоминается при участии в групповых дискуссиях, </a:t>
            </a:r>
          </a:p>
          <a:p>
            <a:pPr eaLnBrk="0" hangingPunct="0">
              <a:buFontTx/>
              <a:buChar char="•"/>
            </a:pPr>
            <a:r>
              <a:rPr lang="ru-RU" sz="2400" b="1" dirty="0" smtClean="0">
                <a:solidFill>
                  <a:srgbClr val="002060"/>
                </a:solidFill>
                <a:latin typeface="Times New Roman" pitchFamily="18" charset="0"/>
                <a:cs typeface="Times New Roman" pitchFamily="18" charset="0"/>
              </a:rPr>
              <a:t> 80% - при самостоятельном обнаружении и формулировании проблем. </a:t>
            </a:r>
          </a:p>
          <a:p>
            <a:pPr eaLnBrk="0" hangingPunct="0"/>
            <a:r>
              <a:rPr lang="ru-RU" sz="2400" b="1" dirty="0" smtClean="0">
                <a:solidFill>
                  <a:srgbClr val="002060"/>
                </a:solidFill>
                <a:latin typeface="Times New Roman" pitchFamily="18" charset="0"/>
                <a:cs typeface="Times New Roman" pitchFamily="18" charset="0"/>
              </a:rPr>
              <a:t>90%, когда обучающийся непосредственно участвует в реальной деятельности, в самостоятельной постановке проблем, выработке и принятии решения, формулировке выводов и прогнозов.</a:t>
            </a:r>
          </a:p>
          <a:p>
            <a:pPr>
              <a:buNone/>
            </a:pPr>
            <a:endParaRPr lang="ru-RU" sz="22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r>
              <a:rPr lang="ru-RU" dirty="0" smtClean="0">
                <a:solidFill>
                  <a:srgbClr val="002060"/>
                </a:solidFill>
              </a:rPr>
              <a:t>На разных этапах урока можно применять различные приёмы.  В начале урока,  при актуализации опорных знаний, </a:t>
            </a:r>
            <a:r>
              <a:rPr lang="ru-RU" b="1" dirty="0" smtClean="0">
                <a:solidFill>
                  <a:srgbClr val="002060"/>
                </a:solidFill>
              </a:rPr>
              <a:t>игровые</a:t>
            </a:r>
          </a:p>
          <a:p>
            <a:r>
              <a:rPr lang="ru-RU" dirty="0" smtClean="0">
                <a:solidFill>
                  <a:srgbClr val="002060"/>
                </a:solidFill>
              </a:rPr>
              <a:t>Первый пример:  </a:t>
            </a:r>
          </a:p>
          <a:p>
            <a:r>
              <a:rPr lang="ru-RU" dirty="0" smtClean="0">
                <a:solidFill>
                  <a:srgbClr val="002060"/>
                </a:solidFill>
              </a:rPr>
              <a:t>а) Найти сумму чисел 3, 8 и 2, 6. Встаёт ученик,  у которого на карточке написано число 6,4  (5 класс);                                                                  </a:t>
            </a:r>
          </a:p>
          <a:p>
            <a:r>
              <a:rPr lang="ru-RU" dirty="0" smtClean="0">
                <a:solidFill>
                  <a:srgbClr val="002060"/>
                </a:solidFill>
              </a:rPr>
              <a:t> б) Решить уравнение -5 + </a:t>
            </a:r>
            <a:r>
              <a:rPr lang="ru-RU" dirty="0" err="1" smtClean="0">
                <a:solidFill>
                  <a:srgbClr val="002060"/>
                </a:solidFill>
              </a:rPr>
              <a:t>х</a:t>
            </a:r>
            <a:r>
              <a:rPr lang="ru-RU" dirty="0" smtClean="0">
                <a:solidFill>
                  <a:srgbClr val="002060"/>
                </a:solidFill>
              </a:rPr>
              <a:t> = -11. Встаёт  ученик, у которого на карточке записано число -6 (6 класс</a:t>
            </a:r>
            <a:r>
              <a:rPr lang="ru-RU" dirty="0" smtClean="0"/>
              <a:t>). </a:t>
            </a:r>
            <a:endParaRPr lang="ru-RU"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r>
              <a:rPr lang="ru-RU" dirty="0" smtClean="0">
                <a:solidFill>
                  <a:srgbClr val="002060"/>
                </a:solidFill>
              </a:rPr>
              <a:t>Второй пример: </a:t>
            </a:r>
            <a:r>
              <a:rPr lang="ru-RU" b="1" dirty="0" smtClean="0">
                <a:solidFill>
                  <a:srgbClr val="002060"/>
                </a:solidFill>
              </a:rPr>
              <a:t>Путаница. </a:t>
            </a:r>
            <a:r>
              <a:rPr lang="ru-RU" dirty="0" smtClean="0">
                <a:solidFill>
                  <a:srgbClr val="002060"/>
                </a:solidFill>
              </a:rPr>
              <a:t>На листочках бумаги или на интерактивной доске в разброс даны слова. Расположить их в таком порядке, чтобы получилась формулировка теоремы, правила и т.п. ( Свойства параллелограмма и признаки параллелограмма), (Признаки параллельности прямых и свойства углов, образованных при пересечении параллельных прямых секущей).   </a:t>
            </a:r>
          </a:p>
          <a:p>
            <a:endParaRPr lang="ru-RU"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dirty="0" smtClean="0">
                <a:solidFill>
                  <a:srgbClr val="002060"/>
                </a:solidFill>
              </a:rPr>
              <a:t>Третий пример: </a:t>
            </a:r>
            <a:r>
              <a:rPr lang="ru-RU" b="1" dirty="0" smtClean="0">
                <a:solidFill>
                  <a:srgbClr val="002060"/>
                </a:solidFill>
              </a:rPr>
              <a:t>«Третий лишний»</a:t>
            </a:r>
            <a:endParaRPr lang="ru-RU" dirty="0" smtClean="0">
              <a:solidFill>
                <a:srgbClr val="002060"/>
              </a:solidFill>
            </a:endParaRPr>
          </a:p>
          <a:p>
            <a:r>
              <a:rPr lang="ru-RU" dirty="0" smtClean="0">
                <a:solidFill>
                  <a:srgbClr val="002060"/>
                </a:solidFill>
              </a:rPr>
              <a:t>Поочередно демонстрируются названия различных объектов. Два из них имеют какое-то общее свойство, а третий – нет. Например:</a:t>
            </a:r>
          </a:p>
          <a:p>
            <a:r>
              <a:rPr lang="ru-RU" dirty="0" smtClean="0">
                <a:solidFill>
                  <a:srgbClr val="002060"/>
                </a:solidFill>
              </a:rPr>
              <a:t>· гектар, сотка, метр;</a:t>
            </a:r>
          </a:p>
          <a:p>
            <a:r>
              <a:rPr lang="ru-RU" dirty="0" smtClean="0">
                <a:solidFill>
                  <a:srgbClr val="002060"/>
                </a:solidFill>
              </a:rPr>
              <a:t>· ярд, тонна, центнер;</a:t>
            </a:r>
          </a:p>
          <a:p>
            <a:r>
              <a:rPr lang="ru-RU" dirty="0" smtClean="0">
                <a:solidFill>
                  <a:srgbClr val="002060"/>
                </a:solidFill>
              </a:rPr>
              <a:t>· конус, квадрат, круг;</a:t>
            </a:r>
          </a:p>
          <a:p>
            <a:r>
              <a:rPr lang="ru-RU" dirty="0" smtClean="0">
                <a:solidFill>
                  <a:srgbClr val="002060"/>
                </a:solidFill>
              </a:rPr>
              <a:t>·  треугольник, прямоугольник, квадрат;</a:t>
            </a:r>
          </a:p>
          <a:p>
            <a:r>
              <a:rPr lang="ru-RU" dirty="0" smtClean="0">
                <a:solidFill>
                  <a:srgbClr val="002060"/>
                </a:solidFill>
              </a:rPr>
              <a:t>·  прямая, отрезок, угол.</a:t>
            </a:r>
          </a:p>
          <a:p>
            <a:endParaRPr lang="ru-RU"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92500" lnSpcReduction="20000"/>
          </a:bodyPr>
          <a:lstStyle/>
          <a:p>
            <a:r>
              <a:rPr lang="ru-RU" b="1" dirty="0" smtClean="0">
                <a:solidFill>
                  <a:srgbClr val="002060"/>
                </a:solidFill>
              </a:rPr>
              <a:t>Приём </a:t>
            </a:r>
            <a:r>
              <a:rPr lang="ru-RU" b="1" i="1" dirty="0" smtClean="0">
                <a:solidFill>
                  <a:srgbClr val="002060"/>
                </a:solidFill>
              </a:rPr>
              <a:t>– «</a:t>
            </a:r>
            <a:r>
              <a:rPr lang="ru-RU" b="1" i="1" dirty="0" err="1" smtClean="0">
                <a:solidFill>
                  <a:srgbClr val="002060"/>
                </a:solidFill>
              </a:rPr>
              <a:t>Синквейн</a:t>
            </a:r>
            <a:r>
              <a:rPr lang="ru-RU" b="1" i="1" dirty="0" smtClean="0">
                <a:solidFill>
                  <a:srgbClr val="002060"/>
                </a:solidFill>
              </a:rPr>
              <a:t>».</a:t>
            </a:r>
            <a:endParaRPr lang="ru-RU" dirty="0" smtClean="0">
              <a:solidFill>
                <a:srgbClr val="002060"/>
              </a:solidFill>
            </a:endParaRPr>
          </a:p>
          <a:p>
            <a:r>
              <a:rPr lang="ru-RU" dirty="0" smtClean="0">
                <a:solidFill>
                  <a:srgbClr val="002060"/>
                </a:solidFill>
              </a:rPr>
              <a:t>Правила написания:</a:t>
            </a:r>
          </a:p>
          <a:p>
            <a:pPr lvl="0"/>
            <a:r>
              <a:rPr lang="ru-RU" dirty="0" smtClean="0">
                <a:solidFill>
                  <a:srgbClr val="002060"/>
                </a:solidFill>
              </a:rPr>
              <a:t>1 строка-тема называется одним словом (обычно существительным).</a:t>
            </a:r>
          </a:p>
          <a:p>
            <a:pPr lvl="0"/>
            <a:r>
              <a:rPr lang="ru-RU" dirty="0" smtClean="0">
                <a:solidFill>
                  <a:srgbClr val="002060"/>
                </a:solidFill>
              </a:rPr>
              <a:t>2 строка – описание темы в двух словах (двумя прилагательными).</a:t>
            </a:r>
          </a:p>
          <a:p>
            <a:pPr lvl="0"/>
            <a:r>
              <a:rPr lang="ru-RU" dirty="0" smtClean="0">
                <a:solidFill>
                  <a:srgbClr val="002060"/>
                </a:solidFill>
              </a:rPr>
              <a:t>3 строка – описание действия в рамках этой темы тремя словами (глаголы).</a:t>
            </a:r>
          </a:p>
          <a:p>
            <a:pPr lvl="0"/>
            <a:r>
              <a:rPr lang="ru-RU" dirty="0" smtClean="0">
                <a:solidFill>
                  <a:srgbClr val="002060"/>
                </a:solidFill>
              </a:rPr>
              <a:t>4 строка – фраза из четырёх слов, показывающая отношение к теме (чувства одной фразой).</a:t>
            </a:r>
          </a:p>
          <a:p>
            <a:pPr lvl="0"/>
            <a:r>
              <a:rPr lang="ru-RU" dirty="0" smtClean="0">
                <a:solidFill>
                  <a:srgbClr val="002060"/>
                </a:solidFill>
              </a:rPr>
              <a:t>5 строка – это синоним из одного слова, который повторяет суть темы</a:t>
            </a:r>
            <a:endParaRPr lang="ru-RU" dirty="0">
              <a:solidFill>
                <a:srgbClr val="002060"/>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0" y="1928802"/>
            <a:ext cx="8229600" cy="4389120"/>
          </a:xfrm>
        </p:spPr>
        <p:txBody>
          <a:bodyPr>
            <a:normAutofit fontScale="77500" lnSpcReduction="20000"/>
          </a:bodyPr>
          <a:lstStyle/>
          <a:p>
            <a:r>
              <a:rPr lang="ru-RU" i="1" dirty="0" smtClean="0">
                <a:solidFill>
                  <a:srgbClr val="002060"/>
                </a:solidFill>
              </a:rPr>
              <a:t>Примеры:</a:t>
            </a:r>
            <a:endParaRPr lang="ru-RU" dirty="0" smtClean="0">
              <a:solidFill>
                <a:srgbClr val="002060"/>
              </a:solidFill>
            </a:endParaRPr>
          </a:p>
          <a:p>
            <a:r>
              <a:rPr lang="ru-RU" i="1" dirty="0" smtClean="0">
                <a:solidFill>
                  <a:srgbClr val="002060"/>
                </a:solidFill>
              </a:rPr>
              <a:t>1.Функция</a:t>
            </a:r>
            <a:endParaRPr lang="ru-RU" dirty="0" smtClean="0">
              <a:solidFill>
                <a:srgbClr val="002060"/>
              </a:solidFill>
            </a:endParaRPr>
          </a:p>
          <a:p>
            <a:r>
              <a:rPr lang="ru-RU" i="1" dirty="0" smtClean="0">
                <a:solidFill>
                  <a:srgbClr val="002060"/>
                </a:solidFill>
              </a:rPr>
              <a:t>2.Возрастающая, четная (переменная, убывающая, нечетная, периодическая, монотонная, ограниченная, неограниченная, обратимая, линейная, квадратичная….)</a:t>
            </a:r>
            <a:endParaRPr lang="ru-RU" dirty="0" smtClean="0">
              <a:solidFill>
                <a:srgbClr val="002060"/>
              </a:solidFill>
            </a:endParaRPr>
          </a:p>
          <a:p>
            <a:r>
              <a:rPr lang="ru-RU" i="1" dirty="0" smtClean="0">
                <a:solidFill>
                  <a:srgbClr val="002060"/>
                </a:solidFill>
              </a:rPr>
              <a:t>3.Строить, исследовать, задавать.</a:t>
            </a:r>
            <a:endParaRPr lang="ru-RU" dirty="0" smtClean="0">
              <a:solidFill>
                <a:srgbClr val="002060"/>
              </a:solidFill>
            </a:endParaRPr>
          </a:p>
          <a:p>
            <a:r>
              <a:rPr lang="ru-RU" i="1" dirty="0" smtClean="0">
                <a:solidFill>
                  <a:srgbClr val="002060"/>
                </a:solidFill>
              </a:rPr>
              <a:t>4.Каждому значению переменной </a:t>
            </a:r>
            <a:r>
              <a:rPr lang="ru-RU" i="1" dirty="0" err="1" smtClean="0">
                <a:solidFill>
                  <a:srgbClr val="002060"/>
                </a:solidFill>
              </a:rPr>
              <a:t>х</a:t>
            </a:r>
            <a:r>
              <a:rPr lang="ru-RU" i="1" dirty="0" smtClean="0">
                <a:solidFill>
                  <a:srgbClr val="002060"/>
                </a:solidFill>
              </a:rPr>
              <a:t> соответствует значение у.</a:t>
            </a:r>
            <a:endParaRPr lang="ru-RU" dirty="0" smtClean="0">
              <a:solidFill>
                <a:srgbClr val="002060"/>
              </a:solidFill>
            </a:endParaRPr>
          </a:p>
          <a:p>
            <a:r>
              <a:rPr lang="ru-RU" i="1" dirty="0" smtClean="0">
                <a:solidFill>
                  <a:srgbClr val="002060"/>
                </a:solidFill>
              </a:rPr>
              <a:t>5.Соответствие.</a:t>
            </a:r>
            <a:endParaRPr lang="ru-RU" dirty="0" smtClean="0">
              <a:solidFill>
                <a:srgbClr val="002060"/>
              </a:solidFill>
            </a:endParaRPr>
          </a:p>
          <a:p>
            <a:r>
              <a:rPr lang="ru-RU" i="1" dirty="0" smtClean="0">
                <a:solidFill>
                  <a:srgbClr val="002060"/>
                </a:solidFill>
              </a:rPr>
              <a:t>1.Неравенство.</a:t>
            </a:r>
            <a:endParaRPr lang="ru-RU" dirty="0" smtClean="0">
              <a:solidFill>
                <a:srgbClr val="002060"/>
              </a:solidFill>
            </a:endParaRPr>
          </a:p>
          <a:p>
            <a:r>
              <a:rPr lang="ru-RU" i="1" dirty="0" smtClean="0">
                <a:solidFill>
                  <a:srgbClr val="002060"/>
                </a:solidFill>
              </a:rPr>
              <a:t>2.Числовое, алгебраическое (верное, неверное, линейное, квадратное…).</a:t>
            </a:r>
            <a:endParaRPr lang="ru-RU" dirty="0" smtClean="0">
              <a:solidFill>
                <a:srgbClr val="002060"/>
              </a:solidFill>
            </a:endParaRPr>
          </a:p>
          <a:p>
            <a:r>
              <a:rPr lang="ru-RU" i="1" dirty="0" smtClean="0">
                <a:solidFill>
                  <a:srgbClr val="002060"/>
                </a:solidFill>
              </a:rPr>
              <a:t>3.Сравнивать, преобразовывать, решать.</a:t>
            </a:r>
            <a:endParaRPr lang="ru-RU" dirty="0" smtClean="0">
              <a:solidFill>
                <a:srgbClr val="002060"/>
              </a:solidFill>
            </a:endParaRPr>
          </a:p>
          <a:p>
            <a:r>
              <a:rPr lang="ru-RU" i="1" dirty="0" smtClean="0">
                <a:solidFill>
                  <a:srgbClr val="002060"/>
                </a:solidFill>
              </a:rPr>
              <a:t>4.Два выражения, связанные знаками больше или меньше.</a:t>
            </a:r>
            <a:endParaRPr lang="ru-RU" dirty="0" smtClean="0">
              <a:solidFill>
                <a:srgbClr val="002060"/>
              </a:solidFill>
            </a:endParaRPr>
          </a:p>
          <a:p>
            <a:r>
              <a:rPr lang="ru-RU" i="1" dirty="0" smtClean="0">
                <a:solidFill>
                  <a:srgbClr val="002060"/>
                </a:solidFill>
              </a:rPr>
              <a:t>5. Сравнение.</a:t>
            </a:r>
            <a:endParaRPr lang="ru-RU" dirty="0">
              <a:solidFill>
                <a:srgbClr val="002060"/>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b="1" dirty="0" smtClean="0"/>
              <a:t>П</a:t>
            </a:r>
            <a:r>
              <a:rPr lang="ru-RU" b="1" dirty="0" smtClean="0">
                <a:solidFill>
                  <a:srgbClr val="002060"/>
                </a:solidFill>
              </a:rPr>
              <a:t>рием «Верные и неверные утверждения». </a:t>
            </a:r>
            <a:endParaRPr lang="ru-RU" dirty="0" smtClean="0">
              <a:solidFill>
                <a:srgbClr val="002060"/>
              </a:solidFill>
            </a:endParaRPr>
          </a:p>
          <a:p>
            <a:r>
              <a:rPr lang="ru-RU" i="1" dirty="0" smtClean="0">
                <a:solidFill>
                  <a:srgbClr val="002060"/>
                </a:solidFill>
              </a:rPr>
              <a:t>Например</a:t>
            </a:r>
            <a:r>
              <a:rPr lang="ru-RU" dirty="0" smtClean="0">
                <a:solidFill>
                  <a:srgbClr val="002060"/>
                </a:solidFill>
              </a:rPr>
              <a:t>: Верно ли утверждение:</a:t>
            </a:r>
          </a:p>
          <a:p>
            <a:pPr lvl="0"/>
            <a:r>
              <a:rPr lang="ru-RU" dirty="0" smtClean="0">
                <a:solidFill>
                  <a:srgbClr val="002060"/>
                </a:solidFill>
              </a:rPr>
              <a:t>Сумма углов треугольника равна 120 градусов (для 5 класса)</a:t>
            </a:r>
          </a:p>
          <a:p>
            <a:pPr lvl="0"/>
            <a:r>
              <a:rPr lang="ru-RU" dirty="0" smtClean="0">
                <a:solidFill>
                  <a:srgbClr val="002060"/>
                </a:solidFill>
              </a:rPr>
              <a:t>НОК (18 и 45) = 90 (для 6 класса)</a:t>
            </a:r>
          </a:p>
          <a:p>
            <a:pPr lvl="0"/>
            <a:r>
              <a:rPr lang="ru-RU" dirty="0" smtClean="0">
                <a:solidFill>
                  <a:srgbClr val="002060"/>
                </a:solidFill>
              </a:rPr>
              <a:t>Смежные углы равны между собой (7 класс)</a:t>
            </a:r>
          </a:p>
          <a:p>
            <a:pPr lvl="0"/>
            <a:r>
              <a:rPr lang="ru-RU" dirty="0" smtClean="0">
                <a:solidFill>
                  <a:srgbClr val="002060"/>
                </a:solidFill>
              </a:rPr>
              <a:t>Если три угла равны одного треугольника равны соответственно трем углам другого треугольника, то такие треугольники равны (8 класс)</a:t>
            </a:r>
          </a:p>
          <a:p>
            <a:endParaRPr lang="ru-RU"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85000" lnSpcReduction="20000"/>
          </a:bodyPr>
          <a:lstStyle/>
          <a:p>
            <a:r>
              <a:rPr lang="ru-RU" b="1" dirty="0" smtClean="0">
                <a:solidFill>
                  <a:srgbClr val="002060"/>
                </a:solidFill>
              </a:rPr>
              <a:t>Прием “Яркое пятно”.</a:t>
            </a:r>
            <a:r>
              <a:rPr lang="ru-RU" dirty="0" smtClean="0">
                <a:solidFill>
                  <a:srgbClr val="002060"/>
                </a:solidFill>
              </a:rPr>
              <a:t> Данный прием состоит в представлении учащимся набора однотипных предметов, слов, ряда чисел, выражений, одно из которых выделено цветом или размером. Через зрительное восприятие учитель концентрирует внимание на выделенном объекте. Или представляется сообщение интригующего материала (исторических фактов, легенд и пр.)</a:t>
            </a:r>
          </a:p>
          <a:p>
            <a:r>
              <a:rPr lang="ru-RU" dirty="0" smtClean="0">
                <a:solidFill>
                  <a:srgbClr val="002060"/>
                </a:solidFill>
              </a:rPr>
              <a:t>2) Урок по теме “Трапеция” в 8 классе.</a:t>
            </a:r>
          </a:p>
          <a:p>
            <a:r>
              <a:rPr lang="ru-RU" dirty="0" smtClean="0">
                <a:solidFill>
                  <a:srgbClr val="002060"/>
                </a:solidFill>
              </a:rPr>
              <a:t>Предлагается рассмотреть ряд четырехугольников, среди которых трапеция выделена цветом.</a:t>
            </a:r>
          </a:p>
          <a:p>
            <a:r>
              <a:rPr lang="ru-RU" dirty="0" smtClean="0">
                <a:solidFill>
                  <a:srgbClr val="002060"/>
                </a:solidFill>
              </a:rPr>
              <a:t>Вопрос учителя: “Среди представленных фигур, что вы заметили?”</a:t>
            </a:r>
          </a:p>
          <a:p>
            <a:r>
              <a:rPr lang="ru-RU" dirty="0" smtClean="0">
                <a:solidFill>
                  <a:srgbClr val="002060"/>
                </a:solidFill>
              </a:rPr>
              <a:t>Ответ учащихся: “Фигура № 4 выделена цветом”.</a:t>
            </a:r>
          </a:p>
          <a:p>
            <a:r>
              <a:rPr lang="ru-RU" dirty="0" smtClean="0">
                <a:solidFill>
                  <a:srgbClr val="002060"/>
                </a:solidFill>
              </a:rPr>
              <a:t>Вопрос учителя: “Что общего у этих фигур?”</a:t>
            </a:r>
          </a:p>
          <a:p>
            <a:endParaRPr lang="ru-RU"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http://festival.1september.ru/articles/662439/img1.gif"/>
          <p:cNvPicPr>
            <a:picLocks noGrp="1"/>
          </p:cNvPicPr>
          <p:nvPr>
            <p:ph idx="1"/>
          </p:nvPr>
        </p:nvPicPr>
        <p:blipFill>
          <a:blip r:embed="rId2"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785786" y="2285992"/>
            <a:ext cx="7215238" cy="3929089"/>
          </a:xfrm>
          <a:prstGeom prst="rect">
            <a:avLst/>
          </a:prstGeom>
          <a:noFill/>
          <a:ln>
            <a:noFill/>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92500" lnSpcReduction="10000"/>
          </a:bodyPr>
          <a:lstStyle/>
          <a:p>
            <a:r>
              <a:rPr lang="ru-RU" dirty="0" smtClean="0"/>
              <a:t>Ответ учащихся: “Все фигуры являются четырехугольниками”.</a:t>
            </a:r>
          </a:p>
          <a:p>
            <a:r>
              <a:rPr lang="ru-RU" dirty="0" smtClean="0"/>
              <a:t>Вопрос учителя: “Чем отличается выделенный четырехугольник от других?”</a:t>
            </a:r>
          </a:p>
          <a:p>
            <a:r>
              <a:rPr lang="ru-RU" dirty="0" smtClean="0"/>
              <a:t>Ответ учащихся: “Не является параллелограммом. У него две стороны параллельные, а две другие нет”.</a:t>
            </a:r>
          </a:p>
          <a:p>
            <a:r>
              <a:rPr lang="ru-RU" dirty="0" smtClean="0"/>
              <a:t>Вопрос учителя: “А кто знает, как называется этот четырехугольник?” Дети либо ответят, либо нет.</a:t>
            </a:r>
          </a:p>
          <a:p>
            <a:r>
              <a:rPr lang="ru-RU" dirty="0" smtClean="0"/>
              <a:t>Знакомлю с названием объекта.</a:t>
            </a:r>
          </a:p>
          <a:p>
            <a:r>
              <a:rPr lang="ru-RU" dirty="0" smtClean="0"/>
              <a:t>Учитель: “Как вы думаете какова тема урока?”</a:t>
            </a:r>
          </a:p>
          <a:p>
            <a:r>
              <a:rPr lang="ru-RU" dirty="0" smtClean="0"/>
              <a:t>Учащиеся формулируют тему урока.</a:t>
            </a:r>
          </a:p>
          <a:p>
            <a:endParaRPr lang="ru-RU"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357158" y="2071678"/>
            <a:ext cx="8229600" cy="4389120"/>
          </a:xfrm>
        </p:spPr>
        <p:txBody>
          <a:bodyPr>
            <a:normAutofit fontScale="55000" lnSpcReduction="20000"/>
          </a:bodyPr>
          <a:lstStyle/>
          <a:p>
            <a:pPr lvl="0"/>
            <a:r>
              <a:rPr lang="ru-RU" sz="2500" i="1" dirty="0" smtClean="0"/>
              <a:t>Физические разминки</a:t>
            </a:r>
            <a:endParaRPr lang="ru-RU" sz="2500" dirty="0" smtClean="0"/>
          </a:p>
          <a:p>
            <a:r>
              <a:rPr lang="ru-RU" sz="2500" i="1" dirty="0" smtClean="0"/>
              <a:t>Упражнение №1: на столах у учащихся карточки разных цветов с написанными на них числами. По очереди к доске вызываются группы учащихся: «Красные - выстроиться у доски в порядке убывания», «Белые – выстроиться у доски в порядке возрастания» и т.д.</a:t>
            </a:r>
            <a:endParaRPr lang="ru-RU" sz="2500" dirty="0" smtClean="0"/>
          </a:p>
          <a:p>
            <a:r>
              <a:rPr lang="ru-RU" sz="2500" i="1" dirty="0" smtClean="0"/>
              <a:t>Упражнение №2: на столах у учащихся карточки с частью формулы (например формулы сокращенного умножения) Задание: найди свою пару (встать рядом и поднять формулу)</a:t>
            </a:r>
            <a:endParaRPr lang="ru-RU" sz="2500" dirty="0" smtClean="0"/>
          </a:p>
          <a:p>
            <a:r>
              <a:rPr lang="ru-RU" sz="2500" dirty="0" smtClean="0"/>
              <a:t>Упражнение №3: ЦЕПОЧКА. Выстроиться у доски образовав цепочку примеров так. чтобы первое число одной карточки было ответом на пример другой карточки.</a:t>
            </a:r>
          </a:p>
          <a:p>
            <a:r>
              <a:rPr lang="ru-RU" sz="2500" dirty="0" smtClean="0"/>
              <a:t>3,2-0,8</a:t>
            </a:r>
          </a:p>
          <a:p>
            <a:r>
              <a:rPr lang="ru-RU" sz="2500" dirty="0" smtClean="0"/>
              <a:t>→</a:t>
            </a:r>
          </a:p>
          <a:p>
            <a:r>
              <a:rPr lang="ru-RU" dirty="0" smtClean="0"/>
              <a:t>2,4 ∙ 3</a:t>
            </a:r>
          </a:p>
          <a:p>
            <a:r>
              <a:rPr lang="ru-RU" dirty="0" smtClean="0"/>
              <a:t>→</a:t>
            </a:r>
          </a:p>
          <a:p>
            <a:r>
              <a:rPr lang="ru-RU" dirty="0" smtClean="0"/>
              <a:t>7,2: 0,6</a:t>
            </a:r>
          </a:p>
          <a:p>
            <a:r>
              <a:rPr lang="ru-RU" dirty="0" smtClean="0"/>
              <a:t>→</a:t>
            </a:r>
          </a:p>
          <a:p>
            <a:r>
              <a:rPr lang="ru-RU" dirty="0" smtClean="0"/>
              <a:t>12 – 1,7</a:t>
            </a:r>
          </a:p>
          <a:p>
            <a:r>
              <a:rPr lang="ru-RU" dirty="0" smtClean="0"/>
              <a:t>→</a:t>
            </a:r>
          </a:p>
          <a:p>
            <a:r>
              <a:rPr lang="ru-RU" dirty="0" smtClean="0"/>
              <a:t>10,3 + 1,8</a:t>
            </a:r>
          </a:p>
          <a:p>
            <a:r>
              <a:rPr lang="ru-RU" dirty="0" smtClean="0"/>
              <a:t> </a:t>
            </a:r>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928670"/>
            <a:ext cx="8229600" cy="1357322"/>
          </a:xfrm>
        </p:spPr>
        <p:txBody>
          <a:bodyPr>
            <a:normAutofit fontScale="90000"/>
          </a:bodyPr>
          <a:lstStyle/>
          <a:p>
            <a:pPr algn="ctr"/>
            <a:r>
              <a:rPr lang="ru-RU" sz="3100" b="1" i="1" dirty="0" smtClean="0">
                <a:solidFill>
                  <a:srgbClr val="9B2582"/>
                </a:solidFill>
                <a:latin typeface="Times New Roman" pitchFamily="18" charset="0"/>
                <a:cs typeface="Times New Roman" pitchFamily="18" charset="0"/>
              </a:rPr>
              <a:t/>
            </a:r>
            <a:br>
              <a:rPr lang="ru-RU" sz="3100" b="1" i="1" dirty="0" smtClean="0">
                <a:solidFill>
                  <a:srgbClr val="9B2582"/>
                </a:solidFill>
                <a:latin typeface="Times New Roman" pitchFamily="18" charset="0"/>
                <a:cs typeface="Times New Roman" pitchFamily="18" charset="0"/>
              </a:rPr>
            </a:br>
            <a:r>
              <a:rPr lang="ru-RU" sz="3100" b="1" i="1" dirty="0" smtClean="0">
                <a:solidFill>
                  <a:srgbClr val="9B2582"/>
                </a:solidFill>
                <a:latin typeface="Times New Roman" pitchFamily="18" charset="0"/>
                <a:cs typeface="Times New Roman" pitchFamily="18" charset="0"/>
              </a:rPr>
              <a:t/>
            </a:r>
            <a:br>
              <a:rPr lang="ru-RU" sz="3100" b="1" i="1" dirty="0" smtClean="0">
                <a:solidFill>
                  <a:srgbClr val="9B2582"/>
                </a:solidFill>
                <a:latin typeface="Times New Roman" pitchFamily="18" charset="0"/>
                <a:cs typeface="Times New Roman" pitchFamily="18" charset="0"/>
              </a:rPr>
            </a:br>
            <a:r>
              <a:rPr lang="ru-RU" sz="3100" b="1" i="1" dirty="0" smtClean="0">
                <a:solidFill>
                  <a:srgbClr val="9B2582"/>
                </a:solidFill>
                <a:latin typeface="Times New Roman" pitchFamily="18" charset="0"/>
                <a:cs typeface="Times New Roman" pitchFamily="18" charset="0"/>
              </a:rPr>
              <a:t/>
            </a:r>
            <a:br>
              <a:rPr lang="ru-RU" sz="3100" b="1" i="1" dirty="0" smtClean="0">
                <a:solidFill>
                  <a:srgbClr val="9B2582"/>
                </a:solidFill>
                <a:latin typeface="Times New Roman" pitchFamily="18" charset="0"/>
                <a:cs typeface="Times New Roman" pitchFamily="18" charset="0"/>
              </a:rPr>
            </a:br>
            <a:r>
              <a:rPr lang="ru-RU" sz="3600" b="1" i="1" dirty="0" smtClean="0">
                <a:solidFill>
                  <a:srgbClr val="9B2582"/>
                </a:solidFill>
                <a:latin typeface="Times New Roman" pitchFamily="18" charset="0"/>
                <a:cs typeface="Times New Roman" pitchFamily="18" charset="0"/>
              </a:rPr>
              <a:t>Существенной составляющей педагогических технологий являются методы обучения.</a:t>
            </a:r>
            <a:r>
              <a:rPr lang="ru-RU" sz="2700" b="1" i="1" dirty="0" smtClean="0">
                <a:solidFill>
                  <a:srgbClr val="9B2582"/>
                </a:solidFill>
                <a:latin typeface="Times New Roman" pitchFamily="18" charset="0"/>
                <a:cs typeface="Times New Roman" pitchFamily="18" charset="0"/>
              </a:rPr>
              <a:t/>
            </a:r>
            <a:br>
              <a:rPr lang="ru-RU" sz="2700" b="1" i="1" dirty="0" smtClean="0">
                <a:solidFill>
                  <a:srgbClr val="9B2582"/>
                </a:solidFill>
                <a:latin typeface="Times New Roman" pitchFamily="18" charset="0"/>
                <a:cs typeface="Times New Roman" pitchFamily="18" charset="0"/>
              </a:rPr>
            </a:br>
            <a:endParaRPr lang="ru-RU" sz="2700" b="1" i="1" dirty="0">
              <a:solidFill>
                <a:srgbClr val="9B2582"/>
              </a:solidFill>
              <a:latin typeface="Times New Roman" pitchFamily="18" charset="0"/>
              <a:cs typeface="Times New Roman" pitchFamily="18" charset="0"/>
            </a:endParaRPr>
          </a:p>
        </p:txBody>
      </p:sp>
      <p:sp>
        <p:nvSpPr>
          <p:cNvPr id="3" name="Содержимое 2"/>
          <p:cNvSpPr>
            <a:spLocks noGrp="1"/>
          </p:cNvSpPr>
          <p:nvPr>
            <p:ph idx="1"/>
          </p:nvPr>
        </p:nvSpPr>
        <p:spPr>
          <a:xfrm>
            <a:off x="285720" y="2428868"/>
            <a:ext cx="8715436" cy="3929090"/>
          </a:xfrm>
        </p:spPr>
        <p:txBody>
          <a:bodyPr>
            <a:normAutofit fontScale="77500" lnSpcReduction="20000"/>
          </a:bodyPr>
          <a:lstStyle/>
          <a:p>
            <a:pPr>
              <a:buNone/>
            </a:pPr>
            <a:endParaRPr lang="ru-RU" sz="2800" b="1" dirty="0" smtClean="0">
              <a:solidFill>
                <a:srgbClr val="C00000"/>
              </a:solidFill>
              <a:latin typeface="Times New Roman" pitchFamily="18" charset="0"/>
              <a:cs typeface="Times New Roman" pitchFamily="18" charset="0"/>
            </a:endParaRPr>
          </a:p>
          <a:p>
            <a:pPr>
              <a:buFont typeface="Arial" pitchFamily="34" charset="0"/>
              <a:buChar char="•"/>
            </a:pPr>
            <a:r>
              <a:rPr lang="ru-RU" sz="2800" b="1" dirty="0" smtClean="0">
                <a:solidFill>
                  <a:srgbClr val="002060"/>
                </a:solidFill>
                <a:latin typeface="Times New Roman" pitchFamily="18" charset="0"/>
                <a:cs typeface="Times New Roman" pitchFamily="18" charset="0"/>
              </a:rPr>
              <a:t>Методы обучения — это способы взаимосвязанной деятельности педагогов и учеников по осуществлению задач образования, воспитания и развития.                               </a:t>
            </a:r>
          </a:p>
          <a:p>
            <a:pPr>
              <a:buNone/>
            </a:pPr>
            <a:r>
              <a:rPr lang="ru-RU" sz="2800" b="1" i="1" dirty="0" smtClean="0">
                <a:solidFill>
                  <a:srgbClr val="002060"/>
                </a:solidFill>
                <a:latin typeface="Times New Roman" pitchFamily="18" charset="0"/>
                <a:cs typeface="Times New Roman" pitchFamily="18" charset="0"/>
              </a:rPr>
              <a:t> </a:t>
            </a:r>
            <a:r>
              <a:rPr lang="en-US" sz="2800" b="1" i="1" dirty="0" smtClean="0">
                <a:solidFill>
                  <a:srgbClr val="002060"/>
                </a:solidFill>
                <a:latin typeface="Times New Roman" pitchFamily="18" charset="0"/>
                <a:cs typeface="Times New Roman" pitchFamily="18" charset="0"/>
              </a:rPr>
              <a:t>                                                                     </a:t>
            </a:r>
            <a:r>
              <a:rPr lang="ru-RU" sz="2800" b="1" i="1" dirty="0" smtClean="0">
                <a:solidFill>
                  <a:srgbClr val="002060"/>
                </a:solidFill>
                <a:latin typeface="Times New Roman" pitchFamily="18" charset="0"/>
                <a:cs typeface="Times New Roman" pitchFamily="18" charset="0"/>
              </a:rPr>
              <a:t>         </a:t>
            </a:r>
            <a:r>
              <a:rPr lang="en-US" sz="2800" b="1" i="1" dirty="0" smtClean="0">
                <a:solidFill>
                  <a:srgbClr val="002060"/>
                </a:solidFill>
                <a:latin typeface="Times New Roman" pitchFamily="18" charset="0"/>
                <a:cs typeface="Times New Roman" pitchFamily="18" charset="0"/>
              </a:rPr>
              <a:t>(</a:t>
            </a:r>
            <a:r>
              <a:rPr lang="ru-RU" sz="2800" b="1" i="1" dirty="0" smtClean="0">
                <a:solidFill>
                  <a:srgbClr val="002060"/>
                </a:solidFill>
                <a:latin typeface="Times New Roman" pitchFamily="18" charset="0"/>
                <a:cs typeface="Times New Roman" pitchFamily="18" charset="0"/>
              </a:rPr>
              <a:t>Ю.</a:t>
            </a:r>
            <a:r>
              <a:rPr lang="en-US" sz="2800" b="1" i="1" dirty="0" smtClean="0">
                <a:solidFill>
                  <a:srgbClr val="002060"/>
                </a:solidFill>
                <a:latin typeface="Times New Roman" pitchFamily="18" charset="0"/>
                <a:cs typeface="Times New Roman" pitchFamily="18" charset="0"/>
              </a:rPr>
              <a:t> </a:t>
            </a:r>
            <a:r>
              <a:rPr lang="ru-RU" sz="2800" b="1" i="1" dirty="0" smtClean="0">
                <a:solidFill>
                  <a:srgbClr val="002060"/>
                </a:solidFill>
                <a:latin typeface="Times New Roman" pitchFamily="18" charset="0"/>
                <a:cs typeface="Times New Roman" pitchFamily="18" charset="0"/>
              </a:rPr>
              <a:t>К.</a:t>
            </a:r>
            <a:r>
              <a:rPr lang="en-US" sz="2800" b="1" i="1" dirty="0" smtClean="0">
                <a:solidFill>
                  <a:srgbClr val="002060"/>
                </a:solidFill>
                <a:latin typeface="Times New Roman" pitchFamily="18" charset="0"/>
                <a:cs typeface="Times New Roman" pitchFamily="18" charset="0"/>
              </a:rPr>
              <a:t> </a:t>
            </a:r>
            <a:r>
              <a:rPr lang="ru-RU" sz="2800" b="1" i="1" dirty="0" err="1" smtClean="0">
                <a:solidFill>
                  <a:srgbClr val="002060"/>
                </a:solidFill>
                <a:latin typeface="Times New Roman" pitchFamily="18" charset="0"/>
                <a:cs typeface="Times New Roman" pitchFamily="18" charset="0"/>
              </a:rPr>
              <a:t>Бабанский</a:t>
            </a:r>
            <a:r>
              <a:rPr lang="en-US" sz="2800" b="1" i="1" dirty="0" smtClean="0">
                <a:solidFill>
                  <a:srgbClr val="002060"/>
                </a:solidFill>
                <a:latin typeface="Times New Roman" pitchFamily="18" charset="0"/>
                <a:cs typeface="Times New Roman" pitchFamily="18" charset="0"/>
              </a:rPr>
              <a:t>)</a:t>
            </a:r>
            <a:r>
              <a:rPr lang="ru-RU" sz="2800" b="1" dirty="0" smtClean="0">
                <a:solidFill>
                  <a:srgbClr val="002060"/>
                </a:solidFill>
                <a:latin typeface="Times New Roman" pitchFamily="18" charset="0"/>
                <a:cs typeface="Times New Roman" pitchFamily="18" charset="0"/>
              </a:rPr>
              <a:t>.                 </a:t>
            </a:r>
            <a:r>
              <a:rPr lang="en-US" sz="2800" b="1" dirty="0" smtClean="0">
                <a:solidFill>
                  <a:srgbClr val="002060"/>
                </a:solidFill>
                <a:latin typeface="Times New Roman" pitchFamily="18" charset="0"/>
                <a:cs typeface="Times New Roman" pitchFamily="18" charset="0"/>
              </a:rPr>
              <a:t>       </a:t>
            </a:r>
          </a:p>
          <a:p>
            <a:pPr>
              <a:buNone/>
            </a:pPr>
            <a:r>
              <a:rPr lang="en-US" sz="2800" b="1" dirty="0" smtClean="0">
                <a:solidFill>
                  <a:srgbClr val="002060"/>
                </a:solidFill>
                <a:latin typeface="Times New Roman" pitchFamily="18" charset="0"/>
                <a:cs typeface="Times New Roman" pitchFamily="18" charset="0"/>
              </a:rPr>
              <a:t>                                                       </a:t>
            </a:r>
          </a:p>
          <a:p>
            <a:pPr>
              <a:buFont typeface="Arial" pitchFamily="34" charset="0"/>
              <a:buChar char="•"/>
            </a:pPr>
            <a:r>
              <a:rPr lang="ru-RU" sz="2800" b="1" dirty="0" smtClean="0">
                <a:solidFill>
                  <a:srgbClr val="002060"/>
                </a:solidFill>
                <a:latin typeface="Times New Roman" pitchFamily="18" charset="0"/>
                <a:cs typeface="Times New Roman" pitchFamily="18" charset="0"/>
              </a:rPr>
              <a:t>Методы обучения — это способы обучающей работы учителя и организации учебно-познавательной деятельности учащихся по решению различных дидактических задач, направленных на овладение изучаемым материалом.</a:t>
            </a:r>
          </a:p>
          <a:p>
            <a:pPr>
              <a:buNone/>
            </a:pPr>
            <a:r>
              <a:rPr lang="ru-RU" sz="2800" b="1" i="1" dirty="0" smtClean="0">
                <a:solidFill>
                  <a:srgbClr val="002060"/>
                </a:solidFill>
                <a:latin typeface="Times New Roman" pitchFamily="18" charset="0"/>
                <a:cs typeface="Times New Roman" pitchFamily="18" charset="0"/>
              </a:rPr>
              <a:t>                                                                                  (И. Ф. Харламов).</a:t>
            </a:r>
          </a:p>
          <a:p>
            <a:endParaRPr lang="ru-RU"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71480"/>
            <a:ext cx="8229600" cy="857256"/>
          </a:xfrm>
        </p:spPr>
        <p:txBody>
          <a:bodyPr>
            <a:normAutofit/>
          </a:bodyPr>
          <a:lstStyle/>
          <a:p>
            <a:pPr algn="ctr"/>
            <a:r>
              <a:rPr lang="ru-RU" sz="4000" b="1" i="1" dirty="0" smtClean="0">
                <a:ln w="1905"/>
                <a:solidFill>
                  <a:srgbClr val="9B2582"/>
                </a:solidFill>
                <a:effectLst>
                  <a:innerShdw blurRad="69850" dist="43180" dir="5400000">
                    <a:srgbClr val="000000">
                      <a:alpha val="65000"/>
                    </a:srgbClr>
                  </a:innerShdw>
                </a:effectLst>
                <a:latin typeface="Times New Roman" pitchFamily="18" charset="0"/>
                <a:cs typeface="Times New Roman" pitchFamily="18" charset="0"/>
              </a:rPr>
              <a:t>Метод проектов</a:t>
            </a:r>
            <a:endParaRPr lang="ru-RU" sz="4000" b="1" i="1" dirty="0">
              <a:ln w="1905"/>
              <a:solidFill>
                <a:srgbClr val="9B2582"/>
              </a:solidFill>
              <a:effectLst>
                <a:innerShdw blurRad="69850" dist="43180" dir="5400000">
                  <a:srgbClr val="000000">
                    <a:alpha val="65000"/>
                  </a:srgbClr>
                </a:innerShdw>
              </a:effectLst>
            </a:endParaRPr>
          </a:p>
        </p:txBody>
      </p:sp>
      <p:sp>
        <p:nvSpPr>
          <p:cNvPr id="3" name="Содержимое 2"/>
          <p:cNvSpPr>
            <a:spLocks noGrp="1"/>
          </p:cNvSpPr>
          <p:nvPr>
            <p:ph idx="1"/>
          </p:nvPr>
        </p:nvSpPr>
        <p:spPr>
          <a:xfrm>
            <a:off x="457200" y="1500174"/>
            <a:ext cx="8229600" cy="4714908"/>
          </a:xfrm>
        </p:spPr>
        <p:txBody>
          <a:bodyPr>
            <a:normAutofit/>
          </a:bodyPr>
          <a:lstStyle/>
          <a:p>
            <a:pPr>
              <a:buNone/>
            </a:pPr>
            <a:r>
              <a:rPr lang="ru-RU" sz="2200" b="1" dirty="0" smtClean="0">
                <a:solidFill>
                  <a:srgbClr val="7030A0"/>
                </a:solidFill>
                <a:latin typeface="Times New Roman" pitchFamily="18" charset="0"/>
                <a:cs typeface="Times New Roman" pitchFamily="18" charset="0"/>
              </a:rPr>
              <a:t>   </a:t>
            </a:r>
          </a:p>
          <a:p>
            <a:pPr>
              <a:buNone/>
            </a:pPr>
            <a:r>
              <a:rPr lang="ru-RU" sz="2800" b="1" dirty="0" smtClean="0">
                <a:solidFill>
                  <a:srgbClr val="7030A0"/>
                </a:solidFill>
                <a:latin typeface="Times New Roman" pitchFamily="18" charset="0"/>
                <a:cs typeface="Times New Roman" pitchFamily="18" charset="0"/>
              </a:rPr>
              <a:t> </a:t>
            </a:r>
            <a:r>
              <a:rPr lang="ru-RU" sz="2800" b="1" dirty="0" smtClean="0">
                <a:solidFill>
                  <a:srgbClr val="002060"/>
                </a:solidFill>
                <a:latin typeface="Times New Roman" pitchFamily="18" charset="0"/>
                <a:cs typeface="Times New Roman" pitchFamily="18" charset="0"/>
              </a:rPr>
              <a:t>Метод, идущий от детских потребностей и интересов, стимулирующий детскую самодеятельность, с его помощью реализуется принцип сотрудничества ребенка и взрослого. Ориентирован на развитие исследовательской, творческой активности учащихся, на формирование универсальных учебных действий.</a:t>
            </a:r>
            <a:r>
              <a:rPr lang="en-US" sz="2800" b="1" dirty="0" smtClean="0">
                <a:solidFill>
                  <a:srgbClr val="002060"/>
                </a:solidFill>
                <a:latin typeface="Times New Roman" pitchFamily="18" charset="0"/>
                <a:cs typeface="Times New Roman" pitchFamily="18" charset="0"/>
              </a:rPr>
              <a:t> </a:t>
            </a:r>
            <a:endParaRPr lang="ru-RU" sz="2800" b="1" dirty="0" smtClean="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653210"/>
          </a:xfrm>
        </p:spPr>
        <p:txBody>
          <a:bodyPr>
            <a:normAutofit fontScale="90000"/>
          </a:bodyPr>
          <a:lstStyle/>
          <a:p>
            <a:pPr algn="ctr"/>
            <a:r>
              <a:rPr lang="ru-RU" sz="4000" b="1" i="1" dirty="0" smtClean="0">
                <a:ln w="1905"/>
                <a:solidFill>
                  <a:srgbClr val="9B2582"/>
                </a:solidFill>
                <a:effectLst>
                  <a:innerShdw blurRad="69850" dist="43180" dir="5400000">
                    <a:srgbClr val="000000">
                      <a:alpha val="65000"/>
                    </a:srgbClr>
                  </a:innerShdw>
                </a:effectLst>
                <a:latin typeface="Times New Roman" pitchFamily="18" charset="0"/>
                <a:cs typeface="Times New Roman" pitchFamily="18" charset="0"/>
              </a:rPr>
              <a:t>Методы подведения итогов</a:t>
            </a:r>
            <a:endParaRPr lang="ru-RU" sz="4000" dirty="0">
              <a:solidFill>
                <a:srgbClr val="9B2582"/>
              </a:solidFill>
            </a:endParaRPr>
          </a:p>
        </p:txBody>
      </p:sp>
      <p:sp>
        <p:nvSpPr>
          <p:cNvPr id="3" name="Содержимое 2"/>
          <p:cNvSpPr>
            <a:spLocks noGrp="1"/>
          </p:cNvSpPr>
          <p:nvPr>
            <p:ph idx="1"/>
          </p:nvPr>
        </p:nvSpPr>
        <p:spPr>
          <a:xfrm>
            <a:off x="428596" y="1357298"/>
            <a:ext cx="8229600" cy="5214974"/>
          </a:xfrm>
        </p:spPr>
        <p:txBody>
          <a:bodyPr>
            <a:normAutofit/>
          </a:bodyPr>
          <a:lstStyle/>
          <a:p>
            <a:pPr>
              <a:buNone/>
            </a:pPr>
            <a:r>
              <a:rPr lang="ru-RU" sz="2800" b="1" dirty="0" smtClean="0">
                <a:solidFill>
                  <a:srgbClr val="7030A0"/>
                </a:solidFill>
                <a:latin typeface="Times New Roman" pitchFamily="18" charset="0"/>
                <a:cs typeface="Times New Roman" pitchFamily="18" charset="0"/>
              </a:rPr>
              <a:t>    </a:t>
            </a:r>
            <a:r>
              <a:rPr lang="ru-RU" sz="2400" b="1" dirty="0" smtClean="0">
                <a:solidFill>
                  <a:srgbClr val="002060"/>
                </a:solidFill>
                <a:latin typeface="Times New Roman" pitchFamily="18" charset="0"/>
                <a:cs typeface="Times New Roman" pitchFamily="18" charset="0"/>
              </a:rPr>
              <a:t>Позволяют эффективно, грамотно и интересно в форме игры подвести итоги урока и завершить работу.</a:t>
            </a:r>
            <a:r>
              <a:rPr lang="ru-RU" sz="2400" dirty="0" smtClean="0">
                <a:solidFill>
                  <a:srgbClr val="002060"/>
                </a:solidFill>
              </a:rPr>
              <a:t> </a:t>
            </a:r>
            <a:r>
              <a:rPr lang="ru-RU" sz="2400" b="1" dirty="0" smtClean="0">
                <a:solidFill>
                  <a:srgbClr val="002060"/>
                </a:solidFill>
                <a:latin typeface="Times New Roman" pitchFamily="18" charset="0"/>
                <a:cs typeface="Times New Roman" pitchFamily="18" charset="0"/>
              </a:rPr>
              <a:t>Для меня этот этап очень важен, поскольку позволяет выяснить, что ребята усвоили хорошо, а на что необходимо обратить внимание на следующем уроке. </a:t>
            </a:r>
          </a:p>
          <a:p>
            <a:pPr>
              <a:buNone/>
            </a:pPr>
            <a:endParaRPr lang="ru-RU" sz="2000" b="1" dirty="0" smtClean="0">
              <a:solidFill>
                <a:srgbClr val="7030A0"/>
              </a:solidFill>
              <a:latin typeface="Times New Roman" pitchFamily="18" charset="0"/>
              <a:cs typeface="Times New Roman" pitchFamily="18" charset="0"/>
            </a:endParaRPr>
          </a:p>
          <a:p>
            <a:pPr>
              <a:buNone/>
            </a:pPr>
            <a:endParaRPr lang="ru-RU" sz="2000" b="1" dirty="0" smtClean="0">
              <a:solidFill>
                <a:srgbClr val="7030A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476672"/>
            <a:ext cx="8291264" cy="5847928"/>
          </a:xfrm>
        </p:spPr>
        <p:txBody>
          <a:bodyPr>
            <a:normAutofit fontScale="77500" lnSpcReduction="20000"/>
          </a:bodyPr>
          <a:lstStyle/>
          <a:p>
            <a:r>
              <a:rPr lang="ru-RU" sz="3100" b="1" dirty="0">
                <a:solidFill>
                  <a:srgbClr val="C00000"/>
                </a:solidFill>
              </a:rPr>
              <a:t>1</a:t>
            </a:r>
            <a:r>
              <a:rPr lang="ru-RU" sz="3100" b="1" dirty="0" smtClean="0">
                <a:solidFill>
                  <a:srgbClr val="C00000"/>
                </a:solidFill>
              </a:rPr>
              <a:t>.Рефлексия</a:t>
            </a:r>
            <a:r>
              <a:rPr lang="ru-RU" sz="3100" b="1" dirty="0">
                <a:solidFill>
                  <a:srgbClr val="C00000"/>
                </a:solidFill>
              </a:rPr>
              <a:t>, построенная по </a:t>
            </a:r>
            <a:r>
              <a:rPr lang="ru-RU" sz="3100" b="1" u="sng" dirty="0">
                <a:solidFill>
                  <a:srgbClr val="C00000"/>
                </a:solidFill>
              </a:rPr>
              <a:t>принципу незаконченного предложения</a:t>
            </a:r>
            <a:r>
              <a:rPr lang="ru-RU" sz="3100" b="1" dirty="0">
                <a:solidFill>
                  <a:srgbClr val="C00000"/>
                </a:solidFill>
              </a:rPr>
              <a:t>.</a:t>
            </a:r>
          </a:p>
          <a:p>
            <a:r>
              <a:rPr lang="ru-RU" b="1" dirty="0">
                <a:solidFill>
                  <a:srgbClr val="002060"/>
                </a:solidFill>
              </a:rPr>
              <a:t>В конце учебного занятия обучающимся предлагается устно или письменно закончить следующие предложения.</a:t>
            </a:r>
          </a:p>
          <a:p>
            <a:r>
              <a:rPr lang="ru-RU" b="1" dirty="0">
                <a:solidFill>
                  <a:srgbClr val="002060"/>
                </a:solidFill>
              </a:rPr>
              <a:t>Варианты:</a:t>
            </a:r>
          </a:p>
          <a:p>
            <a:pPr lvl="0"/>
            <a:r>
              <a:rPr lang="ru-RU" b="1" dirty="0">
                <a:solidFill>
                  <a:srgbClr val="002060"/>
                </a:solidFill>
              </a:rPr>
              <a:t>"На сегодняшнем уроке я понял, я узнал, я разобрался…";</a:t>
            </a:r>
          </a:p>
          <a:p>
            <a:pPr lvl="0"/>
            <a:r>
              <a:rPr lang="ru-RU" b="1" dirty="0">
                <a:solidFill>
                  <a:srgbClr val="002060"/>
                </a:solidFill>
              </a:rPr>
              <a:t>"Я похвалил бы себя…";</a:t>
            </a:r>
          </a:p>
          <a:p>
            <a:pPr lvl="0"/>
            <a:r>
              <a:rPr lang="ru-RU" b="1" dirty="0">
                <a:solidFill>
                  <a:srgbClr val="002060"/>
                </a:solidFill>
              </a:rPr>
              <a:t>"Особенно мне понравилось…";</a:t>
            </a:r>
          </a:p>
          <a:p>
            <a:pPr lvl="0"/>
            <a:r>
              <a:rPr lang="ru-RU" b="1" dirty="0">
                <a:solidFill>
                  <a:srgbClr val="002060"/>
                </a:solidFill>
              </a:rPr>
              <a:t>"После урока мне захотелось…";</a:t>
            </a:r>
          </a:p>
          <a:p>
            <a:pPr lvl="0"/>
            <a:r>
              <a:rPr lang="ru-RU" b="1" dirty="0">
                <a:solidFill>
                  <a:srgbClr val="002060"/>
                </a:solidFill>
              </a:rPr>
              <a:t>"Я мечтаю о …";</a:t>
            </a:r>
          </a:p>
          <a:p>
            <a:pPr lvl="0"/>
            <a:r>
              <a:rPr lang="ru-RU" b="1" dirty="0">
                <a:solidFill>
                  <a:srgbClr val="002060"/>
                </a:solidFill>
              </a:rPr>
              <a:t>"Сегодня мне удалось…";</a:t>
            </a:r>
          </a:p>
          <a:p>
            <a:pPr lvl="0"/>
            <a:r>
              <a:rPr lang="ru-RU" b="1" dirty="0">
                <a:solidFill>
                  <a:srgbClr val="002060"/>
                </a:solidFill>
              </a:rPr>
              <a:t>"Я сумел…";</a:t>
            </a:r>
          </a:p>
          <a:p>
            <a:pPr lvl="0"/>
            <a:r>
              <a:rPr lang="ru-RU" b="1" dirty="0">
                <a:solidFill>
                  <a:srgbClr val="002060"/>
                </a:solidFill>
              </a:rPr>
              <a:t>"Было интересно…";</a:t>
            </a:r>
          </a:p>
          <a:p>
            <a:pPr lvl="0"/>
            <a:r>
              <a:rPr lang="ru-RU" b="1" dirty="0">
                <a:solidFill>
                  <a:srgbClr val="002060"/>
                </a:solidFill>
              </a:rPr>
              <a:t>"Было трудно…";</a:t>
            </a:r>
          </a:p>
          <a:p>
            <a:pPr lvl="0"/>
            <a:r>
              <a:rPr lang="ru-RU" b="1" dirty="0">
                <a:solidFill>
                  <a:srgbClr val="002060"/>
                </a:solidFill>
              </a:rPr>
              <a:t>"Я понял, что…";</a:t>
            </a:r>
          </a:p>
          <a:p>
            <a:pPr lvl="0"/>
            <a:r>
              <a:rPr lang="ru-RU" b="1" dirty="0">
                <a:solidFill>
                  <a:srgbClr val="002060"/>
                </a:solidFill>
              </a:rPr>
              <a:t>"Теперь я могу…";</a:t>
            </a:r>
          </a:p>
          <a:p>
            <a:pPr lvl="0"/>
            <a:r>
              <a:rPr lang="ru-RU" b="1" dirty="0">
                <a:solidFill>
                  <a:srgbClr val="002060"/>
                </a:solidFill>
              </a:rPr>
              <a:t>"Я почувствовал, что…";</a:t>
            </a:r>
          </a:p>
          <a:p>
            <a:pPr lvl="0"/>
            <a:r>
              <a:rPr lang="ru-RU" b="1" dirty="0">
                <a:solidFill>
                  <a:srgbClr val="002060"/>
                </a:solidFill>
              </a:rPr>
              <a:t>"Меня удивило…" и т.п.</a:t>
            </a:r>
          </a:p>
          <a:p>
            <a:pPr lvl="0"/>
            <a:r>
              <a:rPr lang="ru-RU" b="1" dirty="0">
                <a:solidFill>
                  <a:srgbClr val="002060"/>
                </a:solidFill>
              </a:rPr>
              <a:t>Было интересно…</a:t>
            </a:r>
          </a:p>
          <a:p>
            <a:endParaRPr lang="ru-RU" dirty="0"/>
          </a:p>
        </p:txBody>
      </p:sp>
    </p:spTree>
    <p:extLst>
      <p:ext uri="{BB962C8B-B14F-4D97-AF65-F5344CB8AC3E}">
        <p14:creationId xmlns:p14="http://schemas.microsoft.com/office/powerpoint/2010/main" xmlns="" val="282257229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332656"/>
            <a:ext cx="8435280" cy="5991944"/>
          </a:xfrm>
        </p:spPr>
        <p:txBody>
          <a:bodyPr/>
          <a:lstStyle/>
          <a:p>
            <a:r>
              <a:rPr lang="ru-RU" sz="2800" b="1" dirty="0" smtClean="0">
                <a:solidFill>
                  <a:srgbClr val="C00000"/>
                </a:solidFill>
              </a:rPr>
              <a:t>2. Мишень</a:t>
            </a:r>
            <a:endParaRPr lang="ru-RU" sz="2800" b="1" dirty="0">
              <a:solidFill>
                <a:srgbClr val="C00000"/>
              </a:solidFill>
            </a:endParaRPr>
          </a:p>
          <a:p>
            <a:r>
              <a:rPr lang="ru-RU" b="1" dirty="0" smtClean="0">
                <a:solidFill>
                  <a:srgbClr val="002060"/>
                </a:solidFill>
              </a:rPr>
              <a:t>Учащиеся подходят после урока и ставят знак у тех слов которые им больше подходят</a:t>
            </a:r>
            <a:endParaRPr lang="ru-RU" b="1" dirty="0">
              <a:solidFill>
                <a:srgbClr val="002060"/>
              </a:solidFill>
            </a:endParaRPr>
          </a:p>
        </p:txBody>
      </p:sp>
      <p:pic>
        <p:nvPicPr>
          <p:cNvPr id="10" name="Рисунок 9" descr="https://fsd.multiurok.ru/html/2018/11/14/s_5bec86dc2cb1a/998260_1.pn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88840" y="2076128"/>
            <a:ext cx="5760640" cy="4248472"/>
          </a:xfrm>
          <a:prstGeom prst="rect">
            <a:avLst/>
          </a:prstGeom>
          <a:noFill/>
          <a:ln>
            <a:noFill/>
          </a:ln>
        </p:spPr>
      </p:pic>
    </p:spTree>
    <p:extLst>
      <p:ext uri="{BB962C8B-B14F-4D97-AF65-F5344CB8AC3E}">
        <p14:creationId xmlns:p14="http://schemas.microsoft.com/office/powerpoint/2010/main" xmlns="" val="134565736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260648"/>
            <a:ext cx="8579296" cy="6063952"/>
          </a:xfrm>
        </p:spPr>
        <p:txBody>
          <a:bodyPr/>
          <a:lstStyle/>
          <a:p>
            <a:r>
              <a:rPr lang="ru-RU" b="1" dirty="0">
                <a:solidFill>
                  <a:srgbClr val="C00000"/>
                </a:solidFill>
              </a:rPr>
              <a:t>3</a:t>
            </a:r>
            <a:r>
              <a:rPr lang="ru-RU" b="1" dirty="0" smtClean="0">
                <a:solidFill>
                  <a:srgbClr val="C00000"/>
                </a:solidFill>
              </a:rPr>
              <a:t>.</a:t>
            </a:r>
            <a:r>
              <a:rPr lang="ru-RU" b="1" u="sng" dirty="0" smtClean="0">
                <a:solidFill>
                  <a:srgbClr val="C00000"/>
                </a:solidFill>
              </a:rPr>
              <a:t>Дерево </a:t>
            </a:r>
            <a:r>
              <a:rPr lang="ru-RU" b="1" u="sng" dirty="0">
                <a:solidFill>
                  <a:srgbClr val="C00000"/>
                </a:solidFill>
              </a:rPr>
              <a:t>творчества.</a:t>
            </a:r>
            <a:r>
              <a:rPr lang="ru-RU" dirty="0"/>
              <a:t> </a:t>
            </a:r>
            <a:endParaRPr lang="ru-RU" dirty="0" smtClean="0"/>
          </a:p>
          <a:p>
            <a:r>
              <a:rPr lang="ru-RU" b="1" u="sng" dirty="0" smtClean="0">
                <a:solidFill>
                  <a:srgbClr val="002060"/>
                </a:solidFill>
              </a:rPr>
              <a:t>По </a:t>
            </a:r>
            <a:r>
              <a:rPr lang="ru-RU" b="1" u="sng" dirty="0">
                <a:solidFill>
                  <a:srgbClr val="002060"/>
                </a:solidFill>
              </a:rPr>
              <a:t>окончании дела</a:t>
            </a:r>
            <a:r>
              <a:rPr lang="ru-RU" b="1" dirty="0">
                <a:solidFill>
                  <a:srgbClr val="002060"/>
                </a:solidFill>
              </a:rPr>
              <a:t> (урока, дня) дети прикрепляют на дереве листья, цветы, плоды.</a:t>
            </a:r>
          </a:p>
          <a:p>
            <a:r>
              <a:rPr lang="ru-RU" b="1" i="1" dirty="0">
                <a:solidFill>
                  <a:srgbClr val="002060"/>
                </a:solidFill>
              </a:rPr>
              <a:t>Плоды – дело прошло полезно, плодотворно.</a:t>
            </a:r>
            <a:endParaRPr lang="ru-RU" b="1" dirty="0">
              <a:solidFill>
                <a:srgbClr val="002060"/>
              </a:solidFill>
            </a:endParaRPr>
          </a:p>
          <a:p>
            <a:r>
              <a:rPr lang="ru-RU" b="1" i="1" dirty="0">
                <a:solidFill>
                  <a:srgbClr val="002060"/>
                </a:solidFill>
              </a:rPr>
              <a:t>Цветок – довольно неплохо.</a:t>
            </a:r>
            <a:endParaRPr lang="ru-RU" b="1" dirty="0">
              <a:solidFill>
                <a:srgbClr val="002060"/>
              </a:solidFill>
            </a:endParaRPr>
          </a:p>
          <a:p>
            <a:r>
              <a:rPr lang="ru-RU" b="1" i="1" dirty="0">
                <a:solidFill>
                  <a:srgbClr val="002060"/>
                </a:solidFill>
              </a:rPr>
              <a:t>Зелёный листик – что-то было, конечно, а вообще – ни то ни сё.</a:t>
            </a:r>
            <a:endParaRPr lang="ru-RU" b="1" dirty="0">
              <a:solidFill>
                <a:srgbClr val="002060"/>
              </a:solidFill>
            </a:endParaRPr>
          </a:p>
          <a:p>
            <a:r>
              <a:rPr lang="ru-RU" b="1" i="1" dirty="0">
                <a:solidFill>
                  <a:srgbClr val="002060"/>
                </a:solidFill>
              </a:rPr>
              <a:t>Жёлтый листик – «чахлый», пропащий день.</a:t>
            </a:r>
            <a:endParaRPr lang="ru-RU" b="1" dirty="0">
              <a:solidFill>
                <a:srgbClr val="002060"/>
              </a:solidFill>
            </a:endParaRPr>
          </a:p>
          <a:p>
            <a:endParaRPr lang="ru-RU" dirty="0"/>
          </a:p>
        </p:txBody>
      </p:sp>
    </p:spTree>
    <p:extLst>
      <p:ext uri="{BB962C8B-B14F-4D97-AF65-F5344CB8AC3E}">
        <p14:creationId xmlns:p14="http://schemas.microsoft.com/office/powerpoint/2010/main" xmlns="" val="253792401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71480"/>
            <a:ext cx="8229600" cy="714380"/>
          </a:xfrm>
        </p:spPr>
        <p:txBody>
          <a:bodyPr>
            <a:normAutofit/>
          </a:bodyPr>
          <a:lstStyle/>
          <a:p>
            <a:pPr algn="ctr"/>
            <a:r>
              <a:rPr lang="ru-RU" sz="4000" b="1" i="1" dirty="0" smtClean="0">
                <a:ln w="1905"/>
                <a:solidFill>
                  <a:srgbClr val="9B2582"/>
                </a:solidFill>
                <a:effectLst>
                  <a:innerShdw blurRad="69850" dist="43180" dir="5400000">
                    <a:srgbClr val="000000">
                      <a:alpha val="65000"/>
                    </a:srgbClr>
                  </a:innerShdw>
                </a:effectLst>
                <a:latin typeface="Times New Roman" pitchFamily="18" charset="0"/>
                <a:cs typeface="Times New Roman" pitchFamily="18" charset="0"/>
              </a:rPr>
              <a:t>Вывод</a:t>
            </a:r>
            <a:endParaRPr lang="ru-RU" sz="4000" dirty="0"/>
          </a:p>
        </p:txBody>
      </p:sp>
      <p:sp>
        <p:nvSpPr>
          <p:cNvPr id="3" name="Содержимое 2"/>
          <p:cNvSpPr>
            <a:spLocks noGrp="1"/>
          </p:cNvSpPr>
          <p:nvPr>
            <p:ph idx="1"/>
          </p:nvPr>
        </p:nvSpPr>
        <p:spPr>
          <a:xfrm>
            <a:off x="214282" y="1357298"/>
            <a:ext cx="8472518" cy="5214974"/>
          </a:xfrm>
        </p:spPr>
        <p:txBody>
          <a:bodyPr>
            <a:normAutofit/>
          </a:bodyPr>
          <a:lstStyle/>
          <a:p>
            <a:pPr algn="ctr">
              <a:buNone/>
            </a:pPr>
            <a:r>
              <a:rPr lang="ru-RU" sz="2200" b="1" i="1" dirty="0" smtClean="0">
                <a:solidFill>
                  <a:srgbClr val="9B2582"/>
                </a:solidFill>
                <a:latin typeface="Times New Roman" pitchFamily="18" charset="0"/>
                <a:cs typeface="Times New Roman" pitchFamily="18" charset="0"/>
              </a:rPr>
              <a:t>  </a:t>
            </a:r>
            <a:r>
              <a:rPr lang="ru-RU" sz="2400" b="1" i="1" dirty="0" smtClean="0">
                <a:solidFill>
                  <a:srgbClr val="002060"/>
                </a:solidFill>
                <a:latin typeface="Times New Roman" pitchFamily="18" charset="0"/>
                <a:cs typeface="Times New Roman" pitchFamily="18" charset="0"/>
              </a:rPr>
              <a:t>«Многие предметы в школе настолько серьезны,</a:t>
            </a:r>
            <a:r>
              <a:rPr lang="en-US" sz="2400" b="1" i="1" dirty="0" smtClean="0">
                <a:solidFill>
                  <a:srgbClr val="002060"/>
                </a:solidFill>
                <a:latin typeface="Times New Roman" pitchFamily="18" charset="0"/>
                <a:cs typeface="Times New Roman" pitchFamily="18" charset="0"/>
              </a:rPr>
              <a:t> </a:t>
            </a:r>
            <a:r>
              <a:rPr lang="ru-RU" sz="2400" b="1" i="1" dirty="0" smtClean="0">
                <a:solidFill>
                  <a:srgbClr val="002060"/>
                </a:solidFill>
                <a:latin typeface="Times New Roman" pitchFamily="18" charset="0"/>
                <a:cs typeface="Times New Roman" pitchFamily="18" charset="0"/>
              </a:rPr>
              <a:t>что полезно </a:t>
            </a:r>
            <a:r>
              <a:rPr lang="en-US" sz="2400" b="1" i="1" dirty="0" smtClean="0">
                <a:solidFill>
                  <a:srgbClr val="002060"/>
                </a:solidFill>
                <a:latin typeface="Times New Roman" pitchFamily="18" charset="0"/>
                <a:cs typeface="Times New Roman" pitchFamily="18" charset="0"/>
              </a:rPr>
              <a:t>        </a:t>
            </a:r>
            <a:r>
              <a:rPr lang="ru-RU" sz="2400" b="1" i="1" dirty="0" smtClean="0">
                <a:solidFill>
                  <a:srgbClr val="002060"/>
                </a:solidFill>
                <a:latin typeface="Times New Roman" pitchFamily="18" charset="0"/>
                <a:cs typeface="Times New Roman" pitchFamily="18" charset="0"/>
              </a:rPr>
              <a:t>не   упускать  случая сделать  их немного занимательными» </a:t>
            </a:r>
          </a:p>
          <a:p>
            <a:pPr>
              <a:buNone/>
            </a:pPr>
            <a:r>
              <a:rPr lang="ru-RU" sz="2400" b="1" dirty="0" smtClean="0">
                <a:solidFill>
                  <a:srgbClr val="002060"/>
                </a:solidFill>
                <a:latin typeface="Times New Roman" pitchFamily="18" charset="0"/>
                <a:cs typeface="Times New Roman" pitchFamily="18" charset="0"/>
              </a:rPr>
              <a:t>    Необходимо использовать различные формы, методы и приемы обучения на уроках математики: </a:t>
            </a:r>
          </a:p>
          <a:p>
            <a:pPr>
              <a:buFont typeface="Arial" pitchFamily="34" charset="0"/>
              <a:buChar char="•"/>
            </a:pPr>
            <a:r>
              <a:rPr lang="ru-RU" sz="2400" b="1" i="1" dirty="0" smtClean="0">
                <a:solidFill>
                  <a:srgbClr val="002060"/>
                </a:solidFill>
                <a:latin typeface="Times New Roman" pitchFamily="18" charset="0"/>
                <a:cs typeface="Times New Roman" pitchFamily="18" charset="0"/>
              </a:rPr>
              <a:t>позволяют преподать материал в доступной, интересной, яркой и образной форме;  </a:t>
            </a:r>
          </a:p>
          <a:p>
            <a:pPr>
              <a:buFont typeface="Arial" pitchFamily="34" charset="0"/>
              <a:buChar char="•"/>
            </a:pPr>
            <a:r>
              <a:rPr lang="ru-RU" sz="2400" b="1" i="1" dirty="0" smtClean="0">
                <a:solidFill>
                  <a:srgbClr val="002060"/>
                </a:solidFill>
                <a:latin typeface="Times New Roman" pitchFamily="18" charset="0"/>
                <a:cs typeface="Times New Roman" pitchFamily="18" charset="0"/>
              </a:rPr>
              <a:t>способствуют лучшему усвоению знаний;</a:t>
            </a:r>
          </a:p>
          <a:p>
            <a:pPr>
              <a:buFont typeface="Arial" pitchFamily="34" charset="0"/>
              <a:buChar char="•"/>
            </a:pPr>
            <a:r>
              <a:rPr lang="ru-RU" sz="2400" b="1" i="1" dirty="0" smtClean="0">
                <a:solidFill>
                  <a:srgbClr val="002060"/>
                </a:solidFill>
                <a:latin typeface="Times New Roman" pitchFamily="18" charset="0"/>
                <a:cs typeface="Times New Roman" pitchFamily="18" charset="0"/>
              </a:rPr>
              <a:t>вызывают интерес к познанию; </a:t>
            </a:r>
          </a:p>
          <a:p>
            <a:pPr>
              <a:buFont typeface="Arial" pitchFamily="34" charset="0"/>
              <a:buChar char="•"/>
            </a:pPr>
            <a:r>
              <a:rPr lang="ru-RU" sz="2400" b="1" i="1" dirty="0" smtClean="0">
                <a:solidFill>
                  <a:srgbClr val="002060"/>
                </a:solidFill>
                <a:latin typeface="Times New Roman" pitchFamily="18" charset="0"/>
                <a:cs typeface="Times New Roman" pitchFamily="18" charset="0"/>
              </a:rPr>
              <a:t>формируют коммуникативную, личностную, социальную, интеллектуальную компетенции.</a:t>
            </a:r>
          </a:p>
          <a:p>
            <a:pPr>
              <a:buNone/>
            </a:pPr>
            <a:endParaRPr lang="ru-RU" sz="2400" dirty="0" smtClean="0"/>
          </a:p>
          <a:p>
            <a:pPr>
              <a:buNone/>
            </a:pPr>
            <a:endParaRPr lang="ru-RU" sz="2200" b="1" i="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2071678"/>
            <a:ext cx="8572560" cy="2000264"/>
          </a:xfrm>
        </p:spPr>
        <p:txBody>
          <a:bodyPr>
            <a:prstTxWarp prst="textCanUp">
              <a:avLst/>
            </a:prstTxWarp>
            <a:scene3d>
              <a:camera prst="orthographicFront"/>
              <a:lightRig rig="glow" dir="tl">
                <a:rot lat="0" lon="0" rev="5400000"/>
              </a:lightRig>
            </a:scene3d>
            <a:sp3d contourW="12700">
              <a:bevelT w="25400" h="25400"/>
              <a:contourClr>
                <a:schemeClr val="accent6">
                  <a:shade val="73000"/>
                </a:schemeClr>
              </a:contourClr>
            </a:sp3d>
          </a:bodyPr>
          <a:lstStyle/>
          <a:p>
            <a:pPr>
              <a:buNone/>
            </a:pPr>
            <a:r>
              <a:rPr lang="ru-RU" sz="2800" b="1" dirty="0" smtClean="0">
                <a:ln w="11430"/>
                <a:solidFill>
                  <a:srgbClr val="9B2582"/>
                </a:solidFill>
                <a:effectLst>
                  <a:outerShdw blurRad="80000" dist="40000" dir="5040000" algn="tl">
                    <a:srgbClr val="000000">
                      <a:alpha val="30000"/>
                    </a:srgbClr>
                  </a:outerShdw>
                </a:effectLst>
                <a:latin typeface="Times New Roman" pitchFamily="18" charset="0"/>
                <a:cs typeface="Times New Roman" pitchFamily="18" charset="0"/>
              </a:rPr>
              <a:t>Всем творческих успехов</a:t>
            </a:r>
            <a:endParaRPr lang="ru-RU" b="1" dirty="0">
              <a:ln w="11430"/>
              <a:solidFill>
                <a:srgbClr val="9B2582"/>
              </a:solidFill>
              <a:effectLst>
                <a:outerShdw blurRad="80000" dist="40000" dir="5040000" algn="tl">
                  <a:srgbClr val="000000">
                    <a:alpha val="30000"/>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285860"/>
            <a:ext cx="8229600" cy="5038740"/>
          </a:xfrm>
        </p:spPr>
        <p:txBody>
          <a:bodyPr>
            <a:normAutofit/>
          </a:bodyPr>
          <a:lstStyle/>
          <a:p>
            <a:pPr algn="ctr">
              <a:buNone/>
            </a:pPr>
            <a:r>
              <a:rPr lang="ru-RU" sz="3200" b="1" i="1" dirty="0" smtClean="0">
                <a:ln w="1905"/>
                <a:solidFill>
                  <a:srgbClr val="002060"/>
                </a:solidFill>
                <a:effectLst>
                  <a:innerShdw blurRad="69850" dist="43180" dir="5400000">
                    <a:srgbClr val="000000">
                      <a:alpha val="65000"/>
                    </a:srgbClr>
                  </a:innerShdw>
                </a:effectLst>
                <a:latin typeface="Times New Roman" pitchFamily="18" charset="0"/>
                <a:cs typeface="Times New Roman" pitchFamily="18" charset="0"/>
              </a:rPr>
              <a:t>«Методы, используемые в учебной                 деятельности, должны вызывать        интерес  у  ребенка к познанию окружающего мира, а учебное              заведение стать школой радости.       Радости познания, творчества, общения».  </a:t>
            </a:r>
          </a:p>
          <a:p>
            <a:pPr algn="ctr">
              <a:buNone/>
            </a:pPr>
            <a:r>
              <a:rPr lang="ru-RU" sz="3200" b="1" i="1" dirty="0" smtClean="0">
                <a:ln w="1905"/>
                <a:solidFill>
                  <a:srgbClr val="002060"/>
                </a:solidFill>
                <a:effectLst>
                  <a:innerShdw blurRad="69850" dist="43180" dir="5400000">
                    <a:srgbClr val="000000">
                      <a:alpha val="65000"/>
                    </a:srgbClr>
                  </a:innerShdw>
                </a:effectLst>
                <a:latin typeface="Times New Roman" pitchFamily="18" charset="0"/>
                <a:cs typeface="Times New Roman" pitchFamily="18" charset="0"/>
              </a:rPr>
              <a:t>                                          </a:t>
            </a:r>
            <a:r>
              <a:rPr lang="ru-RU" sz="2800" b="1" i="1" dirty="0" smtClean="0">
                <a:ln w="1905"/>
                <a:solidFill>
                  <a:srgbClr val="002060"/>
                </a:solidFill>
                <a:effectLst>
                  <a:innerShdw blurRad="69850" dist="43180" dir="5400000">
                    <a:srgbClr val="000000">
                      <a:alpha val="65000"/>
                    </a:srgbClr>
                  </a:innerShdw>
                </a:effectLst>
                <a:latin typeface="Times New Roman" pitchFamily="18" charset="0"/>
                <a:cs typeface="Times New Roman" pitchFamily="18" charset="0"/>
              </a:rPr>
              <a:t>В.А. Сухомлинский </a:t>
            </a:r>
          </a:p>
          <a:p>
            <a:pPr algn="ctr">
              <a:buNone/>
            </a:pPr>
            <a:endParaRPr lang="ru-RU" sz="2800" dirty="0" smtClean="0">
              <a:solidFill>
                <a:srgbClr val="C00000"/>
              </a:solidFill>
            </a:endParaRPr>
          </a:p>
          <a:p>
            <a:pPr>
              <a:buNone/>
            </a:pP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42"/>
            <a:ext cx="8229600" cy="1000132"/>
          </a:xfrm>
        </p:spPr>
        <p:txBody>
          <a:bodyPr>
            <a:normAutofit/>
          </a:bodyPr>
          <a:lstStyle/>
          <a:p>
            <a:pPr algn="ctr"/>
            <a:r>
              <a:rPr lang="ru-RU" sz="4000" b="1" i="1" dirty="0" smtClean="0">
                <a:ln w="1905"/>
                <a:solidFill>
                  <a:srgbClr val="AC148B"/>
                </a:solidFill>
                <a:effectLst>
                  <a:innerShdw blurRad="69850" dist="43180" dir="5400000">
                    <a:srgbClr val="000000">
                      <a:alpha val="65000"/>
                    </a:srgbClr>
                  </a:innerShdw>
                </a:effectLst>
                <a:latin typeface="Times New Roman" pitchFamily="18" charset="0"/>
                <a:cs typeface="Times New Roman" pitchFamily="18" charset="0"/>
              </a:rPr>
              <a:t>Требования к методам обучени</a:t>
            </a:r>
            <a:r>
              <a:rPr lang="ru-RU" sz="4000" b="1" dirty="0" smtClean="0">
                <a:ln w="1905"/>
                <a:solidFill>
                  <a:srgbClr val="AC148B"/>
                </a:solidFill>
                <a:effectLst>
                  <a:innerShdw blurRad="69850" dist="43180" dir="5400000">
                    <a:srgbClr val="000000">
                      <a:alpha val="65000"/>
                    </a:srgbClr>
                  </a:innerShdw>
                </a:effectLst>
                <a:latin typeface="Times New Roman" pitchFamily="18" charset="0"/>
                <a:cs typeface="Times New Roman" pitchFamily="18" charset="0"/>
              </a:rPr>
              <a:t>я</a:t>
            </a:r>
            <a:endParaRPr lang="ru-RU" sz="4000" b="1" dirty="0">
              <a:ln w="1905"/>
              <a:solidFill>
                <a:srgbClr val="AC148B"/>
              </a:soli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3" name="Содержимое 2"/>
          <p:cNvSpPr>
            <a:spLocks noGrp="1"/>
          </p:cNvSpPr>
          <p:nvPr>
            <p:ph idx="1"/>
          </p:nvPr>
        </p:nvSpPr>
        <p:spPr>
          <a:xfrm>
            <a:off x="285720" y="1785926"/>
            <a:ext cx="8501122" cy="4429156"/>
          </a:xfrm>
        </p:spPr>
        <p:txBody>
          <a:bodyPr>
            <a:normAutofit/>
          </a:bodyPr>
          <a:lstStyle/>
          <a:p>
            <a:pPr>
              <a:buFont typeface="Arial" pitchFamily="34" charset="0"/>
              <a:buChar char="•"/>
            </a:pPr>
            <a:r>
              <a:rPr lang="ru-RU" sz="2400" b="1" dirty="0" smtClean="0">
                <a:solidFill>
                  <a:srgbClr val="002060"/>
                </a:solidFill>
                <a:latin typeface="Times New Roman" pitchFamily="18" charset="0"/>
                <a:cs typeface="Times New Roman" pitchFamily="18" charset="0"/>
              </a:rPr>
              <a:t>Научность методов.</a:t>
            </a:r>
          </a:p>
          <a:p>
            <a:pPr>
              <a:buFont typeface="Arial" pitchFamily="34" charset="0"/>
              <a:buChar char="•"/>
            </a:pPr>
            <a:r>
              <a:rPr lang="ru-RU" sz="2400" b="1" dirty="0" smtClean="0">
                <a:solidFill>
                  <a:srgbClr val="002060"/>
                </a:solidFill>
                <a:latin typeface="Times New Roman" pitchFamily="18" charset="0"/>
                <a:cs typeface="Times New Roman" pitchFamily="18" charset="0"/>
              </a:rPr>
              <a:t>Доступность метода, его соответствие психолого-педагогическим возможностям развития школьников.</a:t>
            </a:r>
          </a:p>
          <a:p>
            <a:pPr>
              <a:buFont typeface="Arial" pitchFamily="34" charset="0"/>
              <a:buChar char="•"/>
            </a:pPr>
            <a:r>
              <a:rPr lang="ru-RU" sz="2400" b="1" dirty="0" smtClean="0">
                <a:solidFill>
                  <a:srgbClr val="002060"/>
                </a:solidFill>
                <a:latin typeface="Times New Roman" pitchFamily="18" charset="0"/>
                <a:cs typeface="Times New Roman" pitchFamily="18" charset="0"/>
              </a:rPr>
              <a:t> Результативность метода обучения, его направленность на прочное овладение учебным материалом, на выполнения задач воспитания школьников.</a:t>
            </a:r>
          </a:p>
          <a:p>
            <a:pPr>
              <a:buFont typeface="Arial" pitchFamily="34" charset="0"/>
              <a:buChar char="•"/>
            </a:pPr>
            <a:r>
              <a:rPr lang="ru-RU" sz="2400" b="1" dirty="0" smtClean="0">
                <a:solidFill>
                  <a:srgbClr val="002060"/>
                </a:solidFill>
                <a:latin typeface="Times New Roman" pitchFamily="18" charset="0"/>
                <a:cs typeface="Times New Roman" pitchFamily="18" charset="0"/>
              </a:rPr>
              <a:t> Необходимость систематически изучать, использовать в своей работе инновационные методы.</a:t>
            </a:r>
          </a:p>
          <a:p>
            <a:pPr>
              <a:buFont typeface="Wingdings" pitchFamily="2" charset="2"/>
              <a:buChar char="v"/>
            </a:pPr>
            <a:endParaRPr lang="ru-RU" sz="2400" b="1" dirty="0">
              <a:solidFill>
                <a:srgbClr val="FFFF00"/>
              </a:solidFill>
            </a:endParaRPr>
          </a:p>
        </p:txBody>
      </p:sp>
      <p:pic>
        <p:nvPicPr>
          <p:cNvPr id="6" name="Рисунок 5" descr="книги"/>
          <p:cNvPicPr/>
          <p:nvPr/>
        </p:nvPicPr>
        <p:blipFill>
          <a:blip r:embed="rId2" cstate="print"/>
          <a:srcRect/>
          <a:stretch>
            <a:fillRect/>
          </a:stretch>
        </p:blipFill>
        <p:spPr bwMode="auto">
          <a:xfrm>
            <a:off x="7358082" y="4786322"/>
            <a:ext cx="1500166" cy="17859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57166"/>
            <a:ext cx="8229600" cy="1214446"/>
          </a:xfrm>
        </p:spPr>
        <p:txBody>
          <a:bodyPr>
            <a:normAutofit/>
          </a:bodyPr>
          <a:lstStyle/>
          <a:p>
            <a:pPr algn="ctr"/>
            <a:r>
              <a:rPr lang="ru-RU" sz="4000" b="1" i="1" dirty="0" smtClean="0">
                <a:ln w="1905"/>
                <a:solidFill>
                  <a:srgbClr val="9B2582"/>
                </a:solidFill>
                <a:effectLst>
                  <a:innerShdw blurRad="69850" dist="43180" dir="5400000">
                    <a:srgbClr val="000000">
                      <a:alpha val="65000"/>
                    </a:srgbClr>
                  </a:innerShdw>
                </a:effectLst>
                <a:latin typeface="Times New Roman" pitchFamily="18" charset="0"/>
                <a:cs typeface="Times New Roman" pitchFamily="18" charset="0"/>
              </a:rPr>
              <a:t>Выбор методов обучения зависит:</a:t>
            </a:r>
            <a:endParaRPr lang="ru-RU" sz="4000" b="1" i="1" dirty="0">
              <a:ln w="1905"/>
              <a:solidFill>
                <a:srgbClr val="9B2582"/>
              </a:soli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3" name="Содержимое 2"/>
          <p:cNvSpPr>
            <a:spLocks noGrp="1"/>
          </p:cNvSpPr>
          <p:nvPr>
            <p:ph idx="1"/>
          </p:nvPr>
        </p:nvSpPr>
        <p:spPr>
          <a:xfrm>
            <a:off x="457200" y="1357298"/>
            <a:ext cx="8329642" cy="5286412"/>
          </a:xfrm>
        </p:spPr>
        <p:txBody>
          <a:bodyPr>
            <a:noAutofit/>
          </a:bodyPr>
          <a:lstStyle/>
          <a:p>
            <a:pPr lvl="0">
              <a:buFont typeface="Wingdings" pitchFamily="2" charset="2"/>
              <a:buChar char="v"/>
            </a:pPr>
            <a:endParaRPr lang="ru-RU" sz="2000" b="1" dirty="0" smtClean="0">
              <a:solidFill>
                <a:schemeClr val="tx2">
                  <a:lumMod val="75000"/>
                </a:schemeClr>
              </a:solidFill>
            </a:endParaRPr>
          </a:p>
          <a:p>
            <a:pPr lvl="0">
              <a:buFont typeface="Arial" pitchFamily="34" charset="0"/>
              <a:buChar char="•"/>
            </a:pPr>
            <a:r>
              <a:rPr lang="ru-RU" sz="2200" b="1" dirty="0" smtClean="0">
                <a:solidFill>
                  <a:srgbClr val="002060"/>
                </a:solidFill>
                <a:latin typeface="Times New Roman" pitchFamily="18" charset="0"/>
                <a:cs typeface="Times New Roman" pitchFamily="18" charset="0"/>
              </a:rPr>
              <a:t>От общих и конкретных целей обучения; содержания материала конкретного урока.                                                                       </a:t>
            </a:r>
          </a:p>
          <a:p>
            <a:pPr lvl="0">
              <a:buFont typeface="Arial" pitchFamily="34" charset="0"/>
              <a:buChar char="•"/>
            </a:pPr>
            <a:r>
              <a:rPr lang="ru-RU" sz="2200" b="1" dirty="0" smtClean="0">
                <a:solidFill>
                  <a:srgbClr val="002060"/>
                </a:solidFill>
                <a:latin typeface="Times New Roman" pitchFamily="18" charset="0"/>
                <a:cs typeface="Times New Roman" pitchFamily="18" charset="0"/>
              </a:rPr>
              <a:t>От времени, отведенного на изучение того или иного материала.</a:t>
            </a:r>
          </a:p>
          <a:p>
            <a:pPr lvl="0">
              <a:buFont typeface="Arial" pitchFamily="34" charset="0"/>
              <a:buChar char="•"/>
            </a:pPr>
            <a:r>
              <a:rPr lang="ru-RU" sz="2200" b="1" dirty="0" smtClean="0">
                <a:solidFill>
                  <a:srgbClr val="002060"/>
                </a:solidFill>
                <a:latin typeface="Times New Roman" pitchFamily="18" charset="0"/>
                <a:cs typeface="Times New Roman" pitchFamily="18" charset="0"/>
              </a:rPr>
              <a:t>От возрастных особенностей учащихся, уровня их познавательных возможностей. </a:t>
            </a:r>
          </a:p>
          <a:p>
            <a:pPr lvl="0">
              <a:buFont typeface="Arial" pitchFamily="34" charset="0"/>
              <a:buChar char="•"/>
            </a:pPr>
            <a:r>
              <a:rPr lang="ru-RU" sz="2200" b="1" dirty="0" smtClean="0">
                <a:solidFill>
                  <a:srgbClr val="002060"/>
                </a:solidFill>
                <a:latin typeface="Times New Roman" pitchFamily="18" charset="0"/>
                <a:cs typeface="Times New Roman" pitchFamily="18" charset="0"/>
              </a:rPr>
              <a:t>От уровня подготовленности учащихся.</a:t>
            </a:r>
          </a:p>
          <a:p>
            <a:pPr lvl="0">
              <a:buFont typeface="Arial" pitchFamily="34" charset="0"/>
              <a:buChar char="•"/>
            </a:pPr>
            <a:r>
              <a:rPr lang="ru-RU" sz="2200" b="1" dirty="0" smtClean="0">
                <a:solidFill>
                  <a:srgbClr val="002060"/>
                </a:solidFill>
                <a:latin typeface="Times New Roman" pitchFamily="18" charset="0"/>
                <a:cs typeface="Times New Roman" pitchFamily="18" charset="0"/>
              </a:rPr>
              <a:t>От материальной оснащенности учебного заведения, наличия оборудования, наглядных пособий, технических средств.</a:t>
            </a:r>
          </a:p>
          <a:p>
            <a:pPr lvl="0">
              <a:buFont typeface="Arial" pitchFamily="34" charset="0"/>
              <a:buChar char="•"/>
            </a:pPr>
            <a:r>
              <a:rPr lang="ru-RU" sz="2200" b="1" dirty="0" smtClean="0">
                <a:solidFill>
                  <a:srgbClr val="002060"/>
                </a:solidFill>
                <a:latin typeface="Times New Roman" pitchFamily="18" charset="0"/>
                <a:cs typeface="Times New Roman" pitchFamily="18" charset="0"/>
              </a:rPr>
              <a:t>От возможностей и особенности учителя, уровня теоретической и практической подготовленности, методического мастерства, его личных качеств. </a:t>
            </a:r>
          </a:p>
          <a:p>
            <a:pPr algn="r"/>
            <a:endParaRPr lang="ru-RU" sz="2000" b="1" dirty="0" smtClean="0">
              <a:solidFill>
                <a:srgbClr val="7030A0"/>
              </a:solidFill>
            </a:endParaRPr>
          </a:p>
          <a:p>
            <a:endParaRPr lang="ru-RU" sz="2000" dirty="0">
              <a:solidFill>
                <a:srgbClr val="7030A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796086"/>
          </a:xfrm>
        </p:spPr>
        <p:txBody>
          <a:bodyPr>
            <a:normAutofit/>
          </a:bodyPr>
          <a:lstStyle/>
          <a:p>
            <a:pPr algn="ctr"/>
            <a:r>
              <a:rPr lang="ru-RU" sz="4000" b="1" i="1" dirty="0" smtClean="0">
                <a:ln w="1905"/>
                <a:solidFill>
                  <a:srgbClr val="9B2582"/>
                </a:solidFill>
                <a:effectLst>
                  <a:innerShdw blurRad="69850" dist="43180" dir="5400000">
                    <a:srgbClr val="000000">
                      <a:alpha val="65000"/>
                    </a:srgbClr>
                  </a:innerShdw>
                </a:effectLst>
                <a:latin typeface="Times New Roman" pitchFamily="18" charset="0"/>
                <a:cs typeface="Times New Roman" pitchFamily="18" charset="0"/>
              </a:rPr>
              <a:t>Особенности современного урока</a:t>
            </a:r>
            <a:endParaRPr lang="ru-RU" sz="4000" dirty="0"/>
          </a:p>
        </p:txBody>
      </p:sp>
      <p:sp>
        <p:nvSpPr>
          <p:cNvPr id="3" name="Содержимое 2"/>
          <p:cNvSpPr>
            <a:spLocks noGrp="1"/>
          </p:cNvSpPr>
          <p:nvPr>
            <p:ph idx="1"/>
          </p:nvPr>
        </p:nvSpPr>
        <p:spPr>
          <a:xfrm>
            <a:off x="500034" y="1571612"/>
            <a:ext cx="8229600" cy="5072098"/>
          </a:xfrm>
        </p:spPr>
        <p:txBody>
          <a:bodyPr>
            <a:normAutofit/>
          </a:bodyPr>
          <a:lstStyle/>
          <a:p>
            <a:pPr algn="r">
              <a:buNone/>
            </a:pPr>
            <a:r>
              <a:rPr lang="ru-RU" sz="2200" b="1" i="1" dirty="0" smtClean="0">
                <a:solidFill>
                  <a:srgbClr val="002060"/>
                </a:solidFill>
                <a:latin typeface="Times New Roman" pitchFamily="18" charset="0"/>
                <a:cs typeface="Times New Roman" pitchFamily="18" charset="0"/>
              </a:rPr>
              <a:t>      </a:t>
            </a:r>
            <a:r>
              <a:rPr lang="en-US" sz="2200" b="1" i="1" dirty="0" smtClean="0">
                <a:solidFill>
                  <a:srgbClr val="002060"/>
                </a:solidFill>
                <a:latin typeface="Times New Roman" pitchFamily="18" charset="0"/>
                <a:cs typeface="Times New Roman" pitchFamily="18" charset="0"/>
              </a:rPr>
              <a:t>                  </a:t>
            </a:r>
            <a:r>
              <a:rPr lang="ru-RU" sz="2200" b="1" i="1" dirty="0" smtClean="0">
                <a:solidFill>
                  <a:srgbClr val="002060"/>
                </a:solidFill>
                <a:latin typeface="Times New Roman" pitchFamily="18" charset="0"/>
                <a:cs typeface="Times New Roman" pitchFamily="18" charset="0"/>
              </a:rPr>
              <a:t>Современный урок - свободный урок, урок, освобожденный от страха: никто никого                                 не пугает и никто никого не боится.</a:t>
            </a:r>
          </a:p>
          <a:p>
            <a:r>
              <a:rPr lang="ru-RU" sz="2400" b="1" dirty="0" smtClean="0">
                <a:solidFill>
                  <a:srgbClr val="002060"/>
                </a:solidFill>
                <a:latin typeface="Times New Roman" pitchFamily="18" charset="0"/>
                <a:cs typeface="Times New Roman" pitchFamily="18" charset="0"/>
              </a:rPr>
              <a:t>Создается доброжелательная атмосфера.</a:t>
            </a:r>
          </a:p>
          <a:p>
            <a:r>
              <a:rPr lang="ru-RU" sz="2400" b="1" dirty="0" smtClean="0">
                <a:solidFill>
                  <a:srgbClr val="002060"/>
                </a:solidFill>
                <a:latin typeface="Times New Roman" pitchFamily="18" charset="0"/>
                <a:cs typeface="Times New Roman" pitchFamily="18" charset="0"/>
              </a:rPr>
              <a:t>Формируется высокий уровень мотивации.</a:t>
            </a:r>
          </a:p>
          <a:p>
            <a:r>
              <a:rPr lang="ru-RU" sz="2400" b="1" dirty="0" smtClean="0">
                <a:solidFill>
                  <a:srgbClr val="002060"/>
                </a:solidFill>
                <a:latin typeface="Times New Roman" pitchFamily="18" charset="0"/>
                <a:cs typeface="Times New Roman" pitchFamily="18" charset="0"/>
              </a:rPr>
              <a:t>Придаётся большое значение способам учебной</a:t>
            </a:r>
          </a:p>
          <a:p>
            <a:pPr>
              <a:buNone/>
            </a:pPr>
            <a:r>
              <a:rPr lang="ru-RU" sz="2400" b="1" dirty="0" smtClean="0">
                <a:solidFill>
                  <a:srgbClr val="002060"/>
                </a:solidFill>
                <a:latin typeface="Times New Roman" pitchFamily="18" charset="0"/>
                <a:cs typeface="Times New Roman" pitchFamily="18" charset="0"/>
              </a:rPr>
              <a:t>     работы.</a:t>
            </a:r>
          </a:p>
          <a:p>
            <a:r>
              <a:rPr lang="ru-RU" sz="2400" b="1" dirty="0" smtClean="0">
                <a:solidFill>
                  <a:srgbClr val="002060"/>
                </a:solidFill>
                <a:latin typeface="Times New Roman" pitchFamily="18" charset="0"/>
                <a:cs typeface="Times New Roman" pitchFamily="18" charset="0"/>
              </a:rPr>
              <a:t>Уделяется специальное внимание развитию у</a:t>
            </a:r>
          </a:p>
          <a:p>
            <a:pPr>
              <a:buNone/>
            </a:pPr>
            <a:r>
              <a:rPr lang="ru-RU" sz="2400" b="1" dirty="0" smtClean="0">
                <a:solidFill>
                  <a:srgbClr val="002060"/>
                </a:solidFill>
                <a:latin typeface="Times New Roman" pitchFamily="18" charset="0"/>
                <a:cs typeface="Times New Roman" pitchFamily="18" charset="0"/>
              </a:rPr>
              <a:t>   учащихся умений самостоятельной познавательной</a:t>
            </a:r>
          </a:p>
          <a:p>
            <a:pPr>
              <a:buNone/>
            </a:pPr>
            <a:r>
              <a:rPr lang="ru-RU" sz="2400" b="1" dirty="0" smtClean="0">
                <a:solidFill>
                  <a:srgbClr val="002060"/>
                </a:solidFill>
                <a:latin typeface="Times New Roman" pitchFamily="18" charset="0"/>
                <a:cs typeface="Times New Roman" pitchFamily="18" charset="0"/>
              </a:rPr>
              <a:t>   деятельности, творческого отношения к учебному процессу. </a:t>
            </a:r>
          </a:p>
          <a:p>
            <a:pPr>
              <a:buNone/>
            </a:pP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71480"/>
            <a:ext cx="8229600" cy="1143008"/>
          </a:xfrm>
        </p:spPr>
        <p:txBody>
          <a:bodyPr>
            <a:noAutofit/>
          </a:bodyPr>
          <a:lstStyle/>
          <a:p>
            <a:pPr algn="ctr"/>
            <a:r>
              <a:rPr lang="ru-RU" sz="4000" dirty="0" smtClean="0">
                <a:solidFill>
                  <a:srgbClr val="AC148B"/>
                </a:solidFill>
                <a:latin typeface="Times New Roman" pitchFamily="18" charset="0"/>
                <a:cs typeface="Times New Roman" pitchFamily="18" charset="0"/>
              </a:rPr>
              <a:t/>
            </a:r>
            <a:br>
              <a:rPr lang="ru-RU" sz="4000" dirty="0" smtClean="0">
                <a:solidFill>
                  <a:srgbClr val="AC148B"/>
                </a:solidFill>
                <a:latin typeface="Times New Roman" pitchFamily="18" charset="0"/>
                <a:cs typeface="Times New Roman" pitchFamily="18" charset="0"/>
              </a:rPr>
            </a:br>
            <a:r>
              <a:rPr lang="ru-RU" sz="4000" dirty="0" smtClean="0">
                <a:solidFill>
                  <a:srgbClr val="AC148B"/>
                </a:solidFill>
                <a:latin typeface="Times New Roman" pitchFamily="18" charset="0"/>
                <a:cs typeface="Times New Roman" pitchFamily="18" charset="0"/>
              </a:rPr>
              <a:t/>
            </a:r>
            <a:br>
              <a:rPr lang="ru-RU" sz="4000" dirty="0" smtClean="0">
                <a:solidFill>
                  <a:srgbClr val="AC148B"/>
                </a:solidFill>
                <a:latin typeface="Times New Roman" pitchFamily="18" charset="0"/>
                <a:cs typeface="Times New Roman" pitchFamily="18" charset="0"/>
              </a:rPr>
            </a:br>
            <a:r>
              <a:rPr lang="ru-RU" sz="4000" dirty="0" smtClean="0">
                <a:solidFill>
                  <a:srgbClr val="AC148B"/>
                </a:solidFill>
                <a:latin typeface="Times New Roman" pitchFamily="18" charset="0"/>
                <a:cs typeface="Times New Roman" pitchFamily="18" charset="0"/>
              </a:rPr>
              <a:t/>
            </a:r>
            <a:br>
              <a:rPr lang="ru-RU" sz="4000" dirty="0" smtClean="0">
                <a:solidFill>
                  <a:srgbClr val="AC148B"/>
                </a:solidFill>
                <a:latin typeface="Times New Roman" pitchFamily="18" charset="0"/>
                <a:cs typeface="Times New Roman" pitchFamily="18" charset="0"/>
              </a:rPr>
            </a:br>
            <a:r>
              <a:rPr lang="ru-RU" sz="4000" dirty="0" smtClean="0">
                <a:solidFill>
                  <a:srgbClr val="AC148B"/>
                </a:solidFill>
                <a:latin typeface="Times New Roman" pitchFamily="18" charset="0"/>
                <a:cs typeface="Times New Roman" pitchFamily="18" charset="0"/>
              </a:rPr>
              <a:t/>
            </a:r>
            <a:br>
              <a:rPr lang="ru-RU" sz="4000" dirty="0" smtClean="0">
                <a:solidFill>
                  <a:srgbClr val="AC148B"/>
                </a:solidFill>
                <a:latin typeface="Times New Roman" pitchFamily="18" charset="0"/>
                <a:cs typeface="Times New Roman" pitchFamily="18" charset="0"/>
              </a:rPr>
            </a:br>
            <a:r>
              <a:rPr lang="ru-RU" sz="4000" dirty="0" smtClean="0">
                <a:solidFill>
                  <a:srgbClr val="AC148B"/>
                </a:solidFill>
                <a:latin typeface="Times New Roman" pitchFamily="18" charset="0"/>
                <a:cs typeface="Times New Roman" pitchFamily="18" charset="0"/>
              </a:rPr>
              <a:t/>
            </a:r>
            <a:br>
              <a:rPr lang="ru-RU" sz="4000" dirty="0" smtClean="0">
                <a:solidFill>
                  <a:srgbClr val="AC148B"/>
                </a:solidFill>
                <a:latin typeface="Times New Roman" pitchFamily="18" charset="0"/>
                <a:cs typeface="Times New Roman" pitchFamily="18" charset="0"/>
              </a:rPr>
            </a:br>
            <a:r>
              <a:rPr lang="ru-RU" sz="4000" b="1" i="1" dirty="0" smtClean="0">
                <a:solidFill>
                  <a:srgbClr val="AC148B"/>
                </a:solidFill>
                <a:latin typeface="Times New Roman" pitchFamily="18" charset="0"/>
                <a:cs typeface="Times New Roman" pitchFamily="18" charset="0"/>
              </a:rPr>
              <a:t>Организационные основания урока </a:t>
            </a:r>
            <a:endParaRPr lang="ru-RU" sz="4000" b="1" i="1" dirty="0">
              <a:solidFill>
                <a:srgbClr val="AC148B"/>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2000240"/>
            <a:ext cx="8229600" cy="4500594"/>
          </a:xfrm>
        </p:spPr>
        <p:txBody>
          <a:bodyPr>
            <a:normAutofit/>
          </a:bodyPr>
          <a:lstStyle/>
          <a:p>
            <a:r>
              <a:rPr lang="ru-RU" sz="2400" b="1" dirty="0" smtClean="0">
                <a:solidFill>
                  <a:srgbClr val="002060"/>
                </a:solidFill>
                <a:latin typeface="Times New Roman" pitchFamily="18" charset="0"/>
                <a:cs typeface="Times New Roman" pitchFamily="18" charset="0"/>
              </a:rPr>
              <a:t>Работают все и работает каждый. </a:t>
            </a:r>
          </a:p>
          <a:p>
            <a:r>
              <a:rPr lang="ru-RU" sz="2400" b="1" dirty="0" smtClean="0">
                <a:solidFill>
                  <a:srgbClr val="002060"/>
                </a:solidFill>
                <a:latin typeface="Times New Roman" pitchFamily="18" charset="0"/>
                <a:cs typeface="Times New Roman" pitchFamily="18" charset="0"/>
              </a:rPr>
              <a:t>Интересно мнение каждого и радуют успехи каждого. </a:t>
            </a:r>
          </a:p>
          <a:p>
            <a:r>
              <a:rPr lang="ru-RU" sz="2400" b="1" dirty="0" smtClean="0">
                <a:solidFill>
                  <a:srgbClr val="002060"/>
                </a:solidFill>
                <a:latin typeface="Times New Roman" pitchFamily="18" charset="0"/>
                <a:cs typeface="Times New Roman" pitchFamily="18" charset="0"/>
              </a:rPr>
              <a:t>Все благодарны каждому за его участие, и каждый благодарен всем за свое продвижение к знаниям. </a:t>
            </a:r>
          </a:p>
          <a:p>
            <a:r>
              <a:rPr lang="ru-RU" sz="2400" b="1" dirty="0" smtClean="0">
                <a:solidFill>
                  <a:srgbClr val="002060"/>
                </a:solidFill>
                <a:latin typeface="Times New Roman" pitchFamily="18" charset="0"/>
                <a:cs typeface="Times New Roman" pitchFamily="18" charset="0"/>
              </a:rPr>
              <a:t> Доверие к учителю как к руководителю групповой работы, но каждый имеет право на инициативное предложение. </a:t>
            </a:r>
          </a:p>
          <a:p>
            <a:r>
              <a:rPr lang="ru-RU" sz="2400" b="1" dirty="0" smtClean="0">
                <a:solidFill>
                  <a:srgbClr val="002060"/>
                </a:solidFill>
                <a:latin typeface="Times New Roman" pitchFamily="18" charset="0"/>
                <a:cs typeface="Times New Roman" pitchFamily="18" charset="0"/>
              </a:rPr>
              <a:t> Все и каждый имеют право высказать мнение относительно проведенного занятия.</a:t>
            </a:r>
          </a:p>
          <a:p>
            <a:pPr>
              <a:buNone/>
            </a:pPr>
            <a:endParaRPr lang="ru-RU" sz="24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Справедливость">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1998</TotalTime>
  <Words>2413</Words>
  <Application>Microsoft Office PowerPoint</Application>
  <PresentationFormat>Экран (4:3)</PresentationFormat>
  <Paragraphs>325</Paragraphs>
  <Slides>46</Slides>
  <Notes>5</Notes>
  <HiddenSlides>0</HiddenSlides>
  <MMClips>0</MMClips>
  <ScaleCrop>false</ScaleCrop>
  <HeadingPairs>
    <vt:vector size="4" baseType="variant">
      <vt:variant>
        <vt:lpstr>Тема</vt:lpstr>
      </vt:variant>
      <vt:variant>
        <vt:i4>1</vt:i4>
      </vt:variant>
      <vt:variant>
        <vt:lpstr>Заголовки слайдов</vt:lpstr>
      </vt:variant>
      <vt:variant>
        <vt:i4>46</vt:i4>
      </vt:variant>
    </vt:vector>
  </HeadingPairs>
  <TitlesOfParts>
    <vt:vector size="47" baseType="lpstr">
      <vt:lpstr>Поток</vt:lpstr>
      <vt:lpstr>Слайд 1</vt:lpstr>
      <vt:lpstr>Слайд 2</vt:lpstr>
      <vt:lpstr>Человек запоминает</vt:lpstr>
      <vt:lpstr>   Существенной составляющей педагогических технологий являются методы обучения. </vt:lpstr>
      <vt:lpstr>Слайд 5</vt:lpstr>
      <vt:lpstr>Требования к методам обучения</vt:lpstr>
      <vt:lpstr>Выбор методов обучения зависит:</vt:lpstr>
      <vt:lpstr>Особенности современного урока</vt:lpstr>
      <vt:lpstr>     Организационные основания урока </vt:lpstr>
      <vt:lpstr>Слайд 10</vt:lpstr>
      <vt:lpstr>Особенности современных методов обучения</vt:lpstr>
      <vt:lpstr>Слайд 12</vt:lpstr>
      <vt:lpstr>Слайд 13</vt:lpstr>
      <vt:lpstr>Слайд 14</vt:lpstr>
      <vt:lpstr>Игра</vt:lpstr>
      <vt:lpstr>Слайд 16</vt:lpstr>
      <vt:lpstr>Слайд 17</vt:lpstr>
      <vt:lpstr>Слайд 18</vt:lpstr>
      <vt:lpstr>Слайд 19</vt:lpstr>
      <vt:lpstr>Слайд 20</vt:lpstr>
      <vt:lpstr>Слайд 21</vt:lpstr>
      <vt:lpstr>Пары и группы</vt:lpstr>
      <vt:lpstr>Слайд 23</vt:lpstr>
      <vt:lpstr>Слайд 24</vt:lpstr>
      <vt:lpstr>Слайд 25</vt:lpstr>
      <vt:lpstr>Проблемные методы.</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Метод проектов</vt:lpstr>
      <vt:lpstr>Методы подведения итогов</vt:lpstr>
      <vt:lpstr>Слайд 42</vt:lpstr>
      <vt:lpstr>Слайд 43</vt:lpstr>
      <vt:lpstr>Слайд 44</vt:lpstr>
      <vt:lpstr>Вывод</vt:lpstr>
      <vt:lpstr>Слайд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Методы обучения</dc:title>
  <dc:creator>Владимир</dc:creator>
  <cp:lastModifiedBy>User</cp:lastModifiedBy>
  <cp:revision>236</cp:revision>
  <dcterms:modified xsi:type="dcterms:W3CDTF">2022-12-26T11:58:42Z</dcterms:modified>
</cp:coreProperties>
</file>