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_rels/slideMaster1.xml.rels" ContentType="application/vnd.openxmlformats-package.relationships+xml"/>
  <Override PartName="/ppt/notesMasters/notesMaster1.xml" ContentType="application/vnd.openxmlformats-officedocument.presentationml.notesMaster+xml"/>
  <Override PartName="/ppt/notesMasters/_rels/notesMaster1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_rels/notesSlide1.xml.rels" ContentType="application/vnd.openxmlformats-package.relationships+xml"/>
  <Override PartName="/ppt/notesSlides/_rels/notesSlide21.xml.rels" ContentType="application/vnd.openxmlformats-package.relationshi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21.xml" ContentType="application/vnd.openxmlformats-officedocument.presentationml.slide+xml"/>
  <Override PartName="/ppt/slides/slide4.xml" ContentType="application/vnd.openxmlformats-officedocument.presentationml.slide+xml"/>
  <Override PartName="/ppt/slides/slide22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23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_rels/slide1.xml.rels" ContentType="application/vnd.openxmlformats-package.relationships+xml"/>
  <Override PartName="/ppt/slides/_rels/slide22.xml.rels" ContentType="application/vnd.openxmlformats-package.relationships+xml"/>
  <Override PartName="/ppt/slides/_rels/slide2.xml.rels" ContentType="application/vnd.openxmlformats-package.relationships+xml"/>
  <Override PartName="/ppt/slides/_rels/slide20.xml.rels" ContentType="application/vnd.openxmlformats-package.relationships+xml"/>
  <Override PartName="/ppt/slides/_rels/slide3.xml.rels" ContentType="application/vnd.openxmlformats-package.relationships+xml"/>
  <Override PartName="/ppt/slides/_rels/slide21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23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slides/_rels/slide18.xml.rels" ContentType="application/vnd.openxmlformats-package.relationships+xml"/>
  <Override PartName="/ppt/slides/_rels/slide19.xml.rels" ContentType="application/vnd.openxmlformats-package.relationships+xml"/>
  <Override PartName="/ppt/media/image1.jpeg" ContentType="image/jpeg"/>
  <Override PartName="/ppt/media/image3.png" ContentType="image/png"/>
  <Override PartName="/ppt/media/image2.jpeg" ContentType="image/jpeg"/>
  <Override PartName="/ppt/media/image8.png" ContentType="image/png"/>
  <Override PartName="/ppt/media/image4.png" ContentType="image/png"/>
  <Override PartName="/ppt/media/image5.png" ContentType="image/png"/>
  <Override PartName="/ppt/media/image6.png" ContentType="image/png"/>
  <Override PartName="/ppt/media/image7.png" ContentType="image/png"/>
  <Override PartName="/ppt/media/image9.png" ContentType="image/png"/>
  <Override PartName="/ppt/media/image10.png" ContentType="image/png"/>
  <Override PartName="/ppt/media/image11.png" ContentType="image/png"/>
  <Override PartName="/ppt/media/image12.png" ContentType="image/png"/>
  <Override PartName="/ppt/media/image13.png" ContentType="image/png"/>
  <Override PartName="/ppt/media/image14.png" ContentType="image/png"/>
  <Override PartName="/ppt/presProps.xml" ContentType="application/vnd.openxmlformats-officedocument.presentationml.presProps+xml"/>
  <Override PartName="/ppt/_rels/presentation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notesMasterIdLst>
    <p:notesMasterId r:id="rId3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</p:sldIdLst>
  <p:sldSz cx="9144000" cy="6858000"/>
  <p:notesSz cx="6858000" cy="9144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slide" Target="slides/slide16.xml"/><Relationship Id="rId20" Type="http://schemas.openxmlformats.org/officeDocument/2006/relationships/slide" Target="slides/slide17.xml"/><Relationship Id="rId21" Type="http://schemas.openxmlformats.org/officeDocument/2006/relationships/slide" Target="slides/slide18.xml"/><Relationship Id="rId22" Type="http://schemas.openxmlformats.org/officeDocument/2006/relationships/slide" Target="slides/slide19.xml"/><Relationship Id="rId23" Type="http://schemas.openxmlformats.org/officeDocument/2006/relationships/slide" Target="slides/slide20.xml"/><Relationship Id="rId24" Type="http://schemas.openxmlformats.org/officeDocument/2006/relationships/slide" Target="slides/slide21.xml"/><Relationship Id="rId25" Type="http://schemas.openxmlformats.org/officeDocument/2006/relationships/slide" Target="slides/slide22.xml"/><Relationship Id="rId26" Type="http://schemas.openxmlformats.org/officeDocument/2006/relationships/slide" Target="slides/slide23.xml"/><Relationship Id="rId27" Type="http://schemas.openxmlformats.org/officeDocument/2006/relationships/presProps" Target="presProps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Для перемещения страницы щёлкните мышью</a:t>
            </a:r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r>
              <a:rPr b="0" lang="ru-RU" sz="2000" spc="-1" strike="noStrike">
                <a:latin typeface="Arial"/>
              </a:rPr>
              <a:t>Для правки формата примечаний щёлкните мышью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r>
              <a:rPr b="0" lang="ru-RU" sz="1400" spc="-1" strike="noStrike">
                <a:latin typeface="Times New Roman"/>
              </a:rPr>
              <a:t>&lt;верхний колонтитул&gt;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dt" idx="4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lstStyle>
            <a:lvl1pPr algn="r">
              <a:buNone/>
              <a:defRPr b="0" lang="ru-RU" sz="1400" spc="-1" strike="noStrike">
                <a:latin typeface="Times New Roman"/>
              </a:defRPr>
            </a:lvl1pPr>
          </a:lstStyle>
          <a:p>
            <a:pPr algn="r">
              <a:buNone/>
            </a:pPr>
            <a:r>
              <a:rPr b="0" lang="ru-RU" sz="1400" spc="-1" strike="noStrike">
                <a:latin typeface="Times New Roman"/>
              </a:rPr>
              <a:t>&lt;дата/время&gt;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ftr" idx="5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Autofit/>
          </a:bodyPr>
          <a:lstStyle>
            <a:lvl1pPr>
              <a:defRPr b="0" lang="ru-RU" sz="1400" spc="-1" strike="noStrike">
                <a:latin typeface="Times New Roman"/>
              </a:defRPr>
            </a:lvl1pPr>
          </a:lstStyle>
          <a:p>
            <a:r>
              <a:rPr b="0" lang="ru-RU" sz="1400" spc="-1" strike="noStrike">
                <a:latin typeface="Times New Roman"/>
              </a:rPr>
              <a:t>&lt;нижний колонтитул&gt;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46" name="PlaceHolder 6"/>
          <p:cNvSpPr>
            <a:spLocks noGrp="1"/>
          </p:cNvSpPr>
          <p:nvPr>
            <p:ph type="sldNum" idx="6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Autofit/>
          </a:bodyPr>
          <a:lstStyle>
            <a:lvl1pPr algn="r">
              <a:buNone/>
              <a:defRPr b="0" lang="ru-RU" sz="1400" spc="-1" strike="noStrike">
                <a:latin typeface="Times New Roman"/>
              </a:defRPr>
            </a:lvl1pPr>
          </a:lstStyle>
          <a:p>
            <a:pPr algn="r">
              <a:buNone/>
            </a:pPr>
            <a:fld id="{6C241BD2-4923-49B3-A73C-8F31279FAF48}" type="slidenum">
              <a:rPr b="0" lang="ru-RU" sz="1400" spc="-1" strike="noStrike">
                <a:latin typeface="Times New Roman"/>
              </a:rPr>
              <a:t>&lt;номер&gt;</a:t>
            </a:fld>
            <a:endParaRPr b="0" lang="ru-RU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1.xml.rels><?xml version="1.0" encoding="UTF-8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
</Relationships>
</file>

<file path=ppt/notesSlides/_rels/notesSlide21.xml.rels><?xml version="1.0" encoding="UTF-8"?>
<Relationships xmlns="http://schemas.openxmlformats.org/package/2006/relationships"><Relationship Id="rId1" Type="http://schemas.openxmlformats.org/officeDocument/2006/relationships/slide" Target="../slides/slide21.xml"/><Relationship Id="rId2" Type="http://schemas.openxmlformats.org/officeDocument/2006/relationships/notesMaster" Target="../notesMasters/notesMaster1.xml"/>
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sldImg"/>
          </p:nvPr>
        </p:nvSpPr>
        <p:spPr>
          <a:xfrm>
            <a:off x="1143000" y="685800"/>
            <a:ext cx="4571640" cy="3428640"/>
          </a:xfrm>
          <a:prstGeom prst="rect">
            <a:avLst/>
          </a:prstGeom>
          <a:ln w="0">
            <a:noFill/>
          </a:ln>
        </p:spPr>
      </p:sp>
      <p:sp>
        <p:nvSpPr>
          <p:cNvPr id="96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97" name="PlaceHolder 3"/>
          <p:cNvSpPr>
            <a:spLocks noGrp="1"/>
          </p:cNvSpPr>
          <p:nvPr>
            <p:ph type="sldNum" idx="7"/>
          </p:nvPr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algn="r">
              <a:lnSpc>
                <a:spcPct val="100000"/>
              </a:lnSpc>
              <a:buNone/>
              <a:defRPr b="0" lang="ru-RU" sz="1200" spc="-1" strike="noStrike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algn="r">
              <a:lnSpc>
                <a:spcPct val="100000"/>
              </a:lnSpc>
              <a:buNone/>
            </a:pPr>
            <a:fld id="{5B59DCB0-2C26-4AB7-9FB5-DC8B10F8A600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notesSlides/notesSlide2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sldImg"/>
          </p:nvPr>
        </p:nvSpPr>
        <p:spPr>
          <a:xfrm>
            <a:off x="1143000" y="685800"/>
            <a:ext cx="4571640" cy="3428640"/>
          </a:xfrm>
          <a:prstGeom prst="rect">
            <a:avLst/>
          </a:prstGeom>
          <a:ln w="0">
            <a:noFill/>
          </a:ln>
        </p:spPr>
      </p:sp>
      <p:sp>
        <p:nvSpPr>
          <p:cNvPr id="99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100" name="PlaceHolder 3"/>
          <p:cNvSpPr>
            <a:spLocks noGrp="1"/>
          </p:cNvSpPr>
          <p:nvPr>
            <p:ph type="sldNum" idx="8"/>
          </p:nvPr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>
            <a:lvl1pPr algn="r">
              <a:lnSpc>
                <a:spcPct val="100000"/>
              </a:lnSpc>
              <a:buNone/>
              <a:defRPr b="0" lang="ru-RU" sz="1200" spc="-1" strike="noStrike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algn="r">
              <a:lnSpc>
                <a:spcPct val="100000"/>
              </a:lnSpc>
              <a:buNone/>
            </a:pPr>
            <a:fld id="{602427F9-9335-453C-83D3-2299427D25EE}" type="slidenum">
              <a:rPr b="0" lang="ru-RU" sz="12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7908B11E-3F62-4E7E-BF15-8E60A93C0B57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8969D749-3D8C-460B-8022-C7FEE75F52A4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9305F290-BB8A-44B8-8B91-10C9BDFCF7E6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04372182-7790-49EF-BD6C-8B2236697E66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612D0B14-4CE3-4C8E-B968-1B090CEDB687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>
              <a:buNone/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09C96E00-8111-4E05-973C-109CBC7F3A5C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CCF9C1A2-9681-42C4-9FF5-D9BD3247CDC2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5F8303AC-9F43-4858-B67D-A1B09C0E6900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3971789F-E8EF-4DB6-B0AF-EDCA91DCD223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242AFF37-4530-4810-8A0B-416DAC8EF991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B44D2414-4174-4B04-9123-B6897FFE2773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3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3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3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3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3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3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7245A447-ED4E-48E4-86AA-BE92ACBF73F9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ru-RU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dt" idx="1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>
              <a:lnSpc>
                <a:spcPct val="100000"/>
              </a:lnSpc>
              <a:buNone/>
              <a:defRPr b="0" lang="ru-RU" sz="1200" spc="-1" strike="noStrike">
                <a:solidFill>
                  <a:srgbClr val="8b8b8b"/>
                </a:solidFill>
                <a:latin typeface="Calibri"/>
              </a:defRPr>
            </a:lvl1pPr>
          </a:lstStyle>
          <a:p>
            <a:pPr>
              <a:lnSpc>
                <a:spcPct val="100000"/>
              </a:lnSpc>
              <a:buNone/>
            </a:pPr>
            <a:r>
              <a:rPr b="0" lang="ru-RU" sz="1200" spc="-1" strike="noStrike">
                <a:solidFill>
                  <a:srgbClr val="8b8b8b"/>
                </a:solidFill>
                <a:latin typeface="Calibri"/>
              </a:rPr>
              <a:t>&lt;дата/время&gt;</a:t>
            </a:r>
            <a:endParaRPr b="0" lang="ru-RU" sz="1200" spc="-1" strike="noStrike">
              <a:latin typeface="Times New Roman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ftr" idx="2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algn="ctr">
              <a:buNone/>
              <a:defRPr b="0" lang="ru-RU" sz="1400" spc="-1" strike="noStrike">
                <a:latin typeface="Times New Roman"/>
              </a:defRPr>
            </a:lvl1pPr>
          </a:lstStyle>
          <a:p>
            <a:pPr algn="ctr">
              <a:buNone/>
            </a:pPr>
            <a:r>
              <a:rPr b="0" lang="ru-RU" sz="1400" spc="-1" strike="noStrike">
                <a:latin typeface="Times New Roman"/>
              </a:rPr>
              <a:t>&lt;нижний колонтитул&gt;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sldNum" idx="3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algn="r">
              <a:lnSpc>
                <a:spcPct val="100000"/>
              </a:lnSpc>
              <a:buNone/>
              <a:defRPr b="0" lang="ru-RU" sz="1200" spc="-1" strike="noStrike">
                <a:solidFill>
                  <a:srgbClr val="8b8b8b"/>
                </a:solidFill>
                <a:latin typeface="Calibri"/>
              </a:defRPr>
            </a:lvl1pPr>
          </a:lstStyle>
          <a:p>
            <a:pPr algn="r">
              <a:lnSpc>
                <a:spcPct val="100000"/>
              </a:lnSpc>
              <a:buNone/>
            </a:pPr>
            <a:fld id="{E82B19B6-3400-43D8-AAFA-D2E469D426F4}" type="slidenum">
              <a:rPr b="0" lang="ru-RU" sz="1200" spc="-1" strike="noStrike">
                <a:solidFill>
                  <a:srgbClr val="8b8b8b"/>
                </a:solidFill>
                <a:latin typeface="Calibri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Для правки текста заглавия щёлкните мышью</a:t>
            </a:r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Для правки структуры щёлкните мышью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Второй уровень структуры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Третий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Четвёртый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1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1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1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1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slideLayout" Target="../slideLayouts/slideLayout1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hyperlink" Target="https://posh2.hmansy.eduru.ru/media/2021/07/16/1303815196/Pamyatka_po_rabote_s_IS_ME_DK.pdf" TargetMode="External"/><Relationship Id="rId2" Type="http://schemas.openxmlformats.org/officeDocument/2006/relationships/hyperlink" Target="https://posh2.hmansy.eduru.ru/media/2021/07/16/1303815196/Pamyatka_po_rabote_s_IS_ME_DK.pdf" TargetMode="External"/><Relationship Id="rId3" Type="http://schemas.openxmlformats.org/officeDocument/2006/relationships/hyperlink" Target="https://posh2.hmansy.eduru.ru/media/2021/07/16/1303815196/Pamyatka_po_rabote_s_IS_ME_DK.pdf" TargetMode="External"/><Relationship Id="rId4" Type="http://schemas.openxmlformats.org/officeDocument/2006/relationships/hyperlink" Target="https://posh2.hmansy.eduru.ru/media/2021/07/16/1303815198/Metodika_vy_yavleniya_obrazovat.organiz.pdf" TargetMode="External"/><Relationship Id="rId5" Type="http://schemas.openxmlformats.org/officeDocument/2006/relationships/hyperlink" Target="https://posh2.hmansy.eduru.ru/media/2021/07/16/1303815198/Metodika_vy_yavleniya_obrazovat.organiz.pdf" TargetMode="External"/><Relationship Id="rId6" Type="http://schemas.openxmlformats.org/officeDocument/2006/relationships/hyperlink" Target="https://posh2.hmansy.eduru.ru/media/2021/07/16/1303815198/Metodika_vy_yavleniya_obrazovat.organiz.pdf" TargetMode="External"/><Relationship Id="rId7" Type="http://schemas.openxmlformats.org/officeDocument/2006/relationships/hyperlink" Target="https://posh2.hmansy.eduru.ru/media/2021/07/16/1303815192/Metodika-vyyavleniya-SHnor_.pdf" TargetMode="External"/><Relationship Id="rId8" Type="http://schemas.openxmlformats.org/officeDocument/2006/relationships/hyperlink" Target="https://posh2.hmansy.eduru.ru/media/2021/07/16/1303815199/Otchet_po_kompleksnomu_analizu.pdf" TargetMode="External"/><Relationship Id="rId9" Type="http://schemas.openxmlformats.org/officeDocument/2006/relationships/hyperlink" Target="https://posh2.hmansy.eduru.ru/media/2021/07/16/1303815577/Met.rekomendacii_po_vedeniyu_IS_ME_DK_proekta_500.pdf" TargetMode="External"/><Relationship Id="rId10" Type="http://schemas.openxmlformats.org/officeDocument/2006/relationships/hyperlink" Target="https://posh2.hmansy.eduru.ru/media/2021/07/16/1303815170/Usloviya_preodoleniya_riskov_NOR.pdf" TargetMode="External"/><Relationship Id="rId11" Type="http://schemas.openxmlformats.org/officeDocument/2006/relationships/hyperlink" Target="https://posh2.hmansy.eduru.ru/media/2021/07/16/1303815197/Svyaz_xaraktristik_i_rezul_tatov_uchebnogo_processa.pdf" TargetMode="External"/><Relationship Id="rId12" Type="http://schemas.openxmlformats.org/officeDocument/2006/relationships/hyperlink" Target="https://posh2.hmansy.eduru.ru/media/2021/07/16/1303815197/Svyaz_xaraktristik_i_rezul_tatov_uchebnogo_processa.pdf" TargetMode="External"/><Relationship Id="rId13" Type="http://schemas.openxmlformats.org/officeDocument/2006/relationships/slideLayout" Target="../slideLayouts/slideLayout1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slideLayout" Target="../slideLayouts/slideLayout1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10.png"/><Relationship Id="rId2" Type="http://schemas.openxmlformats.org/officeDocument/2006/relationships/image" Target="../media/image11.png"/><Relationship Id="rId3" Type="http://schemas.openxmlformats.org/officeDocument/2006/relationships/image" Target="../media/image12.png"/><Relationship Id="rId4" Type="http://schemas.openxmlformats.org/officeDocument/2006/relationships/slideLayout" Target="../slideLayouts/slideLayout1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hyperlink" Target="file:///E:/&#1101;&#1082;&#1089;&#1087;&#1077;&#1088;&#1090;&#1080;&#1079;&#1072;%20&#1064;&#1053;&#1054;&#1056;%20%20&#1085;&#1072;%20&#1042;&#1050;&#1057;%2020-10-2022/500+%20&#1052;&#1050;&#1054;&#1059;%20&#1053;&#1077;&#1093;&#1086;&#1095;&#1089;&#1082;&#1072;&#1103;%20&#1086;&#1089;&#1085;&#1086;&#1074;&#1085;&#1072;&#1103;%20&#1096;&#1082;&#1086;&#1083;&#1072;%20&#1061;&#1074;&#1072;&#1089;&#1090;&#1086;&#1074;&#1080;&#1095;&#1089;&#1082;&#1080;&#1081;%20&#1088;&#1072;&#1081;&#1086;&#1085;%20&#1050;&#1072;&#1083;&#1091;&#1078;&#1089;&#1082;&#1072;&#1103;%20&#1086;&#1073;&#1083;&#1072;&#1089;&#1090;&#1100;/&#1040;&#1085;&#1072;&#1083;&#1080;&#1079;%20&#1089;&#1090;&#1072;&#1088;&#1090;&#1086;&#1074;&#1086;&#1081;%20&#1076;&#1080;&#1072;&#1075;&#1085;&#1086;&#1089;&#1090;&#1080;&#1082;&#1080;.pdf" TargetMode="External"/><Relationship Id="rId2" Type="http://schemas.openxmlformats.org/officeDocument/2006/relationships/hyperlink" Target="file:///E:/&#1101;&#1082;&#1089;&#1087;&#1077;&#1088;&#1090;&#1080;&#1079;&#1072;%20&#1064;&#1053;&#1054;&#1056;%20%20&#1085;&#1072;%20&#1042;&#1050;&#1057;%2020-10-2022/500+%20&#1052;&#1050;&#1054;&#1059;%20&#1053;&#1077;&#1093;&#1086;&#1095;&#1089;&#1082;&#1072;&#1103;%20&#1086;&#1089;&#1085;&#1086;&#1074;&#1085;&#1072;&#1103;%20&#1096;&#1082;&#1086;&#1083;&#1072;%20&#1061;&#1074;&#1072;&#1089;&#1090;&#1086;&#1074;&#1080;&#1095;&#1089;&#1082;&#1080;&#1081;%20&#1088;&#1072;&#1081;&#1086;&#1085;%20&#1050;&#1072;&#1083;&#1091;&#1078;&#1089;&#1082;&#1072;&#1103;%20&#1086;&#1073;&#1083;&#1072;&#1089;&#1090;&#1100;/&#1072;&#1085;&#1072;&#1083;&#1080;&#1090;&#1080;&#1095;&#1077;&#1089;&#1082;&#1072;&#1103;%20&#1089;&#1087;&#1088;&#1072;&#1074;&#1082;&#1072;%20&#1087;&#1086;%20&#1088;&#1072;&#1073;&#1086;&#1090;&#1077;%20&#1089;&#1086;%20&#1089;&#1083;&#1072;&#1073;&#1086;&#1091;&#1089;&#1087;&#1077;&#1074;&#1072;&#1102;&#1097;&#1080;&#1084;&#1080;.pdf" TargetMode="External"/><Relationship Id="rId3" Type="http://schemas.openxmlformats.org/officeDocument/2006/relationships/hyperlink" Target="file:///E:/&#1101;&#1082;&#1089;&#1087;&#1077;&#1088;&#1090;&#1080;&#1079;&#1072;%20&#1064;&#1053;&#1054;&#1056;%20%20&#1085;&#1072;%20&#1042;&#1050;&#1057;%2020-10-2022/500+%20&#1052;&#1050;&#1054;&#1059;%20&#1053;&#1077;&#1093;&#1086;&#1095;&#1089;&#1082;&#1072;&#1103;%20&#1086;&#1089;&#1085;&#1086;&#1074;&#1085;&#1072;&#1103;%20&#1096;&#1082;&#1086;&#1083;&#1072;%20&#1061;&#1074;&#1072;&#1089;&#1090;&#1086;&#1074;&#1080;&#1095;&#1089;&#1082;&#1080;&#1081;%20&#1088;&#1072;&#1081;&#1086;&#1085;%20&#1050;&#1072;&#1083;&#1091;&#1078;&#1089;&#1082;&#1072;&#1103;%20&#1086;&#1073;&#1083;&#1072;&#1089;&#1090;&#1100;/&#1055;&#1077;&#1076;&#1072;&#1075;&#1086;&#1075;&#1080;&#1095;&#1077;&#1089;&#1082;&#1080;&#1081;%20&#1089;&#1086;&#1074;&#1077;&#1090;%20(1)(2).pdf" TargetMode="External"/><Relationship Id="rId4" Type="http://schemas.openxmlformats.org/officeDocument/2006/relationships/hyperlink" Target="file:///E:/&#1101;&#1082;&#1089;&#1087;&#1077;&#1088;&#1090;&#1080;&#1079;&#1072;%20&#1064;&#1053;&#1054;&#1056;%20%20&#1085;&#1072;%20&#1042;&#1050;&#1057;%2020-10-2022/500+%20&#1052;&#1050;&#1054;&#1059;%20&#1053;&#1077;&#1093;&#1086;&#1095;&#1089;&#1082;&#1072;&#1103;%20&#1086;&#1089;&#1085;&#1086;&#1074;&#1085;&#1072;&#1103;%20&#1096;&#1082;&#1086;&#1083;&#1072;%20&#1061;&#1074;&#1072;&#1089;&#1090;&#1086;&#1074;&#1080;&#1095;&#1089;&#1082;&#1080;&#1081;%20&#1088;&#1072;&#1081;&#1086;&#1085;%20&#1050;&#1072;&#1083;&#1091;&#1078;&#1089;&#1082;&#1072;&#1103;%20&#1086;&#1073;&#1083;&#1072;&#1089;&#1090;&#1100;/&#1055;&#1056;&#1045;&#1044;&#1057;&#1058;&#1040;&#1042;&#1051;&#1045;&#1053;&#1048;&#1045;%20&#1054;&#1055;&#1067;&#1058;&#1040;.%20&#1045;&#1074;&#1089;&#1080;&#1082;&#1086;&#1074;&#1072;%20&#1058;.%20&#1040;.%20&#1087;&#1088;&#1077;&#1079;&#1077;&#1085;&#1090;&#1072;&#1094;&#1080;&#1103;.pdf" TargetMode="External"/><Relationship Id="rId5" Type="http://schemas.openxmlformats.org/officeDocument/2006/relationships/slideLayout" Target="../slideLayouts/slideLayout1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hyperlink" Target="file:///E:/&#1101;&#1082;&#1089;&#1087;&#1077;&#1088;&#1090;&#1080;&#1079;&#1072;%20&#1064;&#1053;&#1054;&#1056;%20%20&#1085;&#1072;%20&#1042;&#1050;&#1057;%2020-10-2022/500+%20&#1052;&#1050;&#1054;&#1059;%20&#1053;&#1077;&#1093;&#1086;&#1095;&#1089;&#1082;&#1072;&#1103;%20&#1086;&#1089;&#1085;&#1086;&#1074;&#1085;&#1072;&#1103;%20&#1096;&#1082;&#1086;&#1083;&#1072;%20&#1061;&#1074;&#1072;&#1089;&#1090;&#1086;&#1074;&#1080;&#1095;&#1089;&#1082;&#1080;&#1081;%20&#1088;&#1072;&#1081;&#1086;&#1085;%20&#1050;&#1072;&#1083;&#1091;&#1078;&#1089;&#1082;&#1072;&#1103;%20&#1086;&#1073;&#1083;&#1072;&#1089;&#1090;&#1100;/&#1052;&#1086;&#1085;&#1080;&#1090;&#1086;&#1088;&#1080;&#1085;&#1075;%20&#1087;&#1086;&#1090;&#1088;&#1077;&#1073;&#1085;&#1086;&#1089;&#1090;&#1080;%20&#1087;&#1077;&#1076;&#1072;&#1075;&#1086;&#1075;&#1080;&#1095;&#1077;&#1089;&#1082;&#1080;&#1093;%20&#1082;&#1072;&#1076;&#1088;&#1086;&#1074;(1).pdf" TargetMode="External"/><Relationship Id="rId2" Type="http://schemas.openxmlformats.org/officeDocument/2006/relationships/hyperlink" Target="file:///E:/&#1101;&#1082;&#1089;&#1087;&#1077;&#1088;&#1090;&#1080;&#1079;&#1072;%20&#1064;&#1053;&#1054;&#1056;%20%20&#1085;&#1072;%20&#1042;&#1050;&#1057;%2020-10-2022/500+%20&#1052;&#1050;&#1054;&#1059;%20&#1053;&#1077;&#1093;&#1086;&#1095;&#1089;&#1082;&#1072;&#1103;%20&#1086;&#1089;&#1085;&#1086;&#1074;&#1085;&#1072;&#1103;%20&#1096;&#1082;&#1086;&#1083;&#1072;%20&#1061;&#1074;&#1072;&#1089;&#1090;&#1086;&#1074;&#1080;&#1095;&#1089;&#1082;&#1080;&#1081;%20&#1088;&#1072;&#1081;&#1086;&#1085;%20&#1050;&#1072;&#1083;&#1091;&#1078;&#1089;&#1082;&#1072;&#1103;%20&#1086;&#1073;&#1083;&#1072;&#1089;&#1090;&#1100;/&#1040;&#1085;&#1072;&#1083;&#1080;&#1090;&#1080;&#1095;&#1077;&#1089;&#1082;&#1072;&#1103;%20&#1089;&#1087;&#1088;&#1072;&#1074;&#1082;&#1072;%20&#1087;&#1086;%20&#1076;&#1077;&#1092;&#1080;&#1094;&#1080;&#1090;&#1091;%20&#1082;&#1072;&#1076;&#1088;&#1086;&#1074;.pdf" TargetMode="External"/><Relationship Id="rId3" Type="http://schemas.openxmlformats.org/officeDocument/2006/relationships/hyperlink" Target="file:///E:/&#1101;&#1082;&#1089;&#1087;&#1077;&#1088;&#1090;&#1080;&#1079;&#1072;%20&#1064;&#1053;&#1054;&#1056;%20%20&#1085;&#1072;%20&#1042;&#1050;&#1057;%2020-10-2022/500+%20&#1052;&#1050;&#1054;&#1059;%20&#1053;&#1077;&#1093;&#1086;&#1095;&#1089;&#1082;&#1072;&#1103;%20&#1086;&#1089;&#1085;&#1086;&#1074;&#1085;&#1072;&#1103;%20&#1096;&#1082;&#1086;&#1083;&#1072;%20&#1061;&#1074;&#1072;&#1089;&#1090;&#1086;&#1074;&#1080;&#1095;&#1089;&#1082;&#1080;&#1081;%20&#1088;&#1072;&#1081;&#1086;&#1085;%20&#1050;&#1072;&#1083;&#1091;&#1078;&#1089;&#1082;&#1072;&#1103;%20&#1086;&#1073;&#1083;&#1072;&#1089;&#1090;&#1100;/&#1091;&#1076;&#1086;&#1089;&#1090;&#1086;&#1074;&#1077;&#1088;&#1077;&#1085;&#1080;&#1103;%20&#1086;%20&#1087;&#1086;&#1074;&#1099;&#1096;&#1077;&#1085;&#1080;&#1080;%20&#1082;&#1074;&#1072;&#1083;&#1080;&#1092;&#1080;&#1082;&#1072;&#1094;&#1080;&#1080;.pdf" TargetMode="External"/><Relationship Id="rId4" Type="http://schemas.openxmlformats.org/officeDocument/2006/relationships/slideLayout" Target="../slideLayouts/slideLayout1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image" Target="../media/image13.png"/><Relationship Id="rId2" Type="http://schemas.openxmlformats.org/officeDocument/2006/relationships/slideLayout" Target="../slideLayouts/slideLayout1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image" Target="../media/image14.png"/><Relationship Id="rId2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0" y="0"/>
            <a:ext cx="9143640" cy="30240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  <a:buNone/>
            </a:pPr>
            <a:r>
              <a:rPr b="1" lang="ru-RU" sz="2000" spc="-1" strike="noStrike">
                <a:solidFill>
                  <a:srgbClr val="376092"/>
                </a:solidFill>
                <a:latin typeface="Times New Roman"/>
              </a:rPr>
              <a:t>Отдел образования</a:t>
            </a:r>
            <a:br/>
            <a:r>
              <a:rPr b="1" lang="ru-RU" sz="2000" spc="-1" strike="noStrike">
                <a:solidFill>
                  <a:srgbClr val="376092"/>
                </a:solidFill>
                <a:latin typeface="Times New Roman"/>
              </a:rPr>
              <a:t> администрации МР «Хвастовичский район»</a:t>
            </a:r>
            <a:br/>
            <a:br/>
            <a:r>
              <a:rPr b="1" lang="ru-RU" sz="2000" spc="-1" strike="noStrike">
                <a:solidFill>
                  <a:srgbClr val="376092"/>
                </a:solidFill>
                <a:latin typeface="Times New Roman"/>
              </a:rPr>
              <a:t> Муниципальное казенное общеобразовательное учреждение</a:t>
            </a:r>
            <a:br/>
            <a:r>
              <a:rPr b="1" lang="ru-RU" sz="2000" spc="-1" strike="noStrike">
                <a:solidFill>
                  <a:srgbClr val="376092"/>
                </a:solidFill>
                <a:latin typeface="Times New Roman"/>
              </a:rPr>
              <a:t> «Нехочская основная общеобразовательная школа» </a:t>
            </a:r>
            <a:br/>
            <a:r>
              <a:rPr b="1" lang="ru-RU" sz="2000" spc="-1" strike="noStrike">
                <a:solidFill>
                  <a:srgbClr val="376092"/>
                </a:solidFill>
                <a:latin typeface="Times New Roman"/>
              </a:rPr>
              <a:t>Хвастовичского района Калужской области</a:t>
            </a:r>
            <a:br/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48" name="Picture 2" descr="Под таким лозунгом Министерство просвещения запускает проект &amp;quot;500+&amp;quo..."/>
          <p:cNvPicPr/>
          <p:nvPr/>
        </p:nvPicPr>
        <p:blipFill>
          <a:blip r:embed="rId1"/>
          <a:stretch/>
        </p:blipFill>
        <p:spPr>
          <a:xfrm>
            <a:off x="6795360" y="0"/>
            <a:ext cx="2348280" cy="836280"/>
          </a:xfrm>
          <a:prstGeom prst="rect">
            <a:avLst/>
          </a:prstGeom>
          <a:ln w="0">
            <a:noFill/>
          </a:ln>
        </p:spPr>
      </p:pic>
      <p:pic>
        <p:nvPicPr>
          <p:cNvPr id="49" name="Picture 2" descr="http://schneh.kaluga.ru/upload/kalugascneh_new/images/thumb/93/1f/931f44cf859db1bdf90a83f30ebecb92.jpg"/>
          <p:cNvPicPr/>
          <p:nvPr/>
        </p:nvPicPr>
        <p:blipFill>
          <a:blip r:embed="rId2"/>
          <a:stretch/>
        </p:blipFill>
        <p:spPr>
          <a:xfrm>
            <a:off x="323640" y="4121640"/>
            <a:ext cx="2736000" cy="2736000"/>
          </a:xfrm>
          <a:prstGeom prst="rect">
            <a:avLst/>
          </a:prstGeom>
          <a:ln w="0">
            <a:noFill/>
          </a:ln>
        </p:spPr>
      </p:pic>
      <p:sp>
        <p:nvSpPr>
          <p:cNvPr id="50" name="TextBox 8"/>
          <p:cNvSpPr/>
          <p:nvPr/>
        </p:nvSpPr>
        <p:spPr>
          <a:xfrm>
            <a:off x="395640" y="2349000"/>
            <a:ext cx="8424720" cy="1309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  <a:buNone/>
            </a:pPr>
            <a:r>
              <a:rPr b="1" i="1" lang="ru-RU" sz="4000" spc="-1" strike="noStrike">
                <a:solidFill>
                  <a:srgbClr val="000000"/>
                </a:solidFill>
                <a:latin typeface="Times New Roman"/>
              </a:rPr>
              <a:t>«Эффективность работы школы </a:t>
            </a:r>
            <a:endParaRPr b="0" lang="ru-RU" sz="40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1" i="1" lang="ru-RU" sz="4000" spc="-1" strike="noStrike">
                <a:solidFill>
                  <a:srgbClr val="000000"/>
                </a:solidFill>
                <a:latin typeface="Times New Roman"/>
              </a:rPr>
              <a:t>в рамках проекта 500+»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51" name="TextBox 10"/>
          <p:cNvSpPr/>
          <p:nvPr/>
        </p:nvSpPr>
        <p:spPr>
          <a:xfrm>
            <a:off x="2915640" y="5373360"/>
            <a:ext cx="5976360" cy="1461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  <a:buNone/>
            </a:pPr>
            <a:r>
              <a:rPr b="0" i="1" lang="ru-RU" sz="1800" spc="-1" strike="noStrike">
                <a:solidFill>
                  <a:srgbClr val="000000"/>
                </a:solidFill>
                <a:latin typeface="Times New Roman"/>
              </a:rPr>
              <a:t>Подготовили:  </a:t>
            </a: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0" i="1" lang="ru-RU" sz="1800" spc="-1" strike="noStrike">
                <a:solidFill>
                  <a:srgbClr val="000000"/>
                </a:solidFill>
                <a:latin typeface="Times New Roman"/>
              </a:rPr>
              <a:t>Азарова Т.Ю., ведущий специалист отдела образования администрации МР «Хвастовичскийрайон», куратор;</a:t>
            </a: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r>
              <a:rPr b="0" i="1" lang="ru-RU" sz="1800" spc="-1" strike="noStrike">
                <a:solidFill>
                  <a:srgbClr val="000000"/>
                </a:solidFill>
                <a:latin typeface="Times New Roman"/>
              </a:rPr>
              <a:t>Богачева Л. В. – директор МКОУ «Нехочская основная школа» Хвастовичского района Калужской области </a:t>
            </a:r>
            <a:endParaRPr b="0" lang="ru-R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3" descr=""/>
          <p:cNvPicPr/>
          <p:nvPr/>
        </p:nvPicPr>
        <p:blipFill>
          <a:blip r:embed="rId1"/>
          <a:srcRect l="0" t="3801" r="0" b="3801"/>
          <a:stretch/>
        </p:blipFill>
        <p:spPr>
          <a:xfrm>
            <a:off x="0" y="0"/>
            <a:ext cx="5014440" cy="3716640"/>
          </a:xfrm>
          <a:prstGeom prst="rect">
            <a:avLst/>
          </a:prstGeom>
          <a:ln w="9525">
            <a:noFill/>
          </a:ln>
        </p:spPr>
      </p:pic>
      <p:pic>
        <p:nvPicPr>
          <p:cNvPr id="53" name="Picture 2" descr=""/>
          <p:cNvPicPr/>
          <p:nvPr/>
        </p:nvPicPr>
        <p:blipFill>
          <a:blip r:embed="rId2"/>
          <a:srcRect l="0" t="7546" r="0" b="13211"/>
          <a:stretch/>
        </p:blipFill>
        <p:spPr>
          <a:xfrm>
            <a:off x="4233960" y="3357000"/>
            <a:ext cx="4591440" cy="3168000"/>
          </a:xfrm>
          <a:prstGeom prst="rect">
            <a:avLst/>
          </a:prstGeom>
          <a:ln w="9525">
            <a:noFill/>
          </a:ln>
        </p:spPr>
      </p:pic>
      <p:sp>
        <p:nvSpPr>
          <p:cNvPr id="54" name="TextBox 4"/>
          <p:cNvSpPr/>
          <p:nvPr/>
        </p:nvSpPr>
        <p:spPr>
          <a:xfrm>
            <a:off x="539640" y="4509000"/>
            <a:ext cx="3168000" cy="369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TextBox 1"/>
          <p:cNvSpPr/>
          <p:nvPr/>
        </p:nvSpPr>
        <p:spPr>
          <a:xfrm>
            <a:off x="539640" y="692640"/>
            <a:ext cx="7920360" cy="1461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ru-RU" sz="1800" spc="-1" strike="noStrike">
                <a:solidFill>
                  <a:srgbClr val="000000"/>
                </a:solidFill>
                <a:latin typeface="Times New Roman"/>
              </a:rPr>
              <a:t>В рамках реализации проекта первоначально было проведено анкетирование, в котором приняли участие обучающиеся 6 и 9 классов, родители обучающихся, педагогические работники и администрация школы. По итогам анкетирования школой были получены результаты по рисковым профилям школы.</a:t>
            </a:r>
            <a:endParaRPr b="0" lang="ru-RU" sz="1800" spc="-1" strike="noStrike">
              <a:latin typeface="Arial"/>
            </a:endParaRPr>
          </a:p>
        </p:txBody>
      </p:sp>
      <p:pic>
        <p:nvPicPr>
          <p:cNvPr id="56" name="Picture 2" descr=""/>
          <p:cNvPicPr/>
          <p:nvPr/>
        </p:nvPicPr>
        <p:blipFill>
          <a:blip r:embed="rId1"/>
          <a:srcRect l="24414" t="14703" r="25192" b="13902"/>
          <a:stretch/>
        </p:blipFill>
        <p:spPr>
          <a:xfrm>
            <a:off x="611640" y="2133000"/>
            <a:ext cx="7776360" cy="4374000"/>
          </a:xfrm>
          <a:prstGeom prst="rect">
            <a:avLst/>
          </a:prstGeom>
          <a:ln w="9525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ectangle 1"/>
          <p:cNvSpPr/>
          <p:nvPr/>
        </p:nvSpPr>
        <p:spPr>
          <a:xfrm>
            <a:off x="395640" y="79200"/>
            <a:ext cx="8352720" cy="4938480"/>
          </a:xfrm>
          <a:prstGeom prst="rect">
            <a:avLst/>
          </a:prstGeom>
          <a:noFill/>
          <a:ln w="9525">
            <a:noFill/>
          </a:ln>
        </p:spPr>
        <p:style>
          <a:lnRef idx="0"/>
          <a:fillRef idx="0"/>
          <a:effectRef idx="0"/>
          <a:fontRef idx="minor"/>
        </p:style>
        <p:txBody>
          <a:bodyPr numCol="1" spcCol="0" anchor="ctr">
            <a:spAutoFit/>
          </a:bodyPr>
          <a:p>
            <a:pPr algn="just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  <a:ea typeface="Calibri"/>
              </a:rPr>
              <a:t>	</a:t>
            </a:r>
            <a:r>
              <a:rPr b="0" lang="ru-RU" sz="1800" spc="-1" strike="noStrike">
                <a:solidFill>
                  <a:srgbClr val="000000"/>
                </a:solidFill>
                <a:latin typeface="Times New Roman"/>
                <a:ea typeface="Calibri"/>
              </a:rPr>
              <a:t>Работа в проекте "500+" строится вокруг повышения управленческой культуры и начинается именно с анализа рисков снижения образовательных результатов.</a:t>
            </a:r>
            <a:endParaRPr b="0" lang="ru-RU" sz="18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800" spc="-1" strike="noStrike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r>
              <a:rPr b="0" lang="ru-RU" sz="1800" spc="-1" strike="noStrike">
                <a:solidFill>
                  <a:srgbClr val="000000"/>
                </a:solidFill>
                <a:latin typeface="Times New Roman"/>
                <a:ea typeface="Calibri"/>
              </a:rPr>
              <a:t>Низкие образовательные результаты часто являются следствием негативного влияния факторов риска или их сочетания. Наиболее распространенным стал риск наличия большой доли обучающихся с высокими рисками учебной неспешности. Он был выявлен в той или иной степени в 98% образовательных организаций, участвующих в проекте. Из чего можно сделать вывод, что основными причинами повышения рисков низких образовательных результатов в школах, помимо слабой материальной базы, является отсутствие у педагогов компетенций, позволяющих эффективно работать с рисковым контингентом. Что, в свою очередь, подтверждается тем, что следующими по распространенности рисками оказались риски низкой учебной мотивации обучающихся и низкой предметной и методической подготовки учителей.</a:t>
            </a:r>
            <a:endParaRPr b="0" lang="ru-RU" sz="18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  <a:tabLst>
                <a:tab algn="l" pos="0"/>
              </a:tabLst>
            </a:pPr>
            <a:endParaRPr b="0" lang="ru-RU" sz="18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  <a:tabLst>
                <a:tab algn="l" pos="0"/>
              </a:tabLst>
            </a:pPr>
            <a:endParaRPr b="0" lang="ru-RU" sz="18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  <a:tabLst>
                <a:tab algn="l" pos="0"/>
              </a:tabLst>
            </a:pPr>
            <a:endParaRPr b="0" lang="ru-R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Picture 2" descr=""/>
          <p:cNvPicPr/>
          <p:nvPr/>
        </p:nvPicPr>
        <p:blipFill>
          <a:blip r:embed="rId1"/>
          <a:srcRect l="24021" t="14003" r="27753" b="14169"/>
          <a:stretch/>
        </p:blipFill>
        <p:spPr>
          <a:xfrm>
            <a:off x="251640" y="96480"/>
            <a:ext cx="8496720" cy="6428520"/>
          </a:xfrm>
          <a:prstGeom prst="rect">
            <a:avLst/>
          </a:prstGeom>
          <a:ln w="9525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Picture 2" descr=""/>
          <p:cNvPicPr/>
          <p:nvPr/>
        </p:nvPicPr>
        <p:blipFill>
          <a:blip r:embed="rId1"/>
          <a:srcRect l="25989" t="13867" r="26572" b="29703"/>
          <a:stretch/>
        </p:blipFill>
        <p:spPr>
          <a:xfrm>
            <a:off x="107640" y="332640"/>
            <a:ext cx="9147600" cy="6120360"/>
          </a:xfrm>
          <a:prstGeom prst="rect">
            <a:avLst/>
          </a:prstGeom>
          <a:ln w="9525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Picture 2" descr=""/>
          <p:cNvPicPr/>
          <p:nvPr/>
        </p:nvPicPr>
        <p:blipFill>
          <a:blip r:embed="rId1"/>
          <a:srcRect l="26184" t="7266" r="27753" b="26067"/>
          <a:stretch/>
        </p:blipFill>
        <p:spPr>
          <a:xfrm>
            <a:off x="0" y="0"/>
            <a:ext cx="8892000" cy="6857640"/>
          </a:xfrm>
          <a:prstGeom prst="rect">
            <a:avLst/>
          </a:prstGeom>
          <a:ln w="9525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Прямоугольник 1"/>
          <p:cNvSpPr/>
          <p:nvPr/>
        </p:nvSpPr>
        <p:spPr>
          <a:xfrm>
            <a:off x="539640" y="548640"/>
            <a:ext cx="8208720" cy="3107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00000"/>
              </a:lnSpc>
              <a:buNone/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НОРМАТИВНО-ПРАВОВЫЕ ДОКУМЕНТЫ ИСПОЛЬЗОВАННЫЕ В РАБОТЕ</a:t>
            </a:r>
            <a:endParaRPr b="0" lang="ru-RU" sz="18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</a:pPr>
            <a:r>
              <a:rPr b="0" lang="ru-RU" sz="1800" spc="-1" strike="noStrike" u="sng">
                <a:solidFill>
                  <a:srgbClr val="0000ff"/>
                </a:solidFill>
                <a:uFillTx/>
                <a:latin typeface="Times New Roman"/>
                <a:hlinkClick r:id="rId1"/>
              </a:rPr>
              <a:t>Памятка по работе в ИС </a:t>
            </a:r>
            <a:r>
              <a:rPr b="0" lang="ru-RU" sz="1800" spc="-1" strike="noStrike" u="sng">
                <a:solidFill>
                  <a:srgbClr val="0000ff"/>
                </a:solidFill>
                <a:uFillTx/>
                <a:latin typeface="Times New Roman"/>
                <a:hlinkClick r:id="rId2"/>
              </a:rPr>
              <a:t>Mониторинг</a:t>
            </a:r>
            <a:r>
              <a:rPr b="0" lang="ru-RU" sz="1800" spc="-1" strike="noStrike" u="sng">
                <a:solidFill>
                  <a:srgbClr val="0000ff"/>
                </a:solidFill>
                <a:uFillTx/>
                <a:latin typeface="Times New Roman"/>
                <a:hlinkClick r:id="rId3"/>
              </a:rPr>
              <a:t> электронных дорожных карт в рамках реализации проекта</a:t>
            </a:r>
            <a:endParaRPr b="0" lang="ru-RU" sz="18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</a:pPr>
            <a:r>
              <a:rPr b="0" lang="ru-RU" sz="1800" spc="-1" strike="noStrike" u="sng">
                <a:solidFill>
                  <a:srgbClr val="0000ff"/>
                </a:solidFill>
                <a:uFillTx/>
                <a:latin typeface="Times New Roman"/>
                <a:hlinkClick r:id="rId4"/>
              </a:rPr>
              <a:t>Приказ </a:t>
            </a:r>
            <a:r>
              <a:rPr b="0" lang="ru-RU" sz="1800" spc="-1" strike="noStrike" u="sng">
                <a:solidFill>
                  <a:srgbClr val="0000ff"/>
                </a:solidFill>
                <a:uFillTx/>
                <a:latin typeface="Times New Roman"/>
                <a:hlinkClick r:id="rId5"/>
              </a:rPr>
              <a:t>Рособрнадзора</a:t>
            </a:r>
            <a:r>
              <a:rPr b="0" lang="ru-RU" sz="1800" spc="-1" strike="noStrike" u="sng">
                <a:solidFill>
                  <a:srgbClr val="0000ff"/>
                </a:solidFill>
                <a:uFillTx/>
                <a:latin typeface="Times New Roman"/>
                <a:hlinkClick r:id="rId6"/>
              </a:rPr>
              <a:t> от 19.08.2020 № 847 "Об утверждении методики выявления общеобразовательных организаций, имеющих низкие образовательные результаты обучающихся на основе комплексного анализа данных об образовательных организациях, в том числе данных о качестве образования" </a:t>
            </a:r>
            <a:endParaRPr b="0" lang="ru-RU" sz="18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</a:pPr>
            <a:r>
              <a:rPr b="0" lang="ru-RU" sz="1800" spc="-1" strike="noStrike" u="sng">
                <a:solidFill>
                  <a:srgbClr val="0000ff"/>
                </a:solidFill>
                <a:uFillTx/>
                <a:latin typeface="Times New Roman"/>
                <a:hlinkClick r:id="rId7"/>
              </a:rPr>
              <a:t>Методика выявления общеобразовательных организаций, имеющих низкие образовательные результаты обучающихся, на основе комплексного анализа данных об образовательных организациях, в том числе данных о качестве образования </a:t>
            </a:r>
            <a:endParaRPr b="0" lang="ru-RU" sz="18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</a:pPr>
            <a:r>
              <a:rPr b="0" lang="ru-RU" sz="1800" spc="-1" strike="noStrike" u="sng">
                <a:solidFill>
                  <a:srgbClr val="0000ff"/>
                </a:solidFill>
                <a:uFillTx/>
                <a:latin typeface="Times New Roman"/>
                <a:hlinkClick r:id="rId8"/>
              </a:rPr>
              <a:t>Отбор ШНОР на основе комплексного анализа данных о качестве </a:t>
            </a:r>
            <a:endParaRPr b="0" lang="ru-RU" sz="18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</a:pPr>
            <a:r>
              <a:rPr b="0" lang="ru-RU" sz="1800" spc="-1" strike="noStrike" u="sng">
                <a:solidFill>
                  <a:srgbClr val="0000ff"/>
                </a:solidFill>
                <a:uFillTx/>
                <a:latin typeface="Times New Roman"/>
                <a:hlinkClick r:id="rId9"/>
              </a:rPr>
              <a:t>Методические рекомендации по ведению ИС МЭДК проекта 500+</a:t>
            </a:r>
            <a:endParaRPr b="0" lang="ru-RU" sz="18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</a:pPr>
            <a:r>
              <a:rPr b="0" lang="ru-RU" sz="1800" spc="-1" strike="noStrike" u="sng">
                <a:solidFill>
                  <a:srgbClr val="0000ff"/>
                </a:solidFill>
                <a:uFillTx/>
                <a:latin typeface="Times New Roman"/>
                <a:hlinkClick r:id="rId10"/>
              </a:rPr>
              <a:t>Условия преодоления рисков низких образовательных результатов</a:t>
            </a:r>
            <a:endParaRPr b="0" lang="ru-RU" sz="18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</a:pPr>
            <a:r>
              <a:rPr b="0" lang="ru-RU" sz="1800" spc="-1" strike="noStrike" u="sng">
                <a:solidFill>
                  <a:srgbClr val="0000ff"/>
                </a:solidFill>
                <a:uFillTx/>
                <a:latin typeface="Times New Roman"/>
                <a:hlinkClick r:id="rId11"/>
              </a:rPr>
              <a:t>Связь характеристик и результатов учебного </a:t>
            </a:r>
            <a:r>
              <a:rPr b="0" lang="ru-RU" sz="1800" spc="-1" strike="noStrike" u="sng">
                <a:solidFill>
                  <a:srgbClr val="0000ff"/>
                </a:solidFill>
                <a:uFillTx/>
                <a:latin typeface="Times New Roman"/>
                <a:hlinkClick r:id="rId12"/>
              </a:rPr>
              <a:t>процесса</a:t>
            </a:r>
            <a:endParaRPr b="0" lang="ru-RU" sz="18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</a:pPr>
            <a:endParaRPr b="0" lang="ru-R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Rectangle 1"/>
          <p:cNvSpPr/>
          <p:nvPr/>
        </p:nvSpPr>
        <p:spPr>
          <a:xfrm>
            <a:off x="251640" y="48600"/>
            <a:ext cx="8496720" cy="5932800"/>
          </a:xfrm>
          <a:prstGeom prst="rect">
            <a:avLst/>
          </a:prstGeom>
          <a:noFill/>
          <a:ln w="9525">
            <a:noFill/>
          </a:ln>
        </p:spPr>
        <p:style>
          <a:lnRef idx="0"/>
          <a:fillRef idx="0"/>
          <a:effectRef idx="0"/>
          <a:fontRef idx="minor"/>
        </p:style>
        <p:txBody>
          <a:bodyPr numCol="1" spcCol="0" anchor="ctr">
            <a:spAutoFit/>
          </a:bodyPr>
          <a:p>
            <a:pPr algn="just">
              <a:lnSpc>
                <a:spcPct val="100000"/>
              </a:lnSpc>
              <a:buNone/>
              <a:tabLst>
                <a:tab algn="l" pos="0"/>
              </a:tabLst>
            </a:pPr>
            <a:endParaRPr b="0" lang="ru-RU" sz="18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600" spc="-1" strike="noStrike">
                <a:solidFill>
                  <a:srgbClr val="000000"/>
                </a:solidFill>
                <a:latin typeface="Calibri"/>
                <a:ea typeface="Calibri"/>
              </a:rPr>
              <a:t>НОРМАТИВНО-ПРАВОВЫЕ ДОКУМЕНТЫ</a:t>
            </a:r>
            <a:endParaRPr b="0" lang="ru-RU" sz="16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1) Федерального закона от 29 декабря 2012 года № 273-ФЗ </a:t>
            </a:r>
            <a:r>
              <a:rPr b="0" lang="ru-RU" sz="1600" spc="-1" strike="noStrike">
                <a:solidFill>
                  <a:srgbClr val="000000"/>
                </a:solidFill>
                <a:latin typeface="Calibri"/>
                <a:ea typeface="Calibri"/>
              </a:rPr>
              <a:t>«</a:t>
            </a:r>
            <a:r>
              <a:rPr b="0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Об образовании в Российской Федерации</a:t>
            </a:r>
            <a:r>
              <a:rPr b="0" lang="ru-RU" sz="1600" spc="-1" strike="noStrike">
                <a:solidFill>
                  <a:srgbClr val="000000"/>
                </a:solidFill>
                <a:latin typeface="Calibri"/>
                <a:ea typeface="Calibri"/>
              </a:rPr>
              <a:t>»</a:t>
            </a:r>
            <a:r>
              <a:rPr b="0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 (с изменениями и дополнениями);</a:t>
            </a:r>
            <a:endParaRPr b="0" lang="ru-RU" sz="16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 </a:t>
            </a:r>
            <a:r>
              <a:rPr b="0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2) Указа Президента Российской Федерации от 7 мая 2018 года № 204 </a:t>
            </a:r>
            <a:r>
              <a:rPr b="0" lang="ru-RU" sz="1600" spc="-1" strike="noStrike">
                <a:solidFill>
                  <a:srgbClr val="000000"/>
                </a:solidFill>
                <a:latin typeface="Calibri"/>
                <a:ea typeface="Calibri"/>
              </a:rPr>
              <a:t>«</a:t>
            </a:r>
            <a:r>
              <a:rPr b="0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О национальных целях и стратегических задачах развития Российской Федерации на период до 2024 года</a:t>
            </a:r>
            <a:r>
              <a:rPr b="0" lang="ru-RU" sz="1600" spc="-1" strike="noStrike">
                <a:solidFill>
                  <a:srgbClr val="000000"/>
                </a:solidFill>
                <a:latin typeface="Calibri"/>
                <a:ea typeface="Calibri"/>
              </a:rPr>
              <a:t>»</a:t>
            </a:r>
            <a:r>
              <a:rPr b="0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; 3) Указа Президента Российской Федерации от 21 июля 2020 года № 474 </a:t>
            </a:r>
            <a:r>
              <a:rPr b="0" lang="ru-RU" sz="1600" spc="-1" strike="noStrike">
                <a:solidFill>
                  <a:srgbClr val="000000"/>
                </a:solidFill>
                <a:latin typeface="Calibri"/>
                <a:ea typeface="Calibri"/>
              </a:rPr>
              <a:t>«</a:t>
            </a:r>
            <a:r>
              <a:rPr b="0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О национальных целях развития Российской Федерации на период до 2030 года</a:t>
            </a:r>
            <a:r>
              <a:rPr b="0" lang="ru-RU" sz="1600" spc="-1" strike="noStrike">
                <a:solidFill>
                  <a:srgbClr val="000000"/>
                </a:solidFill>
                <a:latin typeface="Calibri"/>
                <a:ea typeface="Calibri"/>
              </a:rPr>
              <a:t>»</a:t>
            </a:r>
            <a:r>
              <a:rPr b="0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;</a:t>
            </a:r>
            <a:endParaRPr b="0" lang="ru-RU" sz="16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 </a:t>
            </a:r>
            <a:r>
              <a:rPr b="0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4) Постановления Правительства РФ от 26 декабря 2017 года № 1642 </a:t>
            </a:r>
            <a:r>
              <a:rPr b="0" lang="ru-RU" sz="1600" spc="-1" strike="noStrike">
                <a:solidFill>
                  <a:srgbClr val="000000"/>
                </a:solidFill>
                <a:latin typeface="Calibri"/>
                <a:ea typeface="Calibri"/>
              </a:rPr>
              <a:t>«</a:t>
            </a:r>
            <a:r>
              <a:rPr b="0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Об утверждении государственной программы Российской Федерации </a:t>
            </a:r>
            <a:r>
              <a:rPr b="0" lang="ru-RU" sz="1600" spc="-1" strike="noStrike">
                <a:solidFill>
                  <a:srgbClr val="000000"/>
                </a:solidFill>
                <a:latin typeface="Calibri"/>
                <a:ea typeface="Calibri"/>
              </a:rPr>
              <a:t>«</a:t>
            </a:r>
            <a:r>
              <a:rPr b="0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Развитие образования</a:t>
            </a:r>
            <a:r>
              <a:rPr b="0" lang="ru-RU" sz="1600" spc="-1" strike="noStrike">
                <a:solidFill>
                  <a:srgbClr val="000000"/>
                </a:solidFill>
                <a:latin typeface="Calibri"/>
                <a:ea typeface="Calibri"/>
              </a:rPr>
              <a:t>»</a:t>
            </a:r>
            <a:r>
              <a:rPr b="0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 на 2018-2025 годы (с изменениями и дополнениями); </a:t>
            </a:r>
            <a:endParaRPr b="0" lang="ru-RU" sz="16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5) Распоряжения Министерства просвещения РФ от 15 февраля 2019 года № Р-8 </a:t>
            </a:r>
            <a:r>
              <a:rPr b="0" lang="ru-RU" sz="1600" spc="-1" strike="noStrike">
                <a:solidFill>
                  <a:srgbClr val="000000"/>
                </a:solidFill>
                <a:latin typeface="Calibri"/>
                <a:ea typeface="Calibri"/>
              </a:rPr>
              <a:t>«</a:t>
            </a:r>
            <a:r>
              <a:rPr b="0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Об утверждении ведомственной целевой программы </a:t>
            </a:r>
            <a:r>
              <a:rPr b="0" lang="ru-RU" sz="1600" spc="-1" strike="noStrike">
                <a:solidFill>
                  <a:srgbClr val="000000"/>
                </a:solidFill>
                <a:latin typeface="Calibri"/>
                <a:ea typeface="Calibri"/>
              </a:rPr>
              <a:t>«</a:t>
            </a:r>
            <a:r>
              <a:rPr b="0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Развитие современных механизмов и технологий дошкольного и общего образования</a:t>
            </a:r>
            <a:r>
              <a:rPr b="0" lang="ru-RU" sz="1600" spc="-1" strike="noStrike">
                <a:solidFill>
                  <a:srgbClr val="000000"/>
                </a:solidFill>
                <a:latin typeface="Calibri"/>
                <a:ea typeface="Calibri"/>
              </a:rPr>
              <a:t>»</a:t>
            </a:r>
            <a:r>
              <a:rPr b="0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;</a:t>
            </a:r>
            <a:endParaRPr b="0" lang="ru-RU" sz="16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 </a:t>
            </a:r>
            <a:r>
              <a:rPr b="0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6) Приказа Федеральной службы по надзору в сфере образования и науки от 19 августа 2020 года № 847 </a:t>
            </a:r>
            <a:r>
              <a:rPr b="0" lang="ru-RU" sz="1600" spc="-1" strike="noStrike">
                <a:solidFill>
                  <a:srgbClr val="000000"/>
                </a:solidFill>
                <a:latin typeface="Calibri"/>
                <a:ea typeface="Calibri"/>
              </a:rPr>
              <a:t>«</a:t>
            </a:r>
            <a:r>
              <a:rPr b="0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Об утверждении методики выявления общеобразовательных организаций, имеющих низкие образовательные результаты обучающихся на основе комплексного анализа данных об образовательных организациях, в том числе данных о качестве образования</a:t>
            </a:r>
            <a:r>
              <a:rPr b="0" lang="ru-RU" sz="1600" spc="-1" strike="noStrike">
                <a:solidFill>
                  <a:srgbClr val="000000"/>
                </a:solidFill>
                <a:latin typeface="Calibri"/>
                <a:ea typeface="Calibri"/>
              </a:rPr>
              <a:t>»</a:t>
            </a:r>
            <a:r>
              <a:rPr b="0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;</a:t>
            </a:r>
            <a:endParaRPr b="0" lang="ru-RU" sz="16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 </a:t>
            </a:r>
            <a:r>
              <a:rPr b="0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7) Паспорта национального проекта </a:t>
            </a:r>
            <a:r>
              <a:rPr b="0" lang="ru-RU" sz="1600" spc="-1" strike="noStrike">
                <a:solidFill>
                  <a:srgbClr val="000000"/>
                </a:solidFill>
                <a:latin typeface="Calibri"/>
                <a:ea typeface="Calibri"/>
              </a:rPr>
              <a:t>«</a:t>
            </a:r>
            <a:r>
              <a:rPr b="0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Образование</a:t>
            </a:r>
            <a:r>
              <a:rPr b="0" lang="ru-RU" sz="1600" spc="-1" strike="noStrike">
                <a:solidFill>
                  <a:srgbClr val="000000"/>
                </a:solidFill>
                <a:latin typeface="Calibri"/>
                <a:ea typeface="Calibri"/>
              </a:rPr>
              <a:t>»</a:t>
            </a:r>
            <a:r>
              <a:rPr b="0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 (утверждён президиумом Совета при Президенте Российской Федерации по стратегическому развитию и национальным проектам (протокол от 24 декабря 2018 года № 16);</a:t>
            </a:r>
            <a:endParaRPr b="0" lang="ru-RU" sz="16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 </a:t>
            </a:r>
            <a:r>
              <a:rPr b="0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8) Паспорта региональных проектов национального проекта </a:t>
            </a:r>
            <a:r>
              <a:rPr b="0" lang="ru-RU" sz="1600" spc="-1" strike="noStrike">
                <a:solidFill>
                  <a:srgbClr val="000000"/>
                </a:solidFill>
                <a:latin typeface="Calibri"/>
                <a:ea typeface="Calibri"/>
              </a:rPr>
              <a:t>«</a:t>
            </a:r>
            <a:r>
              <a:rPr b="0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Образование</a:t>
            </a:r>
            <a:r>
              <a:rPr b="0" lang="ru-RU" sz="1600" spc="-1" strike="noStrike">
                <a:solidFill>
                  <a:srgbClr val="000000"/>
                </a:solidFill>
                <a:latin typeface="Calibri"/>
                <a:ea typeface="Calibri"/>
              </a:rPr>
              <a:t>»</a:t>
            </a:r>
            <a:endParaRPr b="0" lang="ru-RU" sz="16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 </a:t>
            </a:r>
            <a:r>
              <a:rPr b="0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9) Устава МКОУ </a:t>
            </a:r>
            <a:r>
              <a:rPr b="0" lang="ru-RU" sz="1600" spc="-1" strike="noStrike">
                <a:solidFill>
                  <a:srgbClr val="000000"/>
                </a:solidFill>
                <a:latin typeface="Calibri"/>
                <a:ea typeface="Calibri"/>
              </a:rPr>
              <a:t>«</a:t>
            </a:r>
            <a:r>
              <a:rPr b="0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Нехочская основная школа</a:t>
            </a:r>
            <a:r>
              <a:rPr b="0" lang="ru-RU" sz="1600" spc="-1" strike="noStrike">
                <a:solidFill>
                  <a:srgbClr val="000000"/>
                </a:solidFill>
                <a:latin typeface="Calibri"/>
                <a:ea typeface="Calibri"/>
              </a:rPr>
              <a:t>»</a:t>
            </a:r>
            <a:endParaRPr b="0" lang="ru-RU" sz="16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10) Локальных актов МКОУ </a:t>
            </a:r>
            <a:r>
              <a:rPr b="0" lang="ru-RU" sz="1600" spc="-1" strike="noStrike">
                <a:solidFill>
                  <a:srgbClr val="000000"/>
                </a:solidFill>
                <a:latin typeface="Calibri"/>
                <a:ea typeface="Calibri"/>
              </a:rPr>
              <a:t>«</a:t>
            </a:r>
            <a:r>
              <a:rPr b="0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Нехочская основная школа</a:t>
            </a:r>
            <a:r>
              <a:rPr b="0" lang="ru-RU" sz="1600" spc="-1" strike="noStrike">
                <a:solidFill>
                  <a:srgbClr val="000000"/>
                </a:solidFill>
                <a:latin typeface="Calibri"/>
                <a:ea typeface="Calibri"/>
              </a:rPr>
              <a:t>»</a:t>
            </a:r>
            <a:endParaRPr b="0" lang="ru-RU" sz="1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Picture 2" descr=""/>
          <p:cNvPicPr/>
          <p:nvPr/>
        </p:nvPicPr>
        <p:blipFill>
          <a:blip r:embed="rId1"/>
          <a:srcRect l="9845" t="11137" r="-224" b="4549"/>
          <a:stretch/>
        </p:blipFill>
        <p:spPr>
          <a:xfrm>
            <a:off x="0" y="0"/>
            <a:ext cx="9396000" cy="6453000"/>
          </a:xfrm>
          <a:prstGeom prst="rect">
            <a:avLst/>
          </a:prstGeom>
          <a:ln w="9525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Picture 2" descr=""/>
          <p:cNvPicPr/>
          <p:nvPr/>
        </p:nvPicPr>
        <p:blipFill>
          <a:blip r:embed="rId1"/>
          <a:srcRect l="35226" t="18600" r="12244" b="27463"/>
          <a:stretch/>
        </p:blipFill>
        <p:spPr>
          <a:xfrm>
            <a:off x="-252360" y="0"/>
            <a:ext cx="8748000" cy="3212640"/>
          </a:xfrm>
          <a:prstGeom prst="rect">
            <a:avLst/>
          </a:prstGeom>
          <a:ln w="9525">
            <a:noFill/>
          </a:ln>
        </p:spPr>
      </p:pic>
      <p:pic>
        <p:nvPicPr>
          <p:cNvPr id="65" name="Picture 3" descr=""/>
          <p:cNvPicPr/>
          <p:nvPr/>
        </p:nvPicPr>
        <p:blipFill>
          <a:blip r:embed="rId2"/>
          <a:srcRect l="35512" t="9729" r="10185" b="12292"/>
          <a:stretch/>
        </p:blipFill>
        <p:spPr>
          <a:xfrm>
            <a:off x="4572000" y="332640"/>
            <a:ext cx="4571640" cy="3240000"/>
          </a:xfrm>
          <a:prstGeom prst="rect">
            <a:avLst/>
          </a:prstGeom>
          <a:ln w="9525">
            <a:noFill/>
          </a:ln>
        </p:spPr>
      </p:pic>
      <p:pic>
        <p:nvPicPr>
          <p:cNvPr id="66" name="Picture 4" descr=""/>
          <p:cNvPicPr/>
          <p:nvPr/>
        </p:nvPicPr>
        <p:blipFill>
          <a:blip r:embed="rId3"/>
          <a:srcRect l="35253" t="8976" r="14087" b="10079"/>
          <a:stretch/>
        </p:blipFill>
        <p:spPr>
          <a:xfrm>
            <a:off x="683640" y="3427920"/>
            <a:ext cx="7344360" cy="3429720"/>
          </a:xfrm>
          <a:prstGeom prst="rect">
            <a:avLst/>
          </a:prstGeom>
          <a:ln w="9525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7" name="Таблица 1"/>
          <p:cNvGraphicFramePr/>
          <p:nvPr/>
        </p:nvGraphicFramePr>
        <p:xfrm>
          <a:off x="251640" y="1124640"/>
          <a:ext cx="3888000" cy="3888000"/>
        </p:xfrm>
        <a:graphic>
          <a:graphicData uri="http://schemas.openxmlformats.org/drawingml/2006/table">
            <a:tbl>
              <a:tblPr/>
              <a:tblGrid>
                <a:gridCol w="263520"/>
                <a:gridCol w="1067760"/>
                <a:gridCol w="432000"/>
                <a:gridCol w="648000"/>
                <a:gridCol w="1476720"/>
              </a:tblGrid>
              <a:tr h="804960">
                <a:tc>
                  <a:txBody>
                    <a:bodyPr lIns="45360" rIns="45360" tIns="0" bIns="0" anchor="t">
                      <a:noAutofit/>
                    </a:bodyPr>
                    <a:p>
                      <a:pPr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№ </a:t>
                      </a: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п/п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 </a:t>
                      </a: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Предмет (специальность)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Кол-во пед. работников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Образование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Педагогическая категория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644040">
                <a:tc rowSpan="11">
                  <a:txBody>
                    <a:bodyPr lIns="45360" rIns="45360" tIns="0" bIns="0" anchor="t">
                      <a:noAutofit/>
                    </a:bodyPr>
                    <a:p>
                      <a:pPr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1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Начальные классы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3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высшее, средне-специальное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первая,</a:t>
                      </a:r>
                      <a:endParaRPr b="0" lang="ru-RU" sz="10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соответствие занимаемой должности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447840">
                <a:tc vMerge="1">
                  <a:tcPr anchor="t"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Русский язык и литература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2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высшее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первая, соответствие занимаемой должности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22200">
                <a:tc vMerge="1">
                  <a:tcPr anchor="t"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Математика, физика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1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высшее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первая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22200">
                <a:tc vMerge="1">
                  <a:tcPr anchor="t"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 </a:t>
                      </a: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Истории, обществознание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1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высшее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первая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35880">
                <a:tc vMerge="1">
                  <a:tcPr anchor="t"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Иностранный язык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1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высшее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соответствие занимаемой должности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161280">
                <a:tc vMerge="1">
                  <a:tcPr anchor="t"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Биология, химия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1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высшее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учитель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483120">
                <a:tc vMerge="1">
                  <a:tcPr anchor="t"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Физическая культура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1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средне-специальное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соответствие занимаемой должности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483120">
                <a:tc vMerge="1">
                  <a:tcPr anchor="t"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Информатика, технология, музыка, ИЗО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1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средне-специальное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первая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57760">
                <a:tc vMerge="1">
                  <a:tcPr anchor="t"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Педагог-психолог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0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161280">
                <a:tc vMerge="1">
                  <a:tcPr anchor="t"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Логопед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0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161280">
                <a:tc vMerge="1">
                  <a:tcPr anchor="t"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 </a:t>
                      </a: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Дефектолог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0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22200">
                <a:tc>
                  <a:txBody>
                    <a:bodyPr lIns="45360" rIns="45360" tIns="0" bIns="0" anchor="t">
                      <a:noAutofit/>
                    </a:bodyPr>
                    <a:p>
                      <a:pPr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2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Технический персонал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6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129600">
                <a:tc>
                  <a:txBody>
                    <a:bodyPr lIns="45360" rIns="45360" tIns="0" bIns="0" anchor="t">
                      <a:noAutofit/>
                    </a:bodyPr>
                    <a:p>
                      <a:pPr>
                        <a:lnSpc>
                          <a:spcPct val="115000"/>
                        </a:lnSpc>
                        <a:buNone/>
                      </a:pPr>
                      <a:r>
                        <a:rPr b="0" lang="ru-RU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3</a:t>
                      </a:r>
                      <a:endParaRPr b="0" lang="ru-RU" sz="8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>
                        <a:lnSpc>
                          <a:spcPct val="115000"/>
                        </a:lnSpc>
                        <a:buNone/>
                      </a:pPr>
                      <a:r>
                        <a:rPr b="0" lang="ru-RU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Итого</a:t>
                      </a:r>
                      <a:endParaRPr b="0" lang="ru-RU" sz="8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45360" rIns="4536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8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17</a:t>
                      </a:r>
                      <a:endParaRPr b="0" lang="ru-RU" sz="800" spc="-1" strike="noStrike">
                        <a:latin typeface="Arial"/>
                      </a:endParaRPr>
                    </a:p>
                  </a:txBody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anchor="t" marL="45360" marR="4536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8" name="Rectangle 1"/>
          <p:cNvSpPr/>
          <p:nvPr/>
        </p:nvSpPr>
        <p:spPr>
          <a:xfrm>
            <a:off x="0" y="227160"/>
            <a:ext cx="8748000" cy="822240"/>
          </a:xfrm>
          <a:prstGeom prst="rect">
            <a:avLst/>
          </a:prstGeom>
          <a:noFill/>
          <a:ln w="9525">
            <a:noFill/>
          </a:ln>
        </p:spPr>
        <p:style>
          <a:lnRef idx="0"/>
          <a:fillRef idx="0"/>
          <a:effectRef idx="0"/>
          <a:fontRef idx="minor"/>
        </p:style>
        <p:txBody>
          <a:bodyPr numCol="1" spcCol="0" anchor="ctr">
            <a:spAutoFit/>
          </a:bodyPr>
          <a:p>
            <a:pPr>
              <a:lnSpc>
                <a:spcPct val="100000"/>
              </a:lnSpc>
              <a:buNone/>
              <a:tabLst>
                <a:tab algn="l" pos="0"/>
              </a:tabLst>
            </a:pPr>
            <a:r>
              <a:rPr b="1" lang="ru-RU" sz="1200" spc="-1" strike="noStrike">
                <a:solidFill>
                  <a:srgbClr val="000000"/>
                </a:solidFill>
                <a:latin typeface="Times New Roman"/>
                <a:ea typeface="Calibri"/>
              </a:rPr>
              <a:t>Кадровое обеспечение. Система повышения квалификации.</a:t>
            </a:r>
            <a:endParaRPr b="0" lang="ru-RU" sz="12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  <a:tabLst>
                <a:tab algn="l" pos="0"/>
              </a:tabLst>
            </a:pPr>
            <a:r>
              <a:rPr b="1" lang="ru-RU" sz="1200" spc="-1" strike="noStrike">
                <a:solidFill>
                  <a:srgbClr val="000000"/>
                </a:solidFill>
                <a:latin typeface="Times New Roman"/>
                <a:ea typeface="Calibri"/>
              </a:rPr>
              <a:t> </a:t>
            </a:r>
            <a:r>
              <a:rPr b="0" lang="ru-RU" sz="1200" spc="-1" strike="noStrike">
                <a:solidFill>
                  <a:srgbClr val="000000"/>
                </a:solidFill>
                <a:latin typeface="Times New Roman"/>
                <a:ea typeface="Calibri"/>
              </a:rPr>
              <a:t>В МКОУ </a:t>
            </a:r>
            <a:r>
              <a:rPr b="0" lang="ru-RU" sz="1200" spc="-1" strike="noStrike">
                <a:solidFill>
                  <a:srgbClr val="000000"/>
                </a:solidFill>
                <a:latin typeface="Calibri"/>
                <a:ea typeface="Calibri"/>
              </a:rPr>
              <a:t>«</a:t>
            </a:r>
            <a:r>
              <a:rPr b="0" lang="ru-RU" sz="1200" spc="-1" strike="noStrike">
                <a:solidFill>
                  <a:srgbClr val="000000"/>
                </a:solidFill>
                <a:latin typeface="Times New Roman"/>
                <a:ea typeface="Calibri"/>
              </a:rPr>
              <a:t>Нехочская основная школа</a:t>
            </a:r>
            <a:r>
              <a:rPr b="0" lang="ru-RU" sz="1200" spc="-1" strike="noStrike">
                <a:solidFill>
                  <a:srgbClr val="000000"/>
                </a:solidFill>
                <a:latin typeface="Calibri"/>
                <a:ea typeface="Calibri"/>
              </a:rPr>
              <a:t>»</a:t>
            </a:r>
            <a:r>
              <a:rPr b="0" lang="ru-RU" sz="1200" spc="-1" strike="noStrike">
                <a:solidFill>
                  <a:srgbClr val="000000"/>
                </a:solidFill>
                <a:latin typeface="Times New Roman"/>
                <a:ea typeface="Calibri"/>
              </a:rPr>
              <a:t>  работают 12 педагогов.</a:t>
            </a:r>
            <a:endParaRPr b="0" lang="ru-RU" sz="12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200" spc="-1" strike="noStrike">
                <a:solidFill>
                  <a:srgbClr val="000000"/>
                </a:solidFill>
                <a:latin typeface="Times New Roman"/>
                <a:ea typeface="Calibri"/>
              </a:rPr>
              <a:t>Педагогический коллектив состоит из 12педагогов: 1 директор, 11 педагогов, 6 человек технического персонала: 1 завхоз, 1 повар, 2 сторожа, 2 уборщика служебных помещений. Заместителей  по УВР, ВР, педагога психолога, логопеда, дефектолога </a:t>
            </a:r>
            <a:endParaRPr b="0" lang="ru-RU" sz="1200" spc="-1" strike="noStrike">
              <a:latin typeface="Arial"/>
            </a:endParaRPr>
          </a:p>
        </p:txBody>
      </p:sp>
      <p:graphicFrame>
        <p:nvGraphicFramePr>
          <p:cNvPr id="69" name="Таблица 6"/>
          <p:cNvGraphicFramePr/>
          <p:nvPr/>
        </p:nvGraphicFramePr>
        <p:xfrm>
          <a:off x="4644000" y="1124640"/>
          <a:ext cx="4320000" cy="1224720"/>
        </p:xfrm>
        <a:graphic>
          <a:graphicData uri="http://schemas.openxmlformats.org/drawingml/2006/table">
            <a:tbl>
              <a:tblPr/>
              <a:tblGrid>
                <a:gridCol w="1168200"/>
                <a:gridCol w="1050480"/>
                <a:gridCol w="1050480"/>
                <a:gridCol w="1013040"/>
                <a:gridCol w="37800"/>
              </a:tblGrid>
              <a:tr h="349560">
                <a:tc>
                  <a:txBody>
                    <a:bodyPr lIns="0" rIns="0" tIns="0" bIns="0" anchor="t">
                      <a:noAutofit/>
                    </a:bodyPr>
                    <a:p>
                      <a:pPr marL="68040">
                        <a:lnSpc>
                          <a:spcPts val="1281"/>
                        </a:lnSpc>
                        <a:buNone/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Квалификационная категория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254160" algn="just">
                        <a:lnSpc>
                          <a:spcPts val="1281"/>
                        </a:lnSpc>
                        <a:buNone/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2020</a:t>
                      </a:r>
                      <a:r>
                        <a:rPr b="0" lang="ru-RU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-</a:t>
                      </a: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2021</a:t>
                      </a:r>
                      <a:endParaRPr b="0" lang="ru-RU" sz="11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u-RU" sz="11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2021-2022</a:t>
                      </a:r>
                      <a:endParaRPr b="0" lang="ru-RU" sz="11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u-RU" sz="11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2022-2023</a:t>
                      </a:r>
                      <a:endParaRPr b="0" lang="ru-RU" sz="11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176400">
                <a:tc>
                  <a:txBody>
                    <a:bodyPr lIns="0" rIns="0" tIns="0" bIns="0" anchor="t">
                      <a:noAutofit/>
                    </a:bodyPr>
                    <a:p>
                      <a:pPr marL="68040">
                        <a:lnSpc>
                          <a:spcPts val="1281"/>
                        </a:lnSpc>
                        <a:buNone/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Высшая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254160" algn="ctr">
                        <a:lnSpc>
                          <a:spcPts val="1281"/>
                        </a:lnSpc>
                        <a:buNone/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0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253440" algn="ctr">
                        <a:lnSpc>
                          <a:spcPts val="1281"/>
                        </a:lnSpc>
                        <a:buNone/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0 </a:t>
                      </a:r>
                      <a:endParaRPr b="0" lang="ru-RU" sz="11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1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1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0 </a:t>
                      </a:r>
                      <a:endParaRPr b="0" lang="ru-RU" sz="11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174600">
                <a:tc>
                  <a:txBody>
                    <a:bodyPr lIns="0" rIns="0" tIns="0" bIns="0" anchor="t">
                      <a:noAutofit/>
                    </a:bodyPr>
                    <a:p>
                      <a:pPr marL="68040">
                        <a:lnSpc>
                          <a:spcPts val="1281"/>
                        </a:lnSpc>
                        <a:buNone/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Первая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254160" algn="ctr">
                        <a:lnSpc>
                          <a:spcPts val="1281"/>
                        </a:lnSpc>
                        <a:buNone/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5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254160" algn="ctr">
                        <a:lnSpc>
                          <a:spcPts val="1281"/>
                        </a:lnSpc>
                        <a:buNone/>
                      </a:pPr>
                      <a:r>
                        <a:rPr b="0" lang="ru-RU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5</a:t>
                      </a:r>
                      <a:endParaRPr b="0" lang="ru-RU" sz="11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1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1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  <a:endParaRPr b="0" lang="ru-RU" sz="11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174600">
                <a:tc>
                  <a:txBody>
                    <a:bodyPr lIns="0" rIns="0" tIns="0" bIns="0" anchor="t">
                      <a:noAutofit/>
                    </a:bodyPr>
                    <a:p>
                      <a:pPr marL="68040">
                        <a:lnSpc>
                          <a:spcPts val="1281"/>
                        </a:lnSpc>
                        <a:buNone/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Соответствие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254160" algn="ctr">
                        <a:lnSpc>
                          <a:spcPts val="1281"/>
                        </a:lnSpc>
                        <a:buNone/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5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254160" algn="ctr">
                        <a:lnSpc>
                          <a:spcPts val="1281"/>
                        </a:lnSpc>
                        <a:buNone/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6 </a:t>
                      </a:r>
                      <a:endParaRPr b="0" lang="ru-RU" sz="11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1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1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endParaRPr b="0" lang="ru-RU" sz="11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174600">
                <a:tc>
                  <a:txBody>
                    <a:bodyPr lIns="0" rIns="0" tIns="0" bIns="0" anchor="t">
                      <a:noAutofit/>
                    </a:bodyPr>
                    <a:p>
                      <a:pPr marL="68040">
                        <a:lnSpc>
                          <a:spcPts val="1281"/>
                        </a:lnSpc>
                        <a:buNone/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Без</a:t>
                      </a:r>
                      <a:r>
                        <a:rPr b="0" lang="en-US" sz="1200" spc="-2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категории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254160" algn="ctr">
                        <a:lnSpc>
                          <a:spcPts val="1281"/>
                        </a:lnSpc>
                        <a:buNone/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 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254160" algn="ctr">
                        <a:lnSpc>
                          <a:spcPts val="1281"/>
                        </a:lnSpc>
                        <a:buNone/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 </a:t>
                      </a:r>
                      <a:endParaRPr b="0" lang="ru-RU" sz="11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1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b="0" lang="ru-RU" sz="11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25800">
                <a:tc>
                  <a:txBody>
                    <a:bodyPr lIns="0" rIns="0" tIns="0" bIns="0" anchor="t">
                      <a:noAutofit/>
                    </a:bodyPr>
                    <a:p>
                      <a:pPr marL="68040">
                        <a:lnSpc>
                          <a:spcPts val="1281"/>
                        </a:lnSpc>
                        <a:buNone/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Молодой</a:t>
                      </a:r>
                      <a:r>
                        <a:rPr b="0" lang="en-US" sz="1200" spc="-26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специалист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254160" algn="ctr">
                        <a:lnSpc>
                          <a:spcPts val="1281"/>
                        </a:lnSpc>
                        <a:buNone/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 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254160" algn="ctr">
                        <a:lnSpc>
                          <a:spcPts val="1281"/>
                        </a:lnSpc>
                        <a:buNone/>
                      </a:pPr>
                      <a:r>
                        <a:rPr b="0" lang="en-US" sz="11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 </a:t>
                      </a:r>
                      <a:endParaRPr b="0" lang="ru-RU" sz="11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1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b="0" lang="ru-RU" sz="11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70" name="Таблица 8"/>
          <p:cNvGraphicFramePr/>
          <p:nvPr/>
        </p:nvGraphicFramePr>
        <p:xfrm>
          <a:off x="4500000" y="3861000"/>
          <a:ext cx="4536000" cy="1227240"/>
        </p:xfrm>
        <a:graphic>
          <a:graphicData uri="http://schemas.openxmlformats.org/drawingml/2006/table">
            <a:tbl>
              <a:tblPr/>
              <a:tblGrid>
                <a:gridCol w="1215720"/>
                <a:gridCol w="1106640"/>
                <a:gridCol w="1106640"/>
                <a:gridCol w="1107000"/>
              </a:tblGrid>
              <a:tr h="325800">
                <a:tc>
                  <a:txBody>
                    <a:bodyPr lIns="0" rIns="0" tIns="0" bIns="0" anchor="t">
                      <a:noAutofit/>
                    </a:bodyPr>
                    <a:p>
                      <a:pPr marL="214560" algn="ctr">
                        <a:lnSpc>
                          <a:spcPts val="1281"/>
                        </a:lnSpc>
                        <a:buNone/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Стаж</a:t>
                      </a:r>
                      <a:r>
                        <a:rPr b="0" lang="en-US" sz="1200" spc="-12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работы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335880" algn="ctr">
                        <a:lnSpc>
                          <a:spcPts val="1281"/>
                        </a:lnSpc>
                        <a:buNone/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2020-2021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2021-2022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2022-2023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182880">
                <a:tc>
                  <a:txBody>
                    <a:bodyPr lIns="0" rIns="0" tIns="0" bIns="0" anchor="t">
                      <a:noAutofit/>
                    </a:bodyPr>
                    <a:p>
                      <a:pPr marL="213840">
                        <a:lnSpc>
                          <a:spcPts val="1281"/>
                        </a:lnSpc>
                        <a:buNone/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Менее</a:t>
                      </a:r>
                      <a:r>
                        <a:rPr b="0" lang="en-US" sz="1200" spc="-2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</a:t>
                      </a:r>
                      <a:r>
                        <a:rPr b="0" lang="en-US" sz="1200" spc="-7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лет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334800">
                        <a:lnSpc>
                          <a:spcPts val="1281"/>
                        </a:lnSpc>
                        <a:buNone/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 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25800">
                <a:tc>
                  <a:txBody>
                    <a:bodyPr lIns="0" rIns="0" tIns="0" bIns="0" anchor="t">
                      <a:noAutofit/>
                    </a:bodyPr>
                    <a:p>
                      <a:pPr marL="214560">
                        <a:lnSpc>
                          <a:spcPts val="1281"/>
                        </a:lnSpc>
                        <a:buNone/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От</a:t>
                      </a:r>
                      <a:r>
                        <a:rPr b="0" lang="en-US" sz="1200" spc="-12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 до 5лет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334800">
                        <a:lnSpc>
                          <a:spcPts val="1281"/>
                        </a:lnSpc>
                        <a:buNone/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25800">
                <a:tc>
                  <a:txBody>
                    <a:bodyPr lIns="0" rIns="0" tIns="0" bIns="0" anchor="t">
                      <a:noAutofit/>
                    </a:bodyPr>
                    <a:p>
                      <a:pPr marL="214560">
                        <a:lnSpc>
                          <a:spcPts val="1281"/>
                        </a:lnSpc>
                        <a:buNone/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От</a:t>
                      </a:r>
                      <a:r>
                        <a:rPr b="0" lang="en-US" sz="1200" spc="-12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5 до 15</a:t>
                      </a: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лет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334800">
                        <a:lnSpc>
                          <a:spcPts val="1281"/>
                        </a:lnSpc>
                        <a:buNone/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 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25800">
                <a:tc>
                  <a:txBody>
                    <a:bodyPr lIns="0" rIns="0" tIns="0" bIns="0" anchor="t">
                      <a:noAutofit/>
                    </a:bodyPr>
                    <a:p>
                      <a:pPr marL="214560">
                        <a:lnSpc>
                          <a:spcPts val="1281"/>
                        </a:lnSpc>
                        <a:buNone/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От</a:t>
                      </a:r>
                      <a:r>
                        <a:rPr b="0" lang="en-US" sz="1200" spc="-12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15 до 20 лет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334800">
                        <a:lnSpc>
                          <a:spcPts val="1281"/>
                        </a:lnSpc>
                        <a:buNone/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25800">
                <a:tc>
                  <a:txBody>
                    <a:bodyPr lIns="0" rIns="0" tIns="0" bIns="0" anchor="t">
                      <a:noAutofit/>
                    </a:bodyPr>
                    <a:p>
                      <a:pPr marL="216000">
                        <a:lnSpc>
                          <a:spcPts val="1281"/>
                        </a:lnSpc>
                        <a:buNone/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От</a:t>
                      </a:r>
                      <a:r>
                        <a:rPr b="0" lang="en-US" sz="1200" spc="287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20 до 30 лет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334800">
                        <a:lnSpc>
                          <a:spcPts val="1281"/>
                        </a:lnSpc>
                        <a:buNone/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5 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25800">
                <a:tc>
                  <a:txBody>
                    <a:bodyPr lIns="0" rIns="0" tIns="0" bIns="0" anchor="t">
                      <a:noAutofit/>
                    </a:bodyPr>
                    <a:p>
                      <a:pPr marL="212760">
                        <a:lnSpc>
                          <a:spcPts val="1281"/>
                        </a:lnSpc>
                        <a:buNone/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Свыше</a:t>
                      </a:r>
                      <a:r>
                        <a:rPr b="0" lang="en-US" sz="1200" spc="-12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30</a:t>
                      </a:r>
                      <a:r>
                        <a:rPr b="0" lang="ru-RU" sz="1200" spc="-7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лет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334800">
                        <a:lnSpc>
                          <a:spcPts val="1281"/>
                        </a:lnSpc>
                        <a:buNone/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1"/>
          <p:cNvSpPr/>
          <p:nvPr/>
        </p:nvSpPr>
        <p:spPr>
          <a:xfrm>
            <a:off x="0" y="332640"/>
            <a:ext cx="9036000" cy="5446080"/>
          </a:xfrm>
          <a:prstGeom prst="rect">
            <a:avLst/>
          </a:prstGeom>
          <a:noFill/>
          <a:ln w="9525">
            <a:noFill/>
          </a:ln>
        </p:spPr>
        <p:style>
          <a:lnRef idx="0"/>
          <a:fillRef idx="0"/>
          <a:effectRef idx="0"/>
          <a:fontRef idx="minor"/>
        </p:style>
        <p:txBody>
          <a:bodyPr numCol="1" spcCol="0" anchor="ctr">
            <a:spAutoFit/>
          </a:bodyPr>
          <a:p>
            <a:pPr algn="just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r>
              <a:rPr b="0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Анализ кадрового состава показывает, что средний возраст по школе 50 лет:  в начальной школе -54 года, в основной школе - 47 лет. </a:t>
            </a:r>
            <a:endParaRPr b="0" lang="ru-RU" sz="16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Школа обеспечена педагогическими кадрами,  вакансий нет </a:t>
            </a:r>
            <a:endParaRPr b="0" lang="ru-RU" sz="16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  <a:tabLst>
                <a:tab algn="l" pos="0"/>
              </a:tabLst>
            </a:pPr>
            <a:r>
              <a:rPr b="1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    </a:t>
            </a:r>
            <a:r>
              <a:rPr b="1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Проблема</a:t>
            </a:r>
            <a:r>
              <a:rPr b="0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: в школе нет педагога-психолога, логопеда, дефектолога,  что затрудняет качественную подготовку детей к ОГЭ и ВПР. Некоторые учителя преподают несколько предметов. Реализация ФГОС НОО и ФГОС ООО подразумевает работу педагога-психолога с обучающимися. Дети обучающиеся в школе требуют дополнительной работы с такими специалистами как логопед, социальный работник.</a:t>
            </a:r>
            <a:endParaRPr b="0" lang="ru-RU" sz="16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Что сделано школой:</a:t>
            </a:r>
            <a:endParaRPr b="0" lang="ru-RU" sz="16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Проведен анализ потребности  в педагогических кадрах -  нет педагога-психолога (есть  дети  живущих в опекаемых семьях, испытывающие трудности в освоении школьной программы, детей с  ОВЗ. Нет социального педагога оказывающего сопровождение детей во внеурочное время (дети , приезжают в школу из других населенных пунктов).  Требуется также логопед, для работы с детьми имеющими нарушения речи, ЗПР и т.д.</a:t>
            </a:r>
            <a:endParaRPr b="0" lang="ru-RU" sz="16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  <a:tabLst>
                <a:tab algn="l" pos="0"/>
              </a:tabLst>
            </a:pPr>
            <a:endParaRPr b="0" lang="ru-RU" sz="16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600" spc="-1" strike="noStrike">
                <a:solidFill>
                  <a:srgbClr val="000000"/>
                </a:solidFill>
                <a:latin typeface="Times New Roman"/>
                <a:ea typeface="Calibri"/>
              </a:rPr>
              <a:t>Прохождение курсов повышения квалификации: «Организация и особенность обучения детей с ОВЗ в условиях реализации требований ФГОС ОВЗ» , «Особенности реализации ФГОС начального общего образования нового поколения», «Преподавание математики в условиях реализации ФГОС ООО», «Преподавание русского языка в условиях реализации ФГОС ООО»,  «Развитие профессиональных компетенций педагогов-психологов в соответствии с требованиями профстандарта «Педагог-психолог (психолог в сфере образования)»,  «Технологии организации образовательной деятельности в целях повышен</a:t>
            </a:r>
            <a:r>
              <a:rPr b="0" lang="ru-RU" sz="1400" spc="-1" strike="noStrike">
                <a:solidFill>
                  <a:srgbClr val="000000"/>
                </a:solidFill>
                <a:latin typeface="Times New Roman"/>
                <a:ea typeface="Calibri"/>
              </a:rPr>
              <a:t>ия образова</a:t>
            </a:r>
            <a:r>
              <a:rPr b="0" lang="ru-RU" sz="1600" spc="-1" strike="noStrike">
                <a:solidFill>
                  <a:srgbClr val="000000"/>
                </a:solidFill>
                <a:latin typeface="Calibri"/>
                <a:ea typeface="Calibri"/>
              </a:rPr>
              <a:t>т</a:t>
            </a:r>
            <a:r>
              <a:rPr b="0" lang="ru-RU" sz="1400" spc="-1" strike="noStrike">
                <a:solidFill>
                  <a:srgbClr val="000000"/>
                </a:solidFill>
                <a:latin typeface="Times New Roman"/>
                <a:ea typeface="Calibri"/>
              </a:rPr>
              <a:t>ельных результатов обучающихся»</a:t>
            </a:r>
            <a:endParaRPr b="0" lang="ru-RU" sz="1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" name="Таблица 3"/>
          <p:cNvGraphicFramePr/>
          <p:nvPr/>
        </p:nvGraphicFramePr>
        <p:xfrm>
          <a:off x="179640" y="188640"/>
          <a:ext cx="8568720" cy="5285160"/>
        </p:xfrm>
        <a:graphic>
          <a:graphicData uri="http://schemas.openxmlformats.org/drawingml/2006/table">
            <a:tbl>
              <a:tblPr/>
              <a:tblGrid>
                <a:gridCol w="6099840"/>
                <a:gridCol w="1234440"/>
                <a:gridCol w="1234440"/>
              </a:tblGrid>
              <a:tr h="578880"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ru-RU" sz="1600" spc="-1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ХАРАКТЕРИСТИКА КОНТИНГЕНТА ОБУЧАЮЩИХСЯ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ru-RU" sz="1600" spc="-1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2021-2022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1" lang="ru-RU" sz="1600" spc="-1" strike="noStrike">
                          <a:solidFill>
                            <a:srgbClr val="ffffff"/>
                          </a:solidFill>
                          <a:latin typeface="Times New Roman"/>
                        </a:rPr>
                        <a:t>2022-2023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rgbClr val="4f81bd"/>
                    </a:solidFill>
                  </a:tcPr>
                </a:tc>
              </a:tr>
              <a:tr h="353160">
                <a:tc>
                  <a:txBody>
                    <a:bodyPr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Общая численность учащихся 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30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</a:tr>
              <a:tr h="543240">
                <a:tc>
                  <a:txBody>
                    <a:bodyPr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Численность учащихся по образовательной программе начального общего образования 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</a:tr>
              <a:tr h="543240">
                <a:tc>
                  <a:txBody>
                    <a:bodyPr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  <a:tabLst>
                          <a:tab algn="l" pos="0"/>
                        </a:tabLst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Численность учащихся по образовательной программе основного общего образования 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  <a:tabLst>
                          <a:tab algn="l" pos="0"/>
                        </a:tabLst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23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  <a:tabLst>
                          <a:tab algn="l" pos="0"/>
                        </a:tabLst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23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</a:tr>
              <a:tr h="488880">
                <a:tc>
                  <a:txBody>
                    <a:bodyPr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Количество семей 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19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19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</a:tr>
              <a:tr h="644400">
                <a:tc>
                  <a:txBody>
                    <a:bodyPr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Количество детей из неполных семей 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</a:tr>
              <a:tr h="482760">
                <a:tc>
                  <a:txBody>
                    <a:bodyPr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  <a:tabLst>
                          <a:tab algn="l" pos="0"/>
                        </a:tabLst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Количество детей из многодетных семей 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  <a:tabLst>
                          <a:tab algn="l" pos="0"/>
                        </a:tabLst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19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  <a:tabLst>
                          <a:tab algn="l" pos="0"/>
                        </a:tabLst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</a:tr>
              <a:tr h="488880">
                <a:tc>
                  <a:txBody>
                    <a:bodyPr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  <a:tabLst>
                          <a:tab algn="l" pos="0"/>
                        </a:tabLst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Количество детей из опекаемых  семей 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  <a:tabLst>
                          <a:tab algn="l" pos="0"/>
                        </a:tabLst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11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  <a:tabLst>
                          <a:tab algn="l" pos="0"/>
                        </a:tabLst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</a:tr>
              <a:tr h="488880">
                <a:tc>
                  <a:txBody>
                    <a:bodyPr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Количество детей инвалидов 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</a:tr>
              <a:tr h="317520">
                <a:tc>
                  <a:txBody>
                    <a:bodyPr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Количество детей с ОВЗ 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0d8e7"/>
                    </a:solidFill>
                  </a:tcPr>
                </a:tc>
              </a:tr>
              <a:tr h="488880">
                <a:tc>
                  <a:txBody>
                    <a:bodyPr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Количество учащихся с высокими рисками учебной неуспешности 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12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  <a:tc>
                  <a:txBody>
                    <a:bodyPr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u-RU" sz="16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</a:t>
                      </a:r>
                      <a:endParaRPr b="0" lang="ru-RU" sz="1600" spc="-1" strike="noStrike">
                        <a:latin typeface="Arial"/>
                      </a:endParaRPr>
                    </a:p>
                  </a:txBody>
                  <a:tcPr anchor="t"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cf3"/>
                    </a:solidFill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3" name="Таблица 1"/>
          <p:cNvGraphicFramePr/>
          <p:nvPr/>
        </p:nvGraphicFramePr>
        <p:xfrm>
          <a:off x="611640" y="908640"/>
          <a:ext cx="7056360" cy="2325600"/>
        </p:xfrm>
        <a:graphic>
          <a:graphicData uri="http://schemas.openxmlformats.org/drawingml/2006/table">
            <a:tbl>
              <a:tblPr/>
              <a:tblGrid>
                <a:gridCol w="963720"/>
                <a:gridCol w="961560"/>
                <a:gridCol w="968760"/>
                <a:gridCol w="1017720"/>
                <a:gridCol w="957240"/>
                <a:gridCol w="957960"/>
                <a:gridCol w="1229400"/>
              </a:tblGrid>
              <a:tr h="930240">
                <a:tc>
                  <a:txBody>
                    <a:bodyPr lIns="68400" rIns="6840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Периоды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Всего человек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Отличники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Хорошисты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 одной «4»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 одной «3»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С «2»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465120">
                <a:tc>
                  <a:txBody>
                    <a:bodyPr lIns="68400" rIns="6840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2019-2020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26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1 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5 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0 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3 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0 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465120">
                <a:tc>
                  <a:txBody>
                    <a:bodyPr lIns="68400" rIns="6840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2020-2021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32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1 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3 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0 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1 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0 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465120">
                <a:tc>
                  <a:txBody>
                    <a:bodyPr lIns="68400" rIns="68400" tIns="0" bIns="0" anchor="t">
                      <a:noAutofit/>
                    </a:bodyPr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2021-2022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68400" rIns="68400" tIns="0" bIns="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 marL="68400" marR="6840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74" name="Rectangle 1"/>
          <p:cNvSpPr/>
          <p:nvPr/>
        </p:nvSpPr>
        <p:spPr>
          <a:xfrm>
            <a:off x="3021480" y="335160"/>
            <a:ext cx="2628360" cy="640800"/>
          </a:xfrm>
          <a:prstGeom prst="rect">
            <a:avLst/>
          </a:prstGeom>
          <a:noFill/>
          <a:ln w="9525">
            <a:noFill/>
          </a:ln>
        </p:spPr>
        <p:style>
          <a:lnRef idx="0"/>
          <a:fillRef idx="0"/>
          <a:effectRef idx="0"/>
          <a:fontRef idx="minor"/>
        </p:style>
        <p:txBody>
          <a:bodyPr numCol="1" spcCol="0" wrap="none" anchor="ctr">
            <a:spAutoFit/>
          </a:bodyPr>
          <a:p>
            <a:pPr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1" lang="ru-RU" sz="1800" spc="-1" strike="noStrike">
                <a:solidFill>
                  <a:srgbClr val="000000"/>
                </a:solidFill>
                <a:latin typeface="Times New Roman"/>
                <a:ea typeface="Calibri"/>
              </a:rPr>
              <a:t>Успеваемость по школе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  <a:tabLst>
                <a:tab algn="l" pos="0"/>
              </a:tabLst>
            </a:pPr>
            <a:endParaRPr b="0" lang="ru-R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extBox 1"/>
          <p:cNvSpPr/>
          <p:nvPr/>
        </p:nvSpPr>
        <p:spPr>
          <a:xfrm>
            <a:off x="539640" y="0"/>
            <a:ext cx="8208720" cy="1005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  <a:buNone/>
            </a:pPr>
            <a:r>
              <a:rPr b="1" lang="ru-RU" sz="2000" spc="-1" strike="noStrike">
                <a:solidFill>
                  <a:srgbClr val="002060"/>
                </a:solidFill>
                <a:latin typeface="Times New Roman"/>
              </a:rPr>
              <a:t>Описание стратегии и планов по выходу из зоны рисков низких результатов. Реализация дорожной карты.</a:t>
            </a:r>
            <a:endParaRPr b="0" lang="ru-RU" sz="20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</a:pPr>
            <a:endParaRPr b="0" lang="ru-RU" sz="2000" spc="-1" strike="noStrike">
              <a:latin typeface="Arial"/>
            </a:endParaRPr>
          </a:p>
        </p:txBody>
      </p:sp>
      <p:graphicFrame>
        <p:nvGraphicFramePr>
          <p:cNvPr id="76" name="Таблица 5"/>
          <p:cNvGraphicFramePr/>
          <p:nvPr/>
        </p:nvGraphicFramePr>
        <p:xfrm>
          <a:off x="539640" y="1196640"/>
          <a:ext cx="7896600" cy="4180680"/>
        </p:xfrm>
        <a:graphic>
          <a:graphicData uri="http://schemas.openxmlformats.org/drawingml/2006/table">
            <a:tbl>
              <a:tblPr/>
              <a:tblGrid>
                <a:gridCol w="1224000"/>
                <a:gridCol w="2102760"/>
                <a:gridCol w="921240"/>
                <a:gridCol w="1512000"/>
                <a:gridCol w="1008000"/>
                <a:gridCol w="1128600"/>
              </a:tblGrid>
              <a:tr h="403200">
                <a:tc>
                  <a:txBody>
                    <a:bodyPr lIns="0" rIns="0" tIns="0" bIns="0" anchor="t">
                      <a:noAutofit/>
                    </a:bodyPr>
                    <a:p>
                      <a:pPr marL="30276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Задача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22032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Мероприятие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12492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Сроки</a:t>
                      </a:r>
                      <a:r>
                        <a:rPr b="0" lang="ru-RU" sz="1000" spc="4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реализации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2016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Показатели реализации </a:t>
                      </a:r>
                      <a:endParaRPr b="0" lang="ru-RU" sz="1000" spc="-1" strike="noStrike">
                        <a:latin typeface="Arial"/>
                      </a:endParaRPr>
                    </a:p>
                    <a:p>
                      <a:pPr marL="2016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мероприятия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252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Ответственные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252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Участники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01600">
                <a:tc gridSpan="6">
                  <a:txBody>
                    <a:bodyPr lIns="0" rIns="0" tIns="0" bIns="0" anchor="t">
                      <a:noAutofit/>
                    </a:bodyPr>
                    <a:p>
                      <a:pPr marL="9000" algn="ctr">
                        <a:lnSpc>
                          <a:spcPct val="100000"/>
                        </a:lnSpc>
                        <a:buNone/>
                      </a:pPr>
                      <a:r>
                        <a:rPr b="1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 этап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anchor="t" marL="90000" marR="90000">
                    <a:solidFill>
                      <a:srgbClr val="729fcf"/>
                    </a:solidFill>
                  </a:tcPr>
                </a:tc>
                <a:tc hMerge="1">
                  <a:tcPr anchor="t" marL="90000" marR="90000">
                    <a:solidFill>
                      <a:srgbClr val="729fcf"/>
                    </a:solidFill>
                  </a:tcPr>
                </a:tc>
                <a:tc hMerge="1">
                  <a:tcPr anchor="t" marL="90000" marR="90000">
                    <a:solidFill>
                      <a:srgbClr val="729fcf"/>
                    </a:solidFill>
                  </a:tcPr>
                </a:tc>
                <a:tc hMerge="1">
                  <a:tcPr anchor="t" marL="90000" marR="90000">
                    <a:solidFill>
                      <a:srgbClr val="729fcf"/>
                    </a:solidFill>
                  </a:tcPr>
                </a:tc>
                <a:tc hMerge="1">
                  <a:tcPr anchor="t" marL="90000" marR="90000">
                    <a:solidFill>
                      <a:srgbClr val="729fcf"/>
                    </a:solidFill>
                  </a:tcPr>
                </a:tc>
              </a:tr>
              <a:tr h="605160">
                <a:tc rowSpan="6">
                  <a:txBody>
                    <a:bodyPr lIns="0" rIns="0" tIns="0" bIns="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Выявить возможные</a:t>
                      </a:r>
                      <a:br/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причин снижения</a:t>
                      </a:r>
                      <a:br/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успеваемости и качества</a:t>
                      </a:r>
                      <a:br/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знаний учащихся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Анкетирование обучающихся на предмет выявления затруднений.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648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До 15 апреля  2022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648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Аналитическая справка, анкеты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Директор </a:t>
                      </a:r>
                      <a:endParaRPr b="0" lang="ru-RU" sz="10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школы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900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Обучающиеся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949680">
                <a:tc vMerge="1">
                  <a:tcPr anchor="t"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8964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Проведение контроля за посещением уроков и  дополнительных занятий с неуспевающими  и слабоуспевающими обучающимися.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648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До 30 апреля </a:t>
                      </a:r>
                      <a:endParaRPr b="0" lang="ru-RU" sz="1000" spc="-1" strike="noStrike">
                        <a:latin typeface="Arial"/>
                      </a:endParaRPr>
                    </a:p>
                    <a:p>
                      <a:pPr marL="648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2022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648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Аналитическая справка по результатам   работы с неуспевающими и слабоуспевающими обучающимися.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Директор </a:t>
                      </a:r>
                      <a:endParaRPr b="0" lang="ru-RU" sz="10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школы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900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Обучающиеся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360000">
                <a:tc vMerge="1">
                  <a:tcPr anchor="t"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8964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Проведение педагогического совета по выявленным проблемам.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648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04 марта </a:t>
                      </a:r>
                      <a:endParaRPr b="0" lang="ru-RU" sz="1000" spc="-1" strike="noStrike">
                        <a:latin typeface="Arial"/>
                      </a:endParaRPr>
                    </a:p>
                    <a:p>
                      <a:pPr marL="648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2022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252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Доклад по теме педсовета.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Директор </a:t>
                      </a:r>
                      <a:endParaRPr b="0" lang="ru-RU" sz="10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школы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900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Учителя - предметники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457200">
                <a:tc vMerge="1">
                  <a:tcPr anchor="t" marL="90000" marR="90000">
                    <a:solidFill>
                      <a:srgbClr val="729fcf"/>
                    </a:solidFill>
                  </a:tcPr>
                </a:tc>
                <a:tc rowSpan="2">
                  <a:txBody>
                    <a:bodyPr lIns="0" rIns="0" tIns="0" bIns="0" anchor="t">
                      <a:noAutofit/>
                    </a:bodyPr>
                    <a:p>
                      <a:pPr marL="144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Проведение и анализ ОГЭ, ВПР за 2022- 2023 учебный год.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rowSpan="2">
                  <a:txBody>
                    <a:bodyPr lIns="0" rIns="0" tIns="0" bIns="0" anchor="t">
                      <a:noAutofit/>
                    </a:bodyPr>
                    <a:p>
                      <a:pPr marL="252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До 01 ноября 2022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648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График проведения ОГЭ и ВПР   за 2022-2023 учебный год.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noFill/>
                  </a:tcPr>
                </a:tc>
                <a:tc rowSpan="2">
                  <a:txBody>
                    <a:bodyPr lIns="0" rIns="0" tIns="0" bIns="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Директор </a:t>
                      </a:r>
                      <a:endParaRPr b="0" lang="ru-RU" sz="10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школы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rowSpan="2">
                  <a:txBody>
                    <a:bodyPr lIns="0" rIns="0" tIns="0" bIns="0" anchor="t">
                      <a:noAutofit/>
                    </a:bodyPr>
                    <a:p>
                      <a:pPr marL="900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Учителя-      предметники,   учащиеся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46800">
                <a:tc vMerge="1">
                  <a:tcPr anchor="t" marL="90000" marR="90000">
                    <a:solidFill>
                      <a:srgbClr val="729fcf"/>
                    </a:solidFill>
                  </a:tcPr>
                </a:tc>
                <a:tc vMerge="1">
                  <a:tcPr anchor="t" marL="90000" marR="90000">
                    <a:solidFill>
                      <a:srgbClr val="729fcf"/>
                    </a:solidFill>
                  </a:tcPr>
                </a:tc>
                <a:tc vMerge="1">
                  <a:tcPr anchor="t" marL="90000" marR="90000">
                    <a:solidFill>
                      <a:srgbClr val="729fcf"/>
                    </a:solidFill>
                  </a:tcPr>
                </a:tc>
                <a:tc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vMerge="1">
                  <a:tcPr anchor="t" marL="90000" marR="90000">
                    <a:solidFill>
                      <a:srgbClr val="729fcf"/>
                    </a:solidFill>
                  </a:tcPr>
                </a:tc>
                <a:tc vMerge="1">
                  <a:tcPr anchor="t" marL="90000" marR="90000">
                    <a:solidFill>
                      <a:srgbClr val="729fcf"/>
                    </a:solidFill>
                  </a:tcPr>
                </a:tc>
              </a:tr>
              <a:tr h="605160">
                <a:tc vMerge="1">
                  <a:tcPr anchor="t"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Анализ работы школы в контексте оценки качества образования.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252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До 30 мая </a:t>
                      </a:r>
                      <a:endParaRPr b="0" lang="ru-RU" sz="1000" spc="-1" strike="noStrike">
                        <a:latin typeface="Arial"/>
                      </a:endParaRPr>
                    </a:p>
                    <a:p>
                      <a:pPr marL="252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2022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252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Аналитическая справка по оценке качества образования.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Директор </a:t>
                      </a:r>
                      <a:endParaRPr b="0" lang="ru-RU" sz="10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школы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Руководитель</a:t>
                      </a:r>
                      <a:br/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ШМО, учителя</a:t>
                      </a:r>
                      <a:br/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предметники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609480">
                <a:tc>
                  <a:txBody>
                    <a:bodyPr lIns="0" rIns="0" tIns="0" bIns="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Изучить социальное окружение обучающихся  школы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144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Составление социального паспорта.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252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До 01 сентября</a:t>
                      </a:r>
                      <a:endParaRPr b="0" lang="ru-RU" sz="1000" spc="-1" strike="noStrike">
                        <a:latin typeface="Arial"/>
                      </a:endParaRPr>
                    </a:p>
                    <a:p>
                      <a:pPr marL="252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2022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252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Социальный паспорт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Директор </a:t>
                      </a:r>
                      <a:endParaRPr b="0" lang="ru-RU" sz="1000" spc="-1" strike="noStrike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школы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900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Учителя - предметники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77" name="Rectangle 1"/>
          <p:cNvSpPr/>
          <p:nvPr/>
        </p:nvSpPr>
        <p:spPr>
          <a:xfrm>
            <a:off x="1558080" y="589680"/>
            <a:ext cx="6027120" cy="518400"/>
          </a:xfrm>
          <a:prstGeom prst="rect">
            <a:avLst/>
          </a:prstGeom>
          <a:noFill/>
          <a:ln w="9525">
            <a:noFill/>
          </a:ln>
        </p:spPr>
        <p:style>
          <a:lnRef idx="0"/>
          <a:fillRef idx="0"/>
          <a:effectRef idx="0"/>
          <a:fontRef idx="minor"/>
        </p:style>
        <p:txBody>
          <a:bodyPr numCol="1" spcCol="0" wrap="none" anchor="ctr">
            <a:spAutoFit/>
          </a:bodyPr>
          <a:p>
            <a:pPr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1" lang="ru-RU" sz="1400" spc="-1" strike="noStrike">
                <a:solidFill>
                  <a:srgbClr val="000000"/>
                </a:solidFill>
                <a:latin typeface="Arial"/>
                <a:ea typeface="Times New Roman"/>
              </a:rPr>
              <a:t>Программа  антирисковых мер по направлению </a:t>
            </a:r>
            <a:endParaRPr b="0" lang="ru-RU" sz="14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1" lang="ru-RU" sz="1400" spc="-1" strike="noStrike">
                <a:solidFill>
                  <a:srgbClr val="000000"/>
                </a:solidFill>
                <a:latin typeface="Arial"/>
                <a:ea typeface="Times New Roman"/>
              </a:rPr>
              <a:t>«Высокая доля обучающихся с рисками учебной  неуспешности»</a:t>
            </a:r>
            <a:endParaRPr b="0" lang="ru-RU" sz="1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" name="Таблица 1"/>
          <p:cNvGraphicFramePr/>
          <p:nvPr/>
        </p:nvGraphicFramePr>
        <p:xfrm>
          <a:off x="395640" y="548640"/>
          <a:ext cx="8165160" cy="4359960"/>
        </p:xfrm>
        <a:graphic>
          <a:graphicData uri="http://schemas.openxmlformats.org/drawingml/2006/table">
            <a:tbl>
              <a:tblPr/>
              <a:tblGrid>
                <a:gridCol w="1594800"/>
                <a:gridCol w="1090080"/>
                <a:gridCol w="1275120"/>
                <a:gridCol w="903960"/>
                <a:gridCol w="1640520"/>
                <a:gridCol w="830160"/>
                <a:gridCol w="830520"/>
              </a:tblGrid>
              <a:tr h="207360">
                <a:tc>
                  <a:tcPr anchor="t">
                    <a:lnL w="12240">
                      <a:solidFill>
                        <a:srgbClr val="000000"/>
                      </a:solidFill>
                    </a:lnL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gridSpan="6">
                  <a:txBody>
                    <a:bodyPr lIns="0" rIns="0" tIns="0" bIns="0" anchor="t">
                      <a:noAutofit/>
                    </a:bodyPr>
                    <a:p>
                      <a:pPr marL="2520" algn="ctr">
                        <a:lnSpc>
                          <a:spcPct val="100000"/>
                        </a:lnSpc>
                        <a:buNone/>
                      </a:pPr>
                      <a:r>
                        <a:rPr b="1" lang="ru-RU" sz="14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 этап</a:t>
                      </a:r>
                      <a:endParaRPr b="0" lang="ru-RU" sz="1400" spc="-1" strike="noStrike">
                        <a:latin typeface="Arial"/>
                      </a:endParaRPr>
                    </a:p>
                  </a:txBody>
                  <a:tcPr anchor="t"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anchor="t" marL="90000" marR="90000">
                    <a:solidFill>
                      <a:srgbClr val="729fcf"/>
                    </a:solidFill>
                  </a:tcPr>
                </a:tc>
                <a:tc hMerge="1">
                  <a:tcPr anchor="t" marL="90000" marR="90000">
                    <a:solidFill>
                      <a:srgbClr val="729fcf"/>
                    </a:solidFill>
                  </a:tcPr>
                </a:tc>
                <a:tc hMerge="1">
                  <a:tcPr anchor="t" marL="90000" marR="90000">
                    <a:solidFill>
                      <a:srgbClr val="729fcf"/>
                    </a:solidFill>
                  </a:tcPr>
                </a:tc>
                <a:tc hMerge="1">
                  <a:tcPr anchor="t" marL="90000" marR="90000">
                    <a:solidFill>
                      <a:srgbClr val="729fcf"/>
                    </a:solidFill>
                  </a:tcPr>
                </a:tc>
                <a:tc hMerge="1">
                  <a:tcPr anchor="t" marL="90000" marR="90000">
                    <a:solidFill>
                      <a:srgbClr val="729fcf"/>
                    </a:solidFill>
                  </a:tcPr>
                </a:tc>
              </a:tr>
              <a:tr h="846360">
                <a:tc gridSpan="2" rowSpan="2">
                  <a:txBody>
                    <a:bodyPr lIns="0" rIns="0" tIns="0" bIns="0" anchor="t">
                      <a:noAutofit/>
                    </a:bodyPr>
                    <a:p>
                      <a:pPr marL="252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Снизить риск учебной</a:t>
                      </a:r>
                      <a:br/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неуспешности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 rowSpan="1">
                  <a:tcPr anchor="t"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Программа по работе со слабоуспевающими обучающимися.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648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До 01 сентября</a:t>
                      </a:r>
                      <a:endParaRPr b="0" lang="ru-RU" sz="1200" spc="-1" strike="noStrike">
                        <a:latin typeface="Arial"/>
                      </a:endParaRPr>
                    </a:p>
                    <a:p>
                      <a:pPr marL="648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2022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Программа, график работы со слабоуспевающими обучающимися, анкеты. 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756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Директор школы,</a:t>
                      </a:r>
                      <a:endParaRPr b="0" lang="ru-RU" sz="1200" spc="-1" strike="noStrike">
                        <a:latin typeface="Arial"/>
                      </a:endParaRPr>
                    </a:p>
                    <a:p>
                      <a:pPr marL="252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учителя-предметники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252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Учащиеся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1184760">
                <a:tc vMerge="1" gridSpan="1">
                  <a:tcPr anchor="t" marL="90000" marR="90000">
                    <a:solidFill>
                      <a:srgbClr val="729fcf"/>
                    </a:solidFill>
                  </a:tcPr>
                </a:tc>
                <a:tc vMerge="1" hMerge="1">
                  <a:tcPr anchor="t"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144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Индивидуальная работа учителя-предметника с обучающимися согласно графика индивидуальных занятий.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648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До 01 октября 2022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252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Программа индивидуальной работы учителя – предметника со слабоуспевающими обучающимися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756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Учителя-предметники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252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Учителя-предметники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1245600">
                <a:tc gridSpan="2">
                  <a:txBody>
                    <a:bodyPr lIns="0" rIns="0" tIns="0" bIns="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Создать условия для эффективного обучения и развития обучающихся с низкими учебными возможностями, освоения базовых программ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anchor="t"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144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Применение современных технологий на уроке.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648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 течение </a:t>
                      </a:r>
                      <a:endParaRPr b="0" lang="ru-RU" sz="1200" spc="-1" strike="noStrike">
                        <a:latin typeface="Arial"/>
                      </a:endParaRPr>
                    </a:p>
                    <a:p>
                      <a:pPr marL="648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года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252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Аналитическая справка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756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Учителя-предметники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252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Учителя-предметники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1184760">
                <a:tc gridSpan="2">
                  <a:txBody>
                    <a:bodyPr lIns="0" rIns="0" tIns="0" bIns="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Обеспечить  психологический  комфорт обучающихся, создать ситуацию успеха в обучении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anchor="t" marL="90000" marR="90000">
                    <a:solidFill>
                      <a:srgbClr val="729fcf"/>
                    </a:solidFill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144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Проведение диагностики по адаптации учащихся при переходе с начального звена в основное.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648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 течение </a:t>
                      </a:r>
                      <a:endParaRPr b="0" lang="ru-RU" sz="1200" spc="-1" strike="noStrike">
                        <a:latin typeface="Arial"/>
                      </a:endParaRPr>
                    </a:p>
                    <a:p>
                      <a:pPr marL="648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года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252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Диагностика, анкетирование, справка, памятки, буклеты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756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Педагог - психолог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252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Учащиеся 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79" name="Таблица 2"/>
          <p:cNvGraphicFramePr/>
          <p:nvPr/>
        </p:nvGraphicFramePr>
        <p:xfrm>
          <a:off x="395640" y="116640"/>
          <a:ext cx="8208720" cy="403200"/>
        </p:xfrm>
        <a:graphic>
          <a:graphicData uri="http://schemas.openxmlformats.org/drawingml/2006/table">
            <a:tbl>
              <a:tblPr/>
              <a:tblGrid>
                <a:gridCol w="2736000"/>
                <a:gridCol w="1224000"/>
                <a:gridCol w="884160"/>
                <a:gridCol w="1664640"/>
                <a:gridCol w="849600"/>
                <a:gridCol w="850320"/>
              </a:tblGrid>
              <a:tr h="403200">
                <a:tc>
                  <a:txBody>
                    <a:bodyPr lIns="0" rIns="0" tIns="0" bIns="0" anchor="t">
                      <a:noAutofit/>
                    </a:bodyPr>
                    <a:p>
                      <a:pPr marL="30276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Задача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22032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Мероприятие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12492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Сроки</a:t>
                      </a:r>
                      <a:r>
                        <a:rPr b="0" lang="ru-RU" sz="1000" spc="4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реализации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2016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Показатели реализации </a:t>
                      </a:r>
                      <a:endParaRPr b="0" lang="ru-RU" sz="1000" spc="-1" strike="noStrike">
                        <a:latin typeface="Arial"/>
                      </a:endParaRPr>
                    </a:p>
                    <a:p>
                      <a:pPr marL="2016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мероприятия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252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Ответственные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252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0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Участники</a:t>
                      </a:r>
                      <a:endParaRPr b="0" lang="ru-RU" sz="10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</a:tbl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TextBox 1"/>
          <p:cNvSpPr/>
          <p:nvPr/>
        </p:nvSpPr>
        <p:spPr>
          <a:xfrm>
            <a:off x="395640" y="836640"/>
            <a:ext cx="8496720" cy="3352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ru-RU" sz="2000" spc="-1" strike="noStrike">
                <a:solidFill>
                  <a:srgbClr val="000000"/>
                </a:solidFill>
                <a:latin typeface="Times New Roman"/>
              </a:rPr>
              <a:t>Подтверждающие документы:</a:t>
            </a:r>
            <a:endParaRPr b="0" lang="ru-RU" sz="2000" spc="-1" strike="noStrike">
              <a:latin typeface="Arial"/>
            </a:endParaRPr>
          </a:p>
          <a:p>
            <a:pPr indent="-21600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000000"/>
                </a:solidFill>
                <a:latin typeface="Times New Roman"/>
              </a:rPr>
              <a:t> </a:t>
            </a:r>
            <a:r>
              <a:rPr b="0" lang="ru-RU" sz="2000" spc="-1" strike="noStrike">
                <a:solidFill>
                  <a:srgbClr val="000000"/>
                </a:solidFill>
                <a:latin typeface="Times New Roman"/>
              </a:rPr>
              <a:t>Анализ стартовой диагностики 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ru-RU" sz="2000" spc="-1" strike="noStrike">
              <a:latin typeface="Arial"/>
            </a:endParaRPr>
          </a:p>
          <a:p>
            <a:pPr indent="-21600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000000"/>
                </a:solidFill>
                <a:latin typeface="Times New Roman"/>
              </a:rPr>
              <a:t> </a:t>
            </a:r>
            <a:r>
              <a:rPr b="0" lang="ru-RU" sz="2000" spc="-1" strike="noStrike">
                <a:solidFill>
                  <a:srgbClr val="000000"/>
                </a:solidFill>
                <a:latin typeface="Times New Roman"/>
              </a:rPr>
              <a:t>Аналитическая справка по работе со слабоуспевающими; 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ru-RU" sz="2000" spc="-1" strike="noStrike">
              <a:latin typeface="Arial"/>
            </a:endParaRPr>
          </a:p>
          <a:p>
            <a:pPr indent="-21600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000000"/>
                </a:solidFill>
                <a:latin typeface="Times New Roman"/>
              </a:rPr>
              <a:t> </a:t>
            </a:r>
            <a:r>
              <a:rPr b="0" lang="ru-RU" sz="2000" spc="-1" strike="noStrike">
                <a:solidFill>
                  <a:srgbClr val="000000"/>
                </a:solidFill>
                <a:latin typeface="Times New Roman"/>
              </a:rPr>
              <a:t>Педагогический совет;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ru-RU" sz="2000" spc="-1" strike="noStrike">
              <a:latin typeface="Arial"/>
            </a:endParaRPr>
          </a:p>
          <a:p>
            <a:pPr indent="-21600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000000"/>
                </a:solidFill>
                <a:latin typeface="Times New Roman"/>
              </a:rPr>
              <a:t> </a:t>
            </a:r>
            <a:r>
              <a:rPr b="0" lang="ru-RU" sz="2000" spc="-1" strike="noStrike">
                <a:solidFill>
                  <a:srgbClr val="000000"/>
                </a:solidFill>
                <a:latin typeface="Times New Roman"/>
              </a:rPr>
              <a:t>Предоставление педагогического опыта;  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ru-RU" sz="2000" spc="-1" strike="noStrike">
              <a:latin typeface="Arial"/>
            </a:endParaRPr>
          </a:p>
        </p:txBody>
      </p:sp>
      <p:sp>
        <p:nvSpPr>
          <p:cNvPr id="81" name="Управляющая кнопка: документ 4">
            <a:hlinkClick r:id="rId1"/>
          </p:cNvPr>
          <p:cNvSpPr/>
          <p:nvPr/>
        </p:nvSpPr>
        <p:spPr>
          <a:xfrm>
            <a:off x="4356000" y="1124640"/>
            <a:ext cx="287640" cy="359640"/>
          </a:xfrm>
          <a:prstGeom prst="actionButtonDocument">
            <a:avLst/>
          </a:prstGeom>
          <a:solidFill>
            <a:schemeClr val="bg1"/>
          </a:solidFill>
          <a:ln>
            <a:solidFill>
              <a:srgbClr val="3a5f8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82" name="Управляющая кнопка: документ 6">
            <a:hlinkClick r:id="rId2"/>
          </p:cNvPr>
          <p:cNvSpPr/>
          <p:nvPr/>
        </p:nvSpPr>
        <p:spPr>
          <a:xfrm>
            <a:off x="7164360" y="1700640"/>
            <a:ext cx="287640" cy="359640"/>
          </a:xfrm>
          <a:prstGeom prst="actionButtonDocument">
            <a:avLst/>
          </a:prstGeom>
          <a:solidFill>
            <a:schemeClr val="bg1"/>
          </a:solidFill>
          <a:ln>
            <a:solidFill>
              <a:srgbClr val="3a5f8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83" name="Управляющая кнопка: документ 7">
            <a:hlinkClick r:id="rId3"/>
          </p:cNvPr>
          <p:cNvSpPr/>
          <p:nvPr/>
        </p:nvSpPr>
        <p:spPr>
          <a:xfrm>
            <a:off x="3348000" y="2349000"/>
            <a:ext cx="287640" cy="359640"/>
          </a:xfrm>
          <a:prstGeom prst="actionButtonDocument">
            <a:avLst/>
          </a:prstGeom>
          <a:solidFill>
            <a:schemeClr val="bg1"/>
          </a:solidFill>
          <a:ln>
            <a:solidFill>
              <a:srgbClr val="3a5f8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84" name="Управляющая кнопка: документ 8">
            <a:hlinkClick r:id="rId4"/>
          </p:cNvPr>
          <p:cNvSpPr/>
          <p:nvPr/>
        </p:nvSpPr>
        <p:spPr>
          <a:xfrm>
            <a:off x="5220000" y="2997000"/>
            <a:ext cx="287640" cy="359640"/>
          </a:xfrm>
          <a:prstGeom prst="actionButtonDocument">
            <a:avLst/>
          </a:prstGeom>
          <a:solidFill>
            <a:schemeClr val="bg1"/>
          </a:solidFill>
          <a:ln>
            <a:solidFill>
              <a:srgbClr val="3a5f8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5" name="Таблица 1"/>
          <p:cNvGraphicFramePr/>
          <p:nvPr/>
        </p:nvGraphicFramePr>
        <p:xfrm>
          <a:off x="251640" y="764640"/>
          <a:ext cx="8784720" cy="4069440"/>
        </p:xfrm>
        <a:graphic>
          <a:graphicData uri="http://schemas.openxmlformats.org/drawingml/2006/table">
            <a:tbl>
              <a:tblPr/>
              <a:tblGrid>
                <a:gridCol w="333720"/>
                <a:gridCol w="1644480"/>
                <a:gridCol w="1709280"/>
                <a:gridCol w="1213920"/>
                <a:gridCol w="1618560"/>
                <a:gridCol w="1132560"/>
                <a:gridCol w="1132200"/>
              </a:tblGrid>
              <a:tr h="507960">
                <a:tc>
                  <a:txBody>
                    <a:bodyPr lIns="0" rIns="0" tIns="0" bIns="0" anchor="t">
                      <a:noAutofit/>
                    </a:bodyPr>
                    <a:p>
                      <a:pPr marL="68040" algn="ctr">
                        <a:lnSpc>
                          <a:spcPct val="100000"/>
                        </a:lnSpc>
                        <a:buNone/>
                      </a:pP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№ </a:t>
                      </a: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п/п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68040" algn="ctr">
                        <a:lnSpc>
                          <a:spcPct val="100000"/>
                        </a:lnSpc>
                        <a:buNone/>
                      </a:pP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Задачи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68040" algn="ctr">
                        <a:lnSpc>
                          <a:spcPct val="100000"/>
                        </a:lnSpc>
                        <a:buNone/>
                      </a:pP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Мероприятия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68040" algn="ctr">
                        <a:lnSpc>
                          <a:spcPct val="100000"/>
                        </a:lnSpc>
                        <a:buNone/>
                      </a:pP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Сроки</a:t>
                      </a:r>
                      <a:r>
                        <a:rPr b="1" lang="en-US" sz="1200" spc="4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endParaRPr b="0" lang="ru-RU" sz="1200" spc="-1" strike="noStrike">
                        <a:latin typeface="Arial"/>
                      </a:endParaRPr>
                    </a:p>
                    <a:p>
                      <a:pPr marL="68040" algn="ctr">
                        <a:lnSpc>
                          <a:spcPct val="100000"/>
                        </a:lnSpc>
                        <a:buNone/>
                      </a:pP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реализации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68040" algn="ctr">
                        <a:lnSpc>
                          <a:spcPct val="100000"/>
                        </a:lnSpc>
                        <a:buNone/>
                      </a:pPr>
                      <a:r>
                        <a:rPr b="1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</a:t>
                      </a: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оказатели реализации мероприятия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68040" algn="ctr">
                        <a:lnSpc>
                          <a:spcPct val="100000"/>
                        </a:lnSpc>
                        <a:buNone/>
                      </a:pP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Ответственные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68040" algn="ctr">
                        <a:lnSpc>
                          <a:spcPct val="100000"/>
                        </a:lnSpc>
                        <a:buNone/>
                      </a:pP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Участ</a:t>
                      </a:r>
                      <a:r>
                        <a:rPr b="1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н</a:t>
                      </a: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ики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169560">
                <a:tc gridSpan="7">
                  <a:txBody>
                    <a:bodyPr lIns="0" rIns="0" tIns="0" bIns="0" anchor="t">
                      <a:noAutofit/>
                    </a:bodyPr>
                    <a:p>
                      <a:pPr marL="68040" algn="ctr">
                        <a:lnSpc>
                          <a:spcPct val="100000"/>
                        </a:lnSpc>
                        <a:buNone/>
                      </a:pP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 этап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anchor="t" marL="90000" marR="90000">
                    <a:solidFill>
                      <a:srgbClr val="729fcf"/>
                    </a:solidFill>
                  </a:tcPr>
                </a:tc>
                <a:tc hMerge="1">
                  <a:tcPr anchor="t" marL="90000" marR="90000">
                    <a:solidFill>
                      <a:srgbClr val="729fcf"/>
                    </a:solidFill>
                  </a:tcPr>
                </a:tc>
                <a:tc hMerge="1">
                  <a:tcPr anchor="t" marL="90000" marR="90000">
                    <a:solidFill>
                      <a:srgbClr val="729fcf"/>
                    </a:solidFill>
                  </a:tcPr>
                </a:tc>
                <a:tc hMerge="1">
                  <a:tcPr anchor="t" marL="90000" marR="90000">
                    <a:solidFill>
                      <a:srgbClr val="729fcf"/>
                    </a:solidFill>
                  </a:tcPr>
                </a:tc>
                <a:tc hMerge="1">
                  <a:tcPr anchor="t" marL="90000" marR="90000">
                    <a:solidFill>
                      <a:srgbClr val="729fcf"/>
                    </a:solidFill>
                  </a:tcPr>
                </a:tc>
                <a:tc hMerge="1">
                  <a:tcPr anchor="t" marL="90000" marR="90000">
                    <a:solidFill>
                      <a:srgbClr val="729fcf"/>
                    </a:solidFill>
                  </a:tcPr>
                </a:tc>
              </a:tr>
              <a:tr h="1353960">
                <a:tc>
                  <a:txBody>
                    <a:bodyPr lIns="0" rIns="0" tIns="0" bIns="0" anchor="t">
                      <a:noAutofit/>
                    </a:bodyPr>
                    <a:p>
                      <a:pPr marL="68040" algn="ctr">
                        <a:lnSpc>
                          <a:spcPct val="100000"/>
                        </a:lnSpc>
                        <a:buNone/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9000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Систематизировать информацию о кадровом составе педагогических работников школы.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Анализ педагогического состава с указанием количества преподаваемых часов. Составление предварительной нагрузки на 2022-2023 учебный год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6804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До 15  апреля 2022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90000" algn="ctr">
                        <a:lnSpc>
                          <a:spcPct val="100000"/>
                        </a:lnSpc>
                        <a:buNone/>
                        <a:tabLst>
                          <a:tab algn="l" pos="1710000"/>
                        </a:tabLst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Аналитическая справка об анализе потребности педагогических кадров  на 2022-2023 учебный год</a:t>
                      </a:r>
                      <a:endParaRPr b="0" lang="ru-RU" sz="1200" spc="-1" strike="noStrike">
                        <a:latin typeface="Arial"/>
                      </a:endParaRPr>
                    </a:p>
                    <a:p>
                      <a:pPr marL="68040" algn="ctr">
                        <a:lnSpc>
                          <a:spcPct val="100000"/>
                        </a:lnSpc>
                        <a:buNone/>
                        <a:tabLst>
                          <a:tab algn="l" pos="1710000"/>
                        </a:tabLst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 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6804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Директор</a:t>
                      </a:r>
                      <a:endParaRPr b="0" lang="ru-RU" sz="1200" spc="-1" strike="noStrike">
                        <a:latin typeface="Arial"/>
                      </a:endParaRPr>
                    </a:p>
                    <a:p>
                      <a:pPr marL="6804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школы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6804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Педагогические</a:t>
                      </a:r>
                      <a:endParaRPr b="0" lang="ru-RU" sz="1200" spc="-1" strike="noStrike">
                        <a:latin typeface="Arial"/>
                      </a:endParaRPr>
                    </a:p>
                    <a:p>
                      <a:pPr marL="6732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работники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1028160">
                <a:tc>
                  <a:txBody>
                    <a:bodyPr lIns="0" rIns="0" tIns="0" bIns="0" anchor="t">
                      <a:noAutofit/>
                    </a:bodyPr>
                    <a:p>
                      <a:pPr marL="6804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ctr">
                      <a:noAutofit/>
                    </a:bodyPr>
                    <a:p>
                      <a:pPr marL="6660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Устранить кадровый дефицит путем профессиональной переподготовки учителей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ctr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Прохождение учителями курсов повышения квалификации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68040" algn="ctr">
                        <a:lnSpc>
                          <a:spcPct val="100000"/>
                        </a:lnSpc>
                        <a:buNone/>
                      </a:pPr>
                      <a:endParaRPr b="0" lang="ru-RU" sz="1800" spc="-1" strike="noStrike">
                        <a:latin typeface="Arial"/>
                      </a:endParaRPr>
                    </a:p>
                    <a:p>
                      <a:pPr marL="21708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До 15 м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а</a:t>
                      </a: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я</a:t>
                      </a:r>
                      <a:r>
                        <a:rPr b="0" lang="ru-RU" sz="1200" spc="-7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2022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spcAft>
                          <a:spcPts val="1001"/>
                        </a:spcAft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Копия удостоверения о прохождении курсов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68040" algn="ctr">
                        <a:lnSpc>
                          <a:spcPct val="100000"/>
                        </a:lnSpc>
                        <a:buNone/>
                        <a:tabLst>
                          <a:tab algn="l" pos="1260000"/>
                        </a:tabLst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Директор</a:t>
                      </a:r>
                      <a:endParaRPr b="0" lang="ru-RU" sz="1200" spc="-1" strike="noStrike">
                        <a:latin typeface="Arial"/>
                      </a:endParaRPr>
                    </a:p>
                    <a:p>
                      <a:pPr marL="68040" algn="ctr">
                        <a:lnSpc>
                          <a:spcPct val="100000"/>
                        </a:lnSpc>
                        <a:buNone/>
                        <a:tabLst>
                          <a:tab algn="l" pos="1260000"/>
                        </a:tabLst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школы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67320" algn="ctr">
                        <a:lnSpc>
                          <a:spcPct val="100000"/>
                        </a:lnSpc>
                        <a:buNone/>
                        <a:tabLst>
                          <a:tab algn="l" pos="1527840"/>
                        </a:tabLst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Педагогические работники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      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169560">
                <a:tc gridSpan="7">
                  <a:txBody>
                    <a:bodyPr lIns="0" rIns="0" tIns="0" bIns="0" anchor="t">
                      <a:noAutofit/>
                    </a:bodyPr>
                    <a:p>
                      <a:pPr marL="68040" algn="ctr">
                        <a:lnSpc>
                          <a:spcPct val="100000"/>
                        </a:lnSpc>
                        <a:buNone/>
                      </a:pPr>
                      <a:r>
                        <a:rPr b="1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 этап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anchor="t" marL="90000" marR="90000">
                    <a:solidFill>
                      <a:srgbClr val="729fcf"/>
                    </a:solidFill>
                  </a:tcPr>
                </a:tc>
                <a:tc hMerge="1">
                  <a:tcPr anchor="t" marL="90000" marR="90000">
                    <a:solidFill>
                      <a:srgbClr val="729fcf"/>
                    </a:solidFill>
                  </a:tcPr>
                </a:tc>
                <a:tc hMerge="1">
                  <a:tcPr anchor="t" marL="90000" marR="90000">
                    <a:solidFill>
                      <a:srgbClr val="729fcf"/>
                    </a:solidFill>
                  </a:tcPr>
                </a:tc>
                <a:tc hMerge="1">
                  <a:tcPr anchor="t" marL="90000" marR="90000">
                    <a:solidFill>
                      <a:srgbClr val="729fcf"/>
                    </a:solidFill>
                  </a:tcPr>
                </a:tc>
                <a:tc hMerge="1">
                  <a:tcPr anchor="t" marL="90000" marR="90000">
                    <a:solidFill>
                      <a:srgbClr val="729fcf"/>
                    </a:solidFill>
                  </a:tcPr>
                </a:tc>
                <a:tc hMerge="1">
                  <a:tcPr anchor="t" marL="90000" marR="90000">
                    <a:solidFill>
                      <a:srgbClr val="729fcf"/>
                    </a:solidFill>
                  </a:tcPr>
                </a:tc>
              </a:tr>
              <a:tr h="1015560">
                <a:tc>
                  <a:txBody>
                    <a:bodyPr lIns="0" rIns="0" tIns="0" bIns="0" anchor="t">
                      <a:noAutofit/>
                    </a:bodyPr>
                    <a:p>
                      <a:pPr marL="6804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3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66600" algn="ctr">
                        <a:lnSpc>
                          <a:spcPct val="100000"/>
                        </a:lnSpc>
                        <a:buNone/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Разви</a:t>
                      </a: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вать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 сетево</a:t>
                      </a: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е</a:t>
                      </a:r>
                      <a:br/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взаимодействи</a:t>
                      </a: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е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71280" algn="ctr">
                        <a:lnSpc>
                          <a:spcPct val="100000"/>
                        </a:lnSpc>
                        <a:spcBef>
                          <a:spcPts val="354"/>
                        </a:spcBef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Заключение договора о сетевом взаимодействии с ГБУ КО «Думиничский  центр социальной помощи семье и детям»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225360" indent="76320" algn="ctr">
                        <a:lnSpc>
                          <a:spcPct val="100000"/>
                        </a:lnSpc>
                        <a:buNone/>
                        <a:tabLst>
                          <a:tab algn="l" pos="0"/>
                        </a:tabLst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До 01 с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ентябр</a:t>
                      </a: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я</a:t>
                      </a:r>
                      <a:endParaRPr b="0" lang="ru-RU" sz="1200" spc="-1" strike="noStrike">
                        <a:latin typeface="Arial"/>
                      </a:endParaRPr>
                    </a:p>
                    <a:p>
                      <a:pPr marL="225360" indent="76320" algn="ctr">
                        <a:lnSpc>
                          <a:spcPct val="100000"/>
                        </a:lnSpc>
                        <a:buNone/>
                        <a:tabLst>
                          <a:tab algn="l" pos="0"/>
                        </a:tabLst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2022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spcAft>
                          <a:spcPts val="1001"/>
                        </a:spcAft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Договор о сетевом взаимодействии.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68040" algn="ctr">
                        <a:lnSpc>
                          <a:spcPct val="100000"/>
                        </a:lnSpc>
                        <a:buNone/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Директор</a:t>
                      </a:r>
                      <a:endParaRPr b="0" lang="ru-RU" sz="1200" spc="-1" strike="noStrike">
                        <a:latin typeface="Arial"/>
                      </a:endParaRPr>
                    </a:p>
                    <a:p>
                      <a:pPr marL="68040" algn="ctr">
                        <a:lnSpc>
                          <a:spcPct val="100000"/>
                        </a:lnSpc>
                        <a:buNone/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школы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6732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Педагогические работники, </a:t>
                      </a:r>
                      <a:endParaRPr b="0" lang="ru-RU" sz="1200" spc="-1" strike="noStrike">
                        <a:latin typeface="Arial"/>
                      </a:endParaRPr>
                    </a:p>
                    <a:p>
                      <a:pPr marL="67320" algn="ctr">
                        <a:lnSpc>
                          <a:spcPct val="100000"/>
                        </a:lnSpc>
                        <a:buNone/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учащиеся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571320">
                <a:tc>
                  <a:txBody>
                    <a:bodyPr lIns="0" rIns="0" tIns="0" bIns="0" anchor="t">
                      <a:noAutofit/>
                    </a:bodyPr>
                    <a:p>
                      <a:pPr marL="6804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4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66600" algn="ctr">
                        <a:lnSpc>
                          <a:spcPct val="100000"/>
                        </a:lnSpc>
                        <a:buNone/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Сохран</a:t>
                      </a: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ить</a:t>
                      </a:r>
                      <a:br/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кадров</a:t>
                      </a: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ый</a:t>
                      </a:r>
                      <a:br/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потенциал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Совершенствовать систему стимулирования педагогов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21708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До 20 с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ентябр</a:t>
                      </a: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я</a:t>
                      </a: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2022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algn="ctr">
                        <a:lnSpc>
                          <a:spcPct val="115000"/>
                        </a:lnSpc>
                        <a:spcAft>
                          <a:spcPts val="1001"/>
                        </a:spcAft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Положение о стимулировании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68040" algn="ctr">
                        <a:lnSpc>
                          <a:spcPct val="100000"/>
                        </a:lnSpc>
                        <a:buNone/>
                      </a:pPr>
                      <a:r>
                        <a:rPr b="0" lang="en-US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Директор           школы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 lIns="0" rIns="0" tIns="0" bIns="0" anchor="t">
                      <a:noAutofit/>
                    </a:bodyPr>
                    <a:p>
                      <a:pPr marL="67320" algn="ctr">
                        <a:lnSpc>
                          <a:spcPct val="100000"/>
                        </a:lnSpc>
                        <a:buNone/>
                      </a:pPr>
                      <a:r>
                        <a:rPr b="0" lang="ru-RU" sz="1200" spc="-1" strike="noStrik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Работники образования</a:t>
                      </a:r>
                      <a:endParaRPr b="0" lang="ru-RU" sz="1200" spc="-1" strike="noStrike">
                        <a:latin typeface="Arial"/>
                      </a:endParaRPr>
                    </a:p>
                  </a:txBody>
                  <a:tcPr anchor="t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86" name="Rectangle 1"/>
          <p:cNvSpPr/>
          <p:nvPr/>
        </p:nvSpPr>
        <p:spPr>
          <a:xfrm>
            <a:off x="1302840" y="-29880"/>
            <a:ext cx="6537600" cy="516960"/>
          </a:xfrm>
          <a:prstGeom prst="rect">
            <a:avLst/>
          </a:prstGeom>
          <a:noFill/>
          <a:ln w="9525">
            <a:noFill/>
          </a:ln>
        </p:spPr>
        <p:style>
          <a:lnRef idx="0"/>
          <a:fillRef idx="0"/>
          <a:effectRef idx="0"/>
          <a:fontRef idx="minor"/>
        </p:style>
        <p:txBody>
          <a:bodyPr numCol="1" spcCol="0" wrap="none" anchor="ctr">
            <a:spAutoFit/>
          </a:bodyPr>
          <a:p>
            <a:pPr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1" lang="ru-RU" sz="1400" spc="-1" strike="noStrike">
                <a:solidFill>
                  <a:srgbClr val="000000"/>
                </a:solidFill>
                <a:latin typeface="Arial"/>
                <a:ea typeface="Times New Roman"/>
              </a:rPr>
              <a:t>Программа</a:t>
            </a:r>
            <a:endParaRPr b="0" lang="ru-RU" sz="1400" spc="-1" strike="noStrike">
              <a:latin typeface="Arial"/>
            </a:endParaRPr>
          </a:p>
          <a:p>
            <a:pPr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1" lang="ru-RU" sz="1400" spc="-1" strike="noStrike">
                <a:solidFill>
                  <a:srgbClr val="000000"/>
                </a:solidFill>
                <a:latin typeface="Arial"/>
                <a:ea typeface="Times New Roman"/>
              </a:rPr>
              <a:t>антирисковых мер по направлению «Дефицит педагогических кадров»</a:t>
            </a:r>
            <a:endParaRPr b="0" lang="ru-RU" sz="1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Box 2"/>
          <p:cNvSpPr/>
          <p:nvPr/>
        </p:nvSpPr>
        <p:spPr>
          <a:xfrm>
            <a:off x="539640" y="836640"/>
            <a:ext cx="7632360" cy="3382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  <a:buNone/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Подтверждающие документы: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Мониторинг в потребности;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Аналитическая справка по дефициту педагогических кадров;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Удостоверение о курсах повышения квалификации 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  <a:buNone/>
            </a:pPr>
            <a:endParaRPr b="0" lang="ru-RU" sz="2400" spc="-1" strike="noStrike">
              <a:latin typeface="Arial"/>
            </a:endParaRPr>
          </a:p>
        </p:txBody>
      </p:sp>
      <p:sp>
        <p:nvSpPr>
          <p:cNvPr id="88" name="Управляющая кнопка: документ 4">
            <a:hlinkClick r:id="rId1"/>
          </p:cNvPr>
          <p:cNvSpPr/>
          <p:nvPr/>
        </p:nvSpPr>
        <p:spPr>
          <a:xfrm>
            <a:off x="4932000" y="1556640"/>
            <a:ext cx="1439640" cy="575640"/>
          </a:xfrm>
          <a:prstGeom prst="actionButtonDocument">
            <a:avLst/>
          </a:prstGeom>
          <a:solidFill>
            <a:schemeClr val="bg1"/>
          </a:solidFill>
          <a:ln>
            <a:solidFill>
              <a:srgbClr val="3a5f8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89" name="Управляющая кнопка: документ 5">
            <a:hlinkClick r:id="rId2"/>
          </p:cNvPr>
          <p:cNvSpPr/>
          <p:nvPr/>
        </p:nvSpPr>
        <p:spPr>
          <a:xfrm>
            <a:off x="2195640" y="2709000"/>
            <a:ext cx="1223640" cy="647640"/>
          </a:xfrm>
          <a:prstGeom prst="actionButtonDocument">
            <a:avLst/>
          </a:prstGeom>
          <a:solidFill>
            <a:schemeClr val="bg1"/>
          </a:solidFill>
          <a:ln>
            <a:solidFill>
              <a:srgbClr val="3a5f8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0" name="Управляющая кнопка: документ 6">
            <a:hlinkClick r:id="rId3"/>
          </p:cNvPr>
          <p:cNvSpPr/>
          <p:nvPr/>
        </p:nvSpPr>
        <p:spPr>
          <a:xfrm>
            <a:off x="7524360" y="3429000"/>
            <a:ext cx="1151640" cy="647640"/>
          </a:xfrm>
          <a:prstGeom prst="actionButtonDocument">
            <a:avLst/>
          </a:prstGeom>
          <a:solidFill>
            <a:schemeClr val="bg1"/>
          </a:solidFill>
          <a:ln>
            <a:solidFill>
              <a:srgbClr val="3a5f8b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TextBox 2"/>
          <p:cNvSpPr/>
          <p:nvPr/>
        </p:nvSpPr>
        <p:spPr>
          <a:xfrm>
            <a:off x="251640" y="332640"/>
            <a:ext cx="8568720" cy="516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  <a:buNone/>
            </a:pPr>
            <a:r>
              <a:rPr b="1" lang="ru-RU" sz="2800" spc="-1" strike="noStrike">
                <a:solidFill>
                  <a:srgbClr val="002060"/>
                </a:solidFill>
                <a:latin typeface="Times New Roman"/>
              </a:rPr>
              <a:t>Результаты реализации программы: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92" name="TextBox 3"/>
          <p:cNvSpPr/>
          <p:nvPr/>
        </p:nvSpPr>
        <p:spPr>
          <a:xfrm>
            <a:off x="899640" y="836640"/>
            <a:ext cx="7992360" cy="44794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marL="343080" indent="-343080" algn="just">
              <a:lnSpc>
                <a:spcPct val="100000"/>
              </a:lnSpc>
              <a:buClr>
                <a:srgbClr val="000000"/>
              </a:buClr>
              <a:buFont typeface="StarSymbol"/>
              <a:buAutoNum type="arabicParenR"/>
            </a:pPr>
            <a:r>
              <a:rPr b="0" lang="ru-RU" sz="1800" spc="-1" strike="noStrike">
                <a:solidFill>
                  <a:srgbClr val="000000"/>
                </a:solidFill>
                <a:latin typeface="Times New Roman"/>
              </a:rPr>
              <a:t>обеспечение педагогическими кадрами на 2022-2023 учебный год и последующие годы;</a:t>
            </a:r>
            <a:endParaRPr b="0" lang="ru-RU" sz="1800" spc="-1" strike="noStrike">
              <a:latin typeface="Arial"/>
            </a:endParaRPr>
          </a:p>
          <a:p>
            <a:pPr marL="343080" indent="-343080" algn="just">
              <a:lnSpc>
                <a:spcPct val="100000"/>
              </a:lnSpc>
              <a:buNone/>
              <a:tabLst>
                <a:tab algn="l" pos="0"/>
              </a:tabLst>
            </a:pPr>
            <a:endParaRPr b="0" lang="ru-RU" sz="1800" spc="-1" strike="noStrike">
              <a:latin typeface="Arial"/>
            </a:endParaRPr>
          </a:p>
          <a:p>
            <a:pPr marL="343080" indent="-343080" algn="just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800" spc="-1" strike="noStrike">
                <a:solidFill>
                  <a:srgbClr val="000000"/>
                </a:solidFill>
                <a:latin typeface="Times New Roman"/>
              </a:rPr>
              <a:t>2) создание комфортных условий труда, повышение мотивации педагогической деятельности у учителей;</a:t>
            </a:r>
            <a:endParaRPr b="0" lang="ru-RU" sz="1800" spc="-1" strike="noStrike">
              <a:latin typeface="Arial"/>
            </a:endParaRPr>
          </a:p>
          <a:p>
            <a:pPr marL="343080" indent="-343080" algn="just">
              <a:lnSpc>
                <a:spcPct val="100000"/>
              </a:lnSpc>
              <a:buNone/>
              <a:tabLst>
                <a:tab algn="l" pos="0"/>
              </a:tabLst>
            </a:pPr>
            <a:endParaRPr b="0" lang="ru-RU" sz="1800" spc="-1" strike="noStrike">
              <a:latin typeface="Arial"/>
            </a:endParaRPr>
          </a:p>
          <a:p>
            <a:pPr marL="343080" indent="-343080" algn="just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800" spc="-1" strike="noStrike">
                <a:solidFill>
                  <a:srgbClr val="000000"/>
                </a:solidFill>
                <a:latin typeface="Times New Roman"/>
              </a:rPr>
              <a:t>3) устранение кадрового дефицита и сохранение педагогического контингента;</a:t>
            </a:r>
            <a:r>
              <a:rPr b="1" lang="ru-RU" sz="1800" spc="-1" strike="noStrike">
                <a:solidFill>
                  <a:srgbClr val="000000"/>
                </a:solidFill>
                <a:latin typeface="Times New Roman"/>
              </a:rPr>
              <a:t>  </a:t>
            </a:r>
            <a:endParaRPr b="0" lang="ru-RU" sz="18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  <a:tabLst>
                <a:tab algn="l" pos="0"/>
              </a:tabLst>
            </a:pPr>
            <a:endParaRPr b="0" lang="ru-RU" sz="18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800" spc="-1" strike="noStrike">
                <a:solidFill>
                  <a:srgbClr val="000000"/>
                </a:solidFill>
                <a:latin typeface="Times New Roman"/>
              </a:rPr>
              <a:t>4) снижение доли обучающихся с рисками учебной неуспешности;</a:t>
            </a:r>
            <a:endParaRPr b="0" lang="ru-RU" sz="18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  <a:tabLst>
                <a:tab algn="l" pos="0"/>
              </a:tabLst>
            </a:pPr>
            <a:endParaRPr b="0" lang="ru-RU" sz="18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800" spc="-1" strike="noStrike">
                <a:solidFill>
                  <a:srgbClr val="000000"/>
                </a:solidFill>
                <a:latin typeface="Times New Roman"/>
              </a:rPr>
              <a:t>5) повышение успеваемости и уровня качества знаний, результатов ГИА, ВПР, рост учебных достижений обучающихся;</a:t>
            </a:r>
            <a:endParaRPr b="0" lang="ru-RU" sz="18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  <a:tabLst>
                <a:tab algn="l" pos="0"/>
              </a:tabLst>
            </a:pPr>
            <a:endParaRPr b="0" lang="ru-RU" sz="1800" spc="-1" strike="noStrike">
              <a:latin typeface="Arial"/>
            </a:endParaRPr>
          </a:p>
          <a:p>
            <a:pPr algn="just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ru-RU" sz="1800" spc="-1" strike="noStrike">
                <a:solidFill>
                  <a:srgbClr val="000000"/>
                </a:solidFill>
                <a:latin typeface="Times New Roman"/>
              </a:rPr>
              <a:t>6) рост познавательной мотивации учащихся (увеличение количества учащихся в школьных, районных, региональных олимпиадах, конкурсах и проектах).</a:t>
            </a:r>
            <a:endParaRPr b="0" lang="ru-R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Picture 1" descr=""/>
          <p:cNvPicPr/>
          <p:nvPr/>
        </p:nvPicPr>
        <p:blipFill>
          <a:blip r:embed="rId1"/>
          <a:stretch/>
        </p:blipFill>
        <p:spPr>
          <a:xfrm>
            <a:off x="0" y="-171360"/>
            <a:ext cx="9143640" cy="6857640"/>
          </a:xfrm>
          <a:prstGeom prst="rect">
            <a:avLst/>
          </a:prstGeom>
          <a:ln w="9525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2" descr=""/>
          <p:cNvPicPr/>
          <p:nvPr/>
        </p:nvPicPr>
        <p:blipFill>
          <a:blip r:embed="rId1"/>
          <a:stretch/>
        </p:blipFill>
        <p:spPr>
          <a:xfrm>
            <a:off x="0" y="0"/>
            <a:ext cx="9347760" cy="6857640"/>
          </a:xfrm>
          <a:prstGeom prst="rect">
            <a:avLst/>
          </a:prstGeom>
          <a:ln w="9525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589</TotalTime>
  <Application>LibreOffice/7.3.1.3$Windows_x86 LibreOffice_project/a69ca51ded25f3eefd52d7bf9a5fad8c90b87951</Application>
  <AppVersion>15.0000</AppVersion>
  <Words>1276</Words>
  <Paragraphs>370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2022-10-18T07:18:41Z</dcterms:created>
  <dc:creator>User</dc:creator>
  <dc:description/>
  <dc:language>ru-RU</dc:language>
  <cp:lastModifiedBy>User</cp:lastModifiedBy>
  <dcterms:modified xsi:type="dcterms:W3CDTF">2022-10-20T11:24:44Z</dcterms:modified>
  <cp:revision>64</cp:revision>
  <dc:subject/>
  <dc:title>Муниципальное казенное общеобразовательное учреждение  «Нехочская основная общеобразовательная школа»  Хвастовичского района Калужской области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i4>2</vt:i4>
  </property>
  <property fmtid="{D5CDD505-2E9C-101B-9397-08002B2CF9AE}" pid="3" name="PresentationFormat">
    <vt:lpwstr>Экран (4:3)</vt:lpwstr>
  </property>
  <property fmtid="{D5CDD505-2E9C-101B-9397-08002B2CF9AE}" pid="4" name="Slides">
    <vt:i4>23</vt:i4>
  </property>
</Properties>
</file>