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4" r:id="rId1"/>
    <p:sldMasterId id="2147483866" r:id="rId2"/>
    <p:sldMasterId id="2147483878" r:id="rId3"/>
    <p:sldMasterId id="2147483890" r:id="rId4"/>
    <p:sldMasterId id="2147483926" r:id="rId5"/>
    <p:sldMasterId id="2147483962" r:id="rId6"/>
    <p:sldMasterId id="2147483974" r:id="rId7"/>
  </p:sldMasterIdLst>
  <p:notesMasterIdLst>
    <p:notesMasterId r:id="rId33"/>
  </p:notesMasterIdLst>
  <p:sldIdLst>
    <p:sldId id="272" r:id="rId8"/>
    <p:sldId id="289" r:id="rId9"/>
    <p:sldId id="290" r:id="rId10"/>
    <p:sldId id="292" r:id="rId11"/>
    <p:sldId id="273" r:id="rId12"/>
    <p:sldId id="348" r:id="rId13"/>
    <p:sldId id="295" r:id="rId14"/>
    <p:sldId id="288" r:id="rId15"/>
    <p:sldId id="359" r:id="rId16"/>
    <p:sldId id="346" r:id="rId17"/>
    <p:sldId id="358" r:id="rId18"/>
    <p:sldId id="285" r:id="rId19"/>
    <p:sldId id="322" r:id="rId20"/>
    <p:sldId id="323" r:id="rId21"/>
    <p:sldId id="306" r:id="rId22"/>
    <p:sldId id="307" r:id="rId23"/>
    <p:sldId id="352" r:id="rId24"/>
    <p:sldId id="354" r:id="rId25"/>
    <p:sldId id="356" r:id="rId26"/>
    <p:sldId id="301" r:id="rId27"/>
    <p:sldId id="302" r:id="rId28"/>
    <p:sldId id="303" r:id="rId29"/>
    <p:sldId id="338" r:id="rId30"/>
    <p:sldId id="349" r:id="rId31"/>
    <p:sldId id="35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9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AB5546-BE61-4757-86A7-AE68F4355B91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EFE521-08C7-4186-97A6-EA853A7FB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204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FE521-08C7-4186-97A6-EA853A7FB19B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915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E7B40-441C-410E-8FF6-F5F3E39365E1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370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00351-10CC-4A37-8C28-CE52C0493A9B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104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D74EC-B8BB-40A4-A281-B3076AB01EE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105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E7B40-441C-410E-8FF6-F5F3E39365E1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104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DD241-9EEF-4FF7-931B-4D5769BEE8A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7526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476DB-53C1-4D32-B3A2-68EE2641756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3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78BB7-5F79-483C-B7F5-9C7C6672827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9484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E8CA1-D012-4378-AA46-94786FDA8BE4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8074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9EC85-815F-429A-8A5F-A900A3429C9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0937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F8FEE-55CC-4D7D-8ACD-7937D1C0739F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7103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73C7B-6805-4DD8-B19F-1BA534293D1A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819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DD241-9EEF-4FF7-931B-4D5769BEE8A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3489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96730-E639-4B1B-8795-8DC68154BF56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619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00351-10CC-4A37-8C28-CE52C0493A9B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5238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D74EC-B8BB-40A4-A281-B3076AB01EE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4213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E7B40-441C-410E-8FF6-F5F3E39365E1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5929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DD241-9EEF-4FF7-931B-4D5769BEE8A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7811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476DB-53C1-4D32-B3A2-68EE2641756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2546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78BB7-5F79-483C-B7F5-9C7C6672827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947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E8CA1-D012-4378-AA46-94786FDA8BE4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7408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9EC85-815F-429A-8A5F-A900A3429C9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680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F8FEE-55CC-4D7D-8ACD-7937D1C0739F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204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476DB-53C1-4D32-B3A2-68EE2641756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6177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73C7B-6805-4DD8-B19F-1BA534293D1A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3691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96730-E639-4B1B-8795-8DC68154BF56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5255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00351-10CC-4A37-8C28-CE52C0493A9B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0407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D74EC-B8BB-40A4-A281-B3076AB01EE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5693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E7B40-441C-410E-8FF6-F5F3E39365E1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0806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DD241-9EEF-4FF7-931B-4D5769BEE8A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0920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476DB-53C1-4D32-B3A2-68EE2641756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0523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78BB7-5F79-483C-B7F5-9C7C6672827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4288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E8CA1-D012-4378-AA46-94786FDA8BE4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788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9EC85-815F-429A-8A5F-A900A3429C9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561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78BB7-5F79-483C-B7F5-9C7C6672827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1572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F8FEE-55CC-4D7D-8ACD-7937D1C0739F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6833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73C7B-6805-4DD8-B19F-1BA534293D1A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2246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96730-E639-4B1B-8795-8DC68154BF56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6884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00351-10CC-4A37-8C28-CE52C0493A9B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685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D74EC-B8BB-40A4-A281-B3076AB01EE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850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E7B40-441C-410E-8FF6-F5F3E39365E1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47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DD241-9EEF-4FF7-931B-4D5769BEE8A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63573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476DB-53C1-4D32-B3A2-68EE2641756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35279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78BB7-5F79-483C-B7F5-9C7C6672827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5031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E8CA1-D012-4378-AA46-94786FDA8BE4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252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E8CA1-D012-4378-AA46-94786FDA8BE4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22622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9EC85-815F-429A-8A5F-A900A3429C9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5157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F8FEE-55CC-4D7D-8ACD-7937D1C0739F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1250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73C7B-6805-4DD8-B19F-1BA534293D1A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9654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96730-E639-4B1B-8795-8DC68154BF56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7730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00351-10CC-4A37-8C28-CE52C0493A9B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20967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D74EC-B8BB-40A4-A281-B3076AB01EE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50709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7A7C6EA-D4CE-4742-8835-CD5F5CAB79F7}" type="datetimeFigureOut">
              <a:rPr lang="ru-RU" smtClean="0">
                <a:solidFill>
                  <a:srgbClr val="575F6D"/>
                </a:solidFill>
              </a:rPr>
              <a:pPr/>
              <a:t>25.10.2022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7430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7A7C6EA-D4CE-4742-8835-CD5F5CAB79F7}" type="datetimeFigureOut">
              <a:rPr lang="ru-RU" smtClean="0">
                <a:solidFill>
                  <a:srgbClr val="575F6D"/>
                </a:solidFill>
              </a:rPr>
              <a:pPr/>
              <a:t>25.10.2022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7668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7A7C6EA-D4CE-4742-8835-CD5F5CAB79F7}" type="datetimeFigureOut">
              <a:rPr lang="ru-RU" smtClean="0">
                <a:solidFill>
                  <a:srgbClr val="FFF39D"/>
                </a:solidFill>
              </a:rPr>
              <a:pPr/>
              <a:t>25.10.2022</a:t>
            </a:fld>
            <a:endParaRPr lang="ru-RU">
              <a:solidFill>
                <a:srgbClr val="FFF39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>
              <a:solidFill>
                <a:srgbClr val="FFF39D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3299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C6EA-D4CE-4742-8835-CD5F5CAB79F7}" type="datetimeFigureOut">
              <a:rPr lang="ru-RU" smtClean="0">
                <a:solidFill>
                  <a:srgbClr val="575F6D"/>
                </a:solidFill>
              </a:rPr>
              <a:pPr/>
              <a:t>25.10.2022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23416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9EC85-815F-429A-8A5F-A900A3429C9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65682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C6EA-D4CE-4742-8835-CD5F5CAB79F7}" type="datetimeFigureOut">
              <a:rPr lang="ru-RU" smtClean="0">
                <a:solidFill>
                  <a:srgbClr val="575F6D"/>
                </a:solidFill>
              </a:rPr>
              <a:pPr/>
              <a:t>25.10.2022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30450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7A7C6EA-D4CE-4742-8835-CD5F5CAB79F7}" type="datetimeFigureOut">
              <a:rPr lang="ru-RU" smtClean="0">
                <a:solidFill>
                  <a:srgbClr val="575F6D"/>
                </a:solidFill>
              </a:rPr>
              <a:pPr/>
              <a:t>25.10.2022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0285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C6EA-D4CE-4742-8835-CD5F5CAB79F7}" type="datetimeFigureOut">
              <a:rPr lang="ru-RU" smtClean="0">
                <a:solidFill>
                  <a:srgbClr val="575F6D"/>
                </a:solidFill>
              </a:rPr>
              <a:pPr/>
              <a:t>25.10.2022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2340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7A7C6EA-D4CE-4742-8835-CD5F5CAB79F7}" type="datetimeFigureOut">
              <a:rPr lang="ru-RU" smtClean="0">
                <a:solidFill>
                  <a:srgbClr val="575F6D"/>
                </a:solidFill>
              </a:rPr>
              <a:pPr/>
              <a:t>25.10.2022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5837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7A7C6EA-D4CE-4742-8835-CD5F5CAB79F7}" type="datetimeFigureOut">
              <a:rPr lang="ru-RU" smtClean="0">
                <a:solidFill>
                  <a:srgbClr val="575F6D"/>
                </a:solidFill>
              </a:rPr>
              <a:pPr/>
              <a:t>25.10.2022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46902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C6EA-D4CE-4742-8835-CD5F5CAB79F7}" type="datetimeFigureOut">
              <a:rPr lang="ru-RU" smtClean="0">
                <a:solidFill>
                  <a:srgbClr val="575F6D"/>
                </a:solidFill>
              </a:rPr>
              <a:pPr/>
              <a:t>25.10.2022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96814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C6EA-D4CE-4742-8835-CD5F5CAB79F7}" type="datetimeFigureOut">
              <a:rPr lang="ru-RU" smtClean="0">
                <a:solidFill>
                  <a:srgbClr val="575F6D"/>
                </a:solidFill>
              </a:rPr>
              <a:pPr/>
              <a:t>25.10.2022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40202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4AEF9-633A-4928-AB5C-769A957D7B0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359-91D3-4DDD-A073-551BA04735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6006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4AEF9-633A-4928-AB5C-769A957D7B0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359-91D3-4DDD-A073-551BA04735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36006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4AEF9-633A-4928-AB5C-769A957D7B0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359-91D3-4DDD-A073-551BA04735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326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F8FEE-55CC-4D7D-8ACD-7937D1C0739F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50389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4AEF9-633A-4928-AB5C-769A957D7B0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359-91D3-4DDD-A073-551BA04735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32183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4AEF9-633A-4928-AB5C-769A957D7B0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359-91D3-4DDD-A073-551BA04735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4481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4AEF9-633A-4928-AB5C-769A957D7B0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359-91D3-4DDD-A073-551BA04735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47470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4AEF9-633A-4928-AB5C-769A957D7B0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359-91D3-4DDD-A073-551BA04735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27688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4AEF9-633A-4928-AB5C-769A957D7B0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359-91D3-4DDD-A073-551BA04735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563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4AEF9-633A-4928-AB5C-769A957D7B0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359-91D3-4DDD-A073-551BA04735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95872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4AEF9-633A-4928-AB5C-769A957D7B0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359-91D3-4DDD-A073-551BA04735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18474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4AEF9-633A-4928-AB5C-769A957D7B0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359-91D3-4DDD-A073-551BA04735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849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73C7B-6805-4DD8-B19F-1BA534293D1A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065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96730-E639-4B1B-8795-8DC68154BF56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946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4572000"/>
            <a:ext cx="6781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685800"/>
            <a:ext cx="7543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962349-F4C3-4234-B1AB-CA8F152751C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075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4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4572000"/>
            <a:ext cx="6781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685800"/>
            <a:ext cx="7543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962349-F4C3-4234-B1AB-CA8F152751C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283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4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4572000"/>
            <a:ext cx="6781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685800"/>
            <a:ext cx="7543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962349-F4C3-4234-B1AB-CA8F152751C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302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4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4572000"/>
            <a:ext cx="6781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685800"/>
            <a:ext cx="7543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962349-F4C3-4234-B1AB-CA8F152751C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890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4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4572000"/>
            <a:ext cx="6781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685800"/>
            <a:ext cx="7543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962349-F4C3-4234-B1AB-CA8F152751C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270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4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7A7C6EA-D4CE-4742-8835-CD5F5CAB79F7}" type="datetimeFigureOut">
              <a:rPr lang="ru-RU" smtClean="0">
                <a:solidFill>
                  <a:srgbClr val="575F6D"/>
                </a:solidFill>
              </a:rPr>
              <a:pPr/>
              <a:t>25.10.2022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737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4AEF9-633A-4928-AB5C-769A957D7B0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F4359-91D3-4DDD-A073-551BA04735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303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sch1905.ru/seminar.pptx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zenglish.ru/fgos/typology/reflection-lesson" TargetMode="External"/><Relationship Id="rId2" Type="http://schemas.openxmlformats.org/officeDocument/2006/relationships/hyperlink" Target="http://www.izenglish.ru/fgos/typology/discovery-lesson" TargetMode="External"/><Relationship Id="rId1" Type="http://schemas.openxmlformats.org/officeDocument/2006/relationships/slideLayout" Target="../slideLayouts/slideLayout40.xml"/><Relationship Id="rId5" Type="http://schemas.openxmlformats.org/officeDocument/2006/relationships/hyperlink" Target="http://www.izenglish.ru/fgos/typology/dcontrol-lesson" TargetMode="External"/><Relationship Id="rId4" Type="http://schemas.openxmlformats.org/officeDocument/2006/relationships/hyperlink" Target="http://www.izenglish.ru/fgos/typology/meth-orientation-lesson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AutoShape 2"/>
          <p:cNvSpPr>
            <a:spLocks noGrp="1" noChangeArrowheads="1"/>
          </p:cNvSpPr>
          <p:nvPr>
            <p:ph type="title"/>
          </p:nvPr>
        </p:nvSpPr>
        <p:spPr>
          <a:xfrm>
            <a:off x="395536" y="457200"/>
            <a:ext cx="8568952" cy="1819672"/>
          </a:xfrm>
        </p:spPr>
        <p:txBody>
          <a:bodyPr rtlCol="0">
            <a:normAutofit fontScale="90000"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              </a:t>
            </a:r>
            <a:r>
              <a:rPr lang="ru-RU" sz="31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«Единственный путь, ведущий</a:t>
            </a:r>
            <a:br>
              <a:rPr lang="ru-RU" sz="31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        к знанию - это деятельность»</a:t>
            </a:r>
            <a:r>
              <a:rPr lang="ru-RU" sz="3100" dirty="0" smtClean="0">
                <a:solidFill>
                  <a:schemeClr val="tx1"/>
                </a:solidFill>
              </a:rPr>
              <a:t> 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/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Б. Шоу </a:t>
            </a: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0835" name="Rectangle 3"/>
          <p:cNvSpPr>
            <a:spLocks noGrp="1" noChangeArrowheads="1"/>
          </p:cNvSpPr>
          <p:nvPr>
            <p:ph idx="1"/>
          </p:nvPr>
        </p:nvSpPr>
        <p:spPr>
          <a:xfrm>
            <a:off x="989013" y="2636912"/>
            <a:ext cx="7924800" cy="3244776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b="1" dirty="0" smtClean="0">
                <a:ea typeface="Calibri"/>
              </a:rPr>
              <a:t> </a:t>
            </a:r>
            <a:r>
              <a:rPr lang="ru-RU" sz="3600" b="1" dirty="0">
                <a:ea typeface="Calibri"/>
              </a:rPr>
              <a:t>«Системно-деятельностный подход </a:t>
            </a:r>
            <a:endParaRPr lang="ru-RU" sz="3600" b="1" dirty="0" smtClean="0">
              <a:ea typeface="Calibri"/>
            </a:endParaRPr>
          </a:p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b="1" dirty="0" smtClean="0">
                <a:ea typeface="Calibri"/>
              </a:rPr>
              <a:t>как </a:t>
            </a:r>
            <a:r>
              <a:rPr lang="ru-RU" sz="3600" b="1" dirty="0">
                <a:ea typeface="Calibri"/>
              </a:rPr>
              <a:t>условие реализации современных целей образования»</a:t>
            </a:r>
            <a:endParaRPr lang="ru-RU" sz="4400" b="1" dirty="0" smtClean="0">
              <a:latin typeface="Monotype Corsiva" pitchFamily="66" charset="0"/>
            </a:endParaRPr>
          </a:p>
        </p:txBody>
      </p:sp>
      <p:pic>
        <p:nvPicPr>
          <p:cNvPr id="10244" name="Picture 6" descr="http://zavoo.narod.ru/fgos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7199"/>
            <a:ext cx="3078163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42836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80728"/>
            <a:ext cx="84969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solidFill>
                  <a:srgbClr val="000000"/>
                </a:solidFill>
                <a:ea typeface="Calibri"/>
                <a:cs typeface="Times New Roman"/>
              </a:rPr>
              <a:t>Чтобы возник у учащихся познавательный интерес, </a:t>
            </a:r>
            <a:endParaRPr lang="ru-RU" sz="4000" b="1" dirty="0" smtClean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 algn="ctr"/>
            <a:r>
              <a:rPr lang="ru-RU" sz="4000" b="1" dirty="0" smtClean="0">
                <a:solidFill>
                  <a:srgbClr val="000000"/>
                </a:solidFill>
                <a:ea typeface="Calibri"/>
                <a:cs typeface="Times New Roman"/>
              </a:rPr>
              <a:t>надо </a:t>
            </a:r>
            <a:r>
              <a:rPr lang="ru-RU" sz="4000" b="1" dirty="0">
                <a:solidFill>
                  <a:srgbClr val="000000"/>
                </a:solidFill>
                <a:ea typeface="Calibri"/>
                <a:cs typeface="Times New Roman"/>
              </a:rPr>
              <a:t>их столкнуть с </a:t>
            </a:r>
            <a:endParaRPr lang="ru-RU" sz="4000" b="1" dirty="0" smtClean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 algn="ctr"/>
            <a:r>
              <a:rPr lang="ru-RU" sz="4000" b="1" dirty="0" smtClean="0">
                <a:solidFill>
                  <a:srgbClr val="000000"/>
                </a:solidFill>
                <a:ea typeface="Calibri"/>
                <a:cs typeface="Times New Roman"/>
              </a:rPr>
              <a:t>«</a:t>
            </a:r>
            <a:r>
              <a:rPr lang="ru-RU" sz="4000" b="1" dirty="0">
                <a:solidFill>
                  <a:srgbClr val="000000"/>
                </a:solidFill>
                <a:ea typeface="Calibri"/>
                <a:cs typeface="Times New Roman"/>
              </a:rPr>
              <a:t>преодолимой трудностью», то есть, создать проблемную </a:t>
            </a:r>
            <a:r>
              <a:rPr lang="ru-RU" sz="4000" b="1" dirty="0" smtClean="0">
                <a:solidFill>
                  <a:srgbClr val="000000"/>
                </a:solidFill>
                <a:ea typeface="Calibri"/>
                <a:cs typeface="Times New Roman"/>
              </a:rPr>
              <a:t>ситуацию. </a:t>
            </a:r>
            <a:endParaRPr lang="ru-RU" sz="4000" b="1" dirty="0" smtClean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 algn="ctr"/>
            <a:r>
              <a:rPr lang="ru-RU" sz="4000" b="1" dirty="0">
                <a:solidFill>
                  <a:srgbClr val="000000"/>
                </a:solidFill>
                <a:ea typeface="Calibri"/>
                <a:cs typeface="Times New Roman"/>
              </a:rPr>
              <a:t>Ч</a:t>
            </a:r>
            <a:r>
              <a:rPr lang="ru-RU" sz="4000" b="1" dirty="0" smtClean="0">
                <a:solidFill>
                  <a:srgbClr val="000000"/>
                </a:solidFill>
                <a:ea typeface="Calibri"/>
                <a:cs typeface="Times New Roman"/>
              </a:rPr>
              <a:t>тобы </a:t>
            </a:r>
            <a:r>
              <a:rPr lang="ru-RU" sz="4000" b="1" dirty="0">
                <a:solidFill>
                  <a:srgbClr val="000000"/>
                </a:solidFill>
                <a:ea typeface="Calibri"/>
                <a:cs typeface="Times New Roman"/>
              </a:rPr>
              <a:t>решить её, выполняются учебные действия, </a:t>
            </a:r>
            <a:r>
              <a:rPr lang="ru-RU" sz="4000" b="1" dirty="0" smtClean="0">
                <a:solidFill>
                  <a:srgbClr val="000000"/>
                </a:solidFill>
                <a:ea typeface="Calibri"/>
                <a:cs typeface="Times New Roman"/>
              </a:rPr>
              <a:t>на </a:t>
            </a:r>
            <a:r>
              <a:rPr lang="ru-RU" sz="4000" b="1" dirty="0">
                <a:solidFill>
                  <a:srgbClr val="000000"/>
                </a:solidFill>
                <a:ea typeface="Calibri"/>
                <a:cs typeface="Times New Roman"/>
              </a:rPr>
              <a:t>этом этапе надо создать ситуацию успеха</a:t>
            </a:r>
            <a:endParaRPr lang="ru-RU" sz="4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56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4057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467600" cy="609600"/>
          </a:xfrm>
        </p:spPr>
        <p:txBody>
          <a:bodyPr>
            <a:noAutofit/>
          </a:bodyPr>
          <a:lstStyle/>
          <a:p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Дидактические принципы</a:t>
            </a:r>
            <a:endParaRPr lang="ru-RU" sz="3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762000"/>
            <a:ext cx="9144000" cy="59436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tabLst>
                <a:tab pos="7981950" algn="l"/>
              </a:tabLs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1.Принцип деятельности </a:t>
            </a:r>
          </a:p>
          <a:p>
            <a:pPr marL="0" indent="0">
              <a:spcBef>
                <a:spcPts val="0"/>
              </a:spcBef>
              <a:buNone/>
              <a:tabLst>
                <a:tab pos="7981950" algn="l"/>
              </a:tabLst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     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не получать знания в готовом виде, а добывать их самим).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>
              <a:spcBef>
                <a:spcPts val="0"/>
              </a:spcBef>
              <a:tabLst>
                <a:tab pos="7981950" algn="l"/>
              </a:tabLst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2.Принцип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непрерывности </a:t>
            </a:r>
            <a:endParaRPr lang="ru-RU" b="1" dirty="0" smtClean="0">
              <a:latin typeface="Times New Roman"/>
              <a:ea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  <a:tabLst>
                <a:tab pos="7981950" algn="l"/>
              </a:tabLs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  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преемственность между всеми ступенями и этапами обучения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  <a:tabLst>
                <a:tab pos="798195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с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учетом психологических особенностей учащихся).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>
              <a:spcBef>
                <a:spcPts val="0"/>
              </a:spcBef>
              <a:tabLst>
                <a:tab pos="7981950" algn="l"/>
              </a:tabLst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3.Принцип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целостности </a:t>
            </a:r>
            <a:endParaRPr lang="ru-RU" b="1" dirty="0" smtClean="0">
              <a:latin typeface="Times New Roman"/>
              <a:ea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  <a:tabLst>
                <a:tab pos="7981950" algn="l"/>
              </a:tabLs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  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формирование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системного представления об изучаемом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предмете. </a:t>
            </a:r>
          </a:p>
          <a:p>
            <a:pPr>
              <a:spcBef>
                <a:spcPts val="0"/>
              </a:spcBef>
              <a:tabLst>
                <a:tab pos="7981950" algn="l"/>
              </a:tabLst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4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Принцип мини – макса </a:t>
            </a:r>
            <a:endParaRPr lang="ru-RU" b="1" dirty="0" smtClean="0">
              <a:latin typeface="Times New Roman"/>
              <a:ea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  <a:tabLst>
                <a:tab pos="7981950" algn="l"/>
              </a:tabLs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 (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возможность освоения на максимальном уровне и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  <a:tabLst>
                <a:tab pos="7981950" algn="l"/>
              </a:tabLs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  обеспечение усвоения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на минимальном: гос. стандарт). </a:t>
            </a:r>
          </a:p>
          <a:p>
            <a:pPr>
              <a:spcBef>
                <a:spcPts val="0"/>
              </a:spcBef>
              <a:tabLst>
                <a:tab pos="7981950" algn="l"/>
              </a:tabLst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5.Принцип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психологической комфортности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  <a:tabLst>
                <a:tab pos="798195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  (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создание доброжелательной атмосферы урока).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>
              <a:spcBef>
                <a:spcPts val="0"/>
              </a:spcBef>
              <a:tabLst>
                <a:tab pos="7981950" algn="l"/>
              </a:tabLst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6.Принцип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вариативности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(формирование  способности к выбору варианта решения задачи).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>
              <a:spcBef>
                <a:spcPts val="0"/>
              </a:spcBef>
              <a:tabLst>
                <a:tab pos="7981950" algn="l"/>
              </a:tabLst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7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. Принцип творчества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(ориентация на творческую деятельность в процессе выполнения учебных действий).  </a:t>
            </a:r>
            <a:endParaRPr lang="ru-RU" sz="1800" dirty="0"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5503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548680"/>
            <a:ext cx="8712968" cy="5289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prstClr val="black"/>
                </a:solidFill>
                <a:ea typeface="Times New Roman"/>
                <a:cs typeface="Times New Roman"/>
              </a:rPr>
              <a:t>Технологии деятельностного </a:t>
            </a:r>
            <a:r>
              <a:rPr lang="ru-RU" sz="3600" b="1" dirty="0" smtClean="0">
                <a:solidFill>
                  <a:prstClr val="black"/>
                </a:solidFill>
                <a:ea typeface="+mj-ea"/>
                <a:cs typeface="+mj-cs"/>
              </a:rPr>
              <a:t>подхода</a:t>
            </a:r>
          </a:p>
          <a:p>
            <a:r>
              <a:rPr lang="ru-RU" sz="2400" dirty="0" smtClean="0">
                <a:solidFill>
                  <a:prstClr val="black"/>
                </a:solidFill>
                <a:ea typeface="Times New Roman"/>
                <a:cs typeface="Times New Roman"/>
              </a:rPr>
              <a:t>Продуктивное </a:t>
            </a:r>
            <a:r>
              <a:rPr lang="ru-RU" sz="2400" dirty="0">
                <a:solidFill>
                  <a:prstClr val="black"/>
                </a:solidFill>
                <a:ea typeface="Times New Roman"/>
                <a:cs typeface="Times New Roman"/>
              </a:rPr>
              <a:t>чтение (</a:t>
            </a:r>
            <a:r>
              <a:rPr lang="ru-RU" sz="2000" dirty="0">
                <a:solidFill>
                  <a:prstClr val="black"/>
                </a:solidFill>
                <a:ea typeface="Times New Roman"/>
                <a:cs typeface="Times New Roman"/>
              </a:rPr>
              <a:t>нахождение </a:t>
            </a:r>
            <a:r>
              <a:rPr lang="ru-RU" sz="2000" dirty="0" smtClean="0">
                <a:solidFill>
                  <a:prstClr val="black"/>
                </a:solidFill>
                <a:ea typeface="Times New Roman"/>
                <a:cs typeface="Times New Roman"/>
              </a:rPr>
              <a:t>информации, интерпретация текста</a:t>
            </a:r>
            <a:r>
              <a:rPr lang="ru-RU" sz="2400" dirty="0" smtClean="0">
                <a:solidFill>
                  <a:prstClr val="black"/>
                </a:solidFill>
                <a:ea typeface="Times New Roman"/>
                <a:cs typeface="Times New Roman"/>
              </a:rPr>
              <a:t>). </a:t>
            </a:r>
          </a:p>
          <a:p>
            <a:r>
              <a:rPr lang="ru-RU" sz="2400" dirty="0" smtClean="0">
                <a:solidFill>
                  <a:prstClr val="black"/>
                </a:solidFill>
                <a:ea typeface="Times New Roman"/>
                <a:cs typeface="Times New Roman"/>
              </a:rPr>
              <a:t>Обучение в сотрудничестве (работа в небольших группах). 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Технология </a:t>
            </a:r>
            <a:r>
              <a:rPr lang="ru-RU" sz="2400" dirty="0">
                <a:solidFill>
                  <a:srgbClr val="000000"/>
                </a:solidFill>
                <a:ea typeface="Times New Roman"/>
              </a:rPr>
              <a:t>развития критического </a:t>
            </a: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мышления.</a:t>
            </a:r>
            <a:endParaRPr lang="ru-RU" sz="2400" dirty="0">
              <a:solidFill>
                <a:srgbClr val="000000"/>
              </a:solidFill>
              <a:ea typeface="Times New Roman"/>
            </a:endParaRPr>
          </a:p>
          <a:p>
            <a:pPr lvl="0">
              <a:buSzPts val="1000"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Кейс-технология.</a:t>
            </a:r>
            <a:endParaRPr lang="ru-RU" sz="2400" dirty="0">
              <a:solidFill>
                <a:srgbClr val="000000"/>
              </a:solidFill>
              <a:ea typeface="Times New Roman"/>
            </a:endParaRPr>
          </a:p>
          <a:p>
            <a:pPr lvl="0">
              <a:buSzPts val="1000"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Личностно-ориентированная технология.</a:t>
            </a:r>
            <a:endParaRPr lang="ru-RU" sz="2400" dirty="0">
              <a:solidFill>
                <a:srgbClr val="000000"/>
              </a:solidFill>
              <a:ea typeface="Times New Roman"/>
            </a:endParaRPr>
          </a:p>
          <a:p>
            <a:pPr lvl="0">
              <a:buSzPts val="1000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a typeface="Times New Roman"/>
              </a:rPr>
              <a:t>Технологии игрового </a:t>
            </a: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обучения.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Исследовательская </a:t>
            </a:r>
            <a:r>
              <a:rPr lang="ru-RU" sz="2400" dirty="0">
                <a:solidFill>
                  <a:srgbClr val="000000"/>
                </a:solidFill>
                <a:ea typeface="Times New Roman"/>
              </a:rPr>
              <a:t>технология </a:t>
            </a: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обучения.</a:t>
            </a:r>
            <a:endParaRPr lang="ru-RU" sz="2400" dirty="0" smtClean="0">
              <a:solidFill>
                <a:prstClr val="black"/>
              </a:solidFill>
              <a:ea typeface="Times New Roman"/>
              <a:cs typeface="Times New Roman"/>
            </a:endParaRPr>
          </a:p>
          <a:p>
            <a:r>
              <a:rPr lang="ru-RU" sz="2400" dirty="0" smtClean="0">
                <a:solidFill>
                  <a:prstClr val="black"/>
                </a:solidFill>
                <a:ea typeface="Times New Roman"/>
                <a:cs typeface="Times New Roman"/>
              </a:rPr>
              <a:t>Метод проектов.</a:t>
            </a:r>
          </a:p>
          <a:p>
            <a:r>
              <a:rPr lang="ru-RU" sz="2400" dirty="0" smtClean="0">
                <a:solidFill>
                  <a:prstClr val="black"/>
                </a:solidFill>
                <a:ea typeface="Times New Roman"/>
                <a:cs typeface="Times New Roman"/>
              </a:rPr>
              <a:t>Портфолио </a:t>
            </a:r>
            <a:r>
              <a:rPr lang="ru-RU" sz="2400" dirty="0">
                <a:solidFill>
                  <a:prstClr val="black"/>
                </a:solidFill>
                <a:ea typeface="Times New Roman"/>
                <a:cs typeface="Times New Roman"/>
              </a:rPr>
              <a:t>(самооценка результатов). </a:t>
            </a:r>
            <a:endParaRPr lang="ru-RU" sz="2400" dirty="0" smtClean="0">
              <a:solidFill>
                <a:prstClr val="black"/>
              </a:solidFill>
              <a:ea typeface="Times New Roman"/>
              <a:cs typeface="Times New Roman"/>
            </a:endParaRPr>
          </a:p>
          <a:p>
            <a:r>
              <a:rPr lang="ru-RU" sz="2400" dirty="0" smtClean="0">
                <a:solidFill>
                  <a:prstClr val="black"/>
                </a:solidFill>
                <a:ea typeface="Times New Roman"/>
                <a:cs typeface="Times New Roman"/>
              </a:rPr>
              <a:t>Модульное </a:t>
            </a:r>
            <a:r>
              <a:rPr lang="ru-RU" sz="2400" dirty="0">
                <a:solidFill>
                  <a:prstClr val="black"/>
                </a:solidFill>
                <a:ea typeface="Times New Roman"/>
                <a:cs typeface="Times New Roman"/>
              </a:rPr>
              <a:t>обучение (самостоятельное изучение). </a:t>
            </a:r>
            <a:endParaRPr lang="ru-RU" sz="2400" dirty="0" smtClean="0">
              <a:solidFill>
                <a:prstClr val="black"/>
              </a:solidFill>
              <a:ea typeface="Times New Roman"/>
              <a:cs typeface="Times New Roman"/>
            </a:endParaRPr>
          </a:p>
          <a:p>
            <a:r>
              <a:rPr lang="ru-RU" sz="2400" dirty="0" smtClean="0">
                <a:solidFill>
                  <a:prstClr val="black"/>
                </a:solidFill>
                <a:ea typeface="Times New Roman"/>
                <a:cs typeface="Times New Roman"/>
              </a:rPr>
              <a:t>Проблемное </a:t>
            </a:r>
            <a:r>
              <a:rPr lang="ru-RU" sz="2400" dirty="0">
                <a:solidFill>
                  <a:prstClr val="black"/>
                </a:solidFill>
                <a:ea typeface="Times New Roman"/>
                <a:cs typeface="Times New Roman"/>
              </a:rPr>
              <a:t>обучение (</a:t>
            </a:r>
            <a:r>
              <a:rPr lang="ru-RU" sz="2000" dirty="0">
                <a:solidFill>
                  <a:prstClr val="black"/>
                </a:solidFill>
                <a:ea typeface="Times New Roman"/>
                <a:cs typeface="Times New Roman"/>
              </a:rPr>
              <a:t>поиск  информации, развитие познавательной активности</a:t>
            </a:r>
            <a:r>
              <a:rPr lang="ru-RU" sz="2400" dirty="0">
                <a:solidFill>
                  <a:prstClr val="black"/>
                </a:solidFill>
                <a:ea typeface="Times New Roman"/>
                <a:cs typeface="Times New Roman"/>
              </a:rPr>
              <a:t>). </a:t>
            </a:r>
            <a:endParaRPr lang="ru-RU" sz="2400" dirty="0" smtClean="0">
              <a:solidFill>
                <a:prstClr val="black"/>
              </a:solidFill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8740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576" y="476672"/>
            <a:ext cx="8190656" cy="65563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+mn-lt"/>
              </a:rPr>
              <a:t>Приемы </a:t>
            </a:r>
            <a:r>
              <a:rPr lang="ru-RU" sz="4000" b="1" dirty="0" err="1" smtClean="0">
                <a:solidFill>
                  <a:schemeClr val="tx1"/>
                </a:solidFill>
                <a:latin typeface="+mn-lt"/>
              </a:rPr>
              <a:t>деятельностного</a:t>
            </a:r>
            <a:r>
              <a:rPr lang="ru-RU" sz="4000" b="1" dirty="0" smtClean="0">
                <a:solidFill>
                  <a:schemeClr val="tx1"/>
                </a:solidFill>
                <a:latin typeface="+mn-lt"/>
              </a:rPr>
              <a:t> подхода</a:t>
            </a:r>
            <a:endParaRPr lang="ru-RU" sz="4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484039" y="1124744"/>
            <a:ext cx="8610600" cy="4648200"/>
          </a:xfrm>
        </p:spPr>
        <p:txBody>
          <a:bodyPr>
            <a:normAutofit/>
          </a:bodyPr>
          <a:lstStyle/>
          <a:p>
            <a:r>
              <a:rPr lang="ru-RU" dirty="0" smtClean="0"/>
              <a:t>игровые формы деятельности</a:t>
            </a:r>
          </a:p>
          <a:p>
            <a:r>
              <a:rPr lang="ru-RU" dirty="0" smtClean="0"/>
              <a:t>использование ИКТ технологий</a:t>
            </a:r>
          </a:p>
          <a:p>
            <a:r>
              <a:rPr lang="ru-RU" dirty="0" smtClean="0"/>
              <a:t>ролевые, деловые игры</a:t>
            </a:r>
          </a:p>
          <a:p>
            <a:r>
              <a:rPr lang="ru-RU" dirty="0" smtClean="0"/>
              <a:t>составление диалогов</a:t>
            </a:r>
          </a:p>
          <a:p>
            <a:r>
              <a:rPr lang="ru-RU" dirty="0" smtClean="0"/>
              <a:t>групповая и парная работа</a:t>
            </a:r>
          </a:p>
          <a:p>
            <a:r>
              <a:rPr lang="ru-RU" dirty="0" smtClean="0"/>
              <a:t>проектная работа</a:t>
            </a:r>
          </a:p>
          <a:p>
            <a:r>
              <a:rPr lang="ru-RU" dirty="0" smtClean="0"/>
              <a:t>дискуссии</a:t>
            </a:r>
          </a:p>
          <a:p>
            <a:r>
              <a:rPr lang="ru-RU" dirty="0" smtClean="0"/>
              <a:t>различные виды драматизации</a:t>
            </a:r>
          </a:p>
          <a:p>
            <a:r>
              <a:rPr lang="ru-RU" dirty="0" smtClean="0"/>
              <a:t>взаимопроверка и </a:t>
            </a:r>
            <a:r>
              <a:rPr lang="ru-RU" dirty="0" err="1" smtClean="0"/>
              <a:t>взаимотренаж</a:t>
            </a:r>
            <a:endParaRPr lang="ru-RU" dirty="0" smtClean="0"/>
          </a:p>
          <a:p>
            <a:r>
              <a:rPr lang="ru-RU" dirty="0" smtClean="0"/>
              <a:t>написание сочинений, докладов, отчетов, обозрений</a:t>
            </a:r>
          </a:p>
          <a:p>
            <a:endParaRPr lang="ru-RU" dirty="0"/>
          </a:p>
        </p:txBody>
      </p:sp>
      <p:sp>
        <p:nvSpPr>
          <p:cNvPr id="1026" name="AutoShape 2" descr="Картинки по запросу игры на английском языке де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28" name="AutoShape 4" descr="Картинки по запросу игры на английском языке де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3059832" y="5373216"/>
            <a:ext cx="5943600" cy="1371600"/>
          </a:xfrm>
          <a:prstGeom prst="flowChartPunchedTap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Важно! Необходимо создать доброжелательную атмосферу!</a:t>
            </a:r>
            <a:endParaRPr lang="ru-RU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8220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48680"/>
            <a:ext cx="8712968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kern="50" dirty="0">
                <a:solidFill>
                  <a:srgbClr val="000000"/>
                </a:solidFill>
                <a:ea typeface="Times New Roman"/>
              </a:rPr>
              <a:t>Типология уроков в рамках системно-деятельностного подхода</a:t>
            </a:r>
            <a:r>
              <a:rPr lang="ru-RU" sz="3600" kern="5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ru-RU" dirty="0">
                <a:solidFill>
                  <a:srgbClr val="2A5E90"/>
                </a:solidFill>
                <a:latin typeface="Lato"/>
              </a:rPr>
              <a:t> </a:t>
            </a:r>
          </a:p>
          <a:p>
            <a:pPr lvl="0" algn="ctr"/>
            <a:endParaRPr lang="ru-RU" dirty="0">
              <a:solidFill>
                <a:srgbClr val="2A5E90"/>
              </a:solidFill>
              <a:latin typeface="Lato"/>
            </a:endParaRPr>
          </a:p>
          <a:p>
            <a:pPr marL="441325" lvl="0"/>
            <a:r>
              <a:rPr lang="ru-RU" sz="2800" b="1" cap="all" dirty="0" smtClean="0">
                <a:latin typeface="Arial" pitchFamily="34" charset="0"/>
                <a:cs typeface="Arial" pitchFamily="34" charset="0"/>
                <a:hlinkClick r:id="rId2"/>
              </a:rPr>
              <a:t>УРОК ОТКРЫТИЯ  НОВОГО </a:t>
            </a:r>
            <a:r>
              <a:rPr lang="ru-RU" sz="2800" b="1" cap="all" dirty="0">
                <a:latin typeface="Arial" pitchFamily="34" charset="0"/>
                <a:cs typeface="Arial" pitchFamily="34" charset="0"/>
                <a:hlinkClick r:id="rId2"/>
              </a:rPr>
              <a:t>ЗНАНИЯ 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marL="441325" lvl="0"/>
            <a:r>
              <a:rPr lang="ru-RU" sz="2800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2800" b="1" cap="all" dirty="0" smtClean="0">
                <a:latin typeface="Arial" pitchFamily="34" charset="0"/>
                <a:cs typeface="Arial" pitchFamily="34" charset="0"/>
                <a:hlinkClick r:id="rId3"/>
              </a:rPr>
              <a:t>УРОК  </a:t>
            </a:r>
            <a:r>
              <a:rPr lang="ru-RU" sz="2800" b="1" cap="all" dirty="0">
                <a:latin typeface="Arial" pitchFamily="34" charset="0"/>
                <a:cs typeface="Arial" pitchFamily="34" charset="0"/>
                <a:hlinkClick r:id="rId3"/>
              </a:rPr>
              <a:t>РЕФЛЕКСИИ 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marL="441325" lvl="0"/>
            <a:r>
              <a:rPr lang="ru-RU" sz="2800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2800" b="1" cap="all" dirty="0" smtClean="0">
                <a:latin typeface="Arial" pitchFamily="34" charset="0"/>
                <a:cs typeface="Arial" pitchFamily="34" charset="0"/>
                <a:hlinkClick r:id="rId4"/>
              </a:rPr>
              <a:t>УРОК СИСТЕМАТИЗАЦИИ ЗНАНИЙ </a:t>
            </a:r>
            <a:r>
              <a:rPr lang="ru-RU" sz="2400" b="1" cap="all" dirty="0" smtClean="0">
                <a:latin typeface="Arial" pitchFamily="34" charset="0"/>
                <a:cs typeface="Arial" pitchFamily="34" charset="0"/>
                <a:hlinkClick r:id="rId4"/>
              </a:rPr>
              <a:t>(ОБЩЕМЕТОДОЛОГИЧЕСКОЙ  НАПРАВЛЕННОСТИ)</a:t>
            </a:r>
            <a:r>
              <a:rPr lang="ru-RU" sz="2400" b="1" cap="all" dirty="0">
                <a:latin typeface="Arial" pitchFamily="34" charset="0"/>
                <a:cs typeface="Arial" pitchFamily="34" charset="0"/>
                <a:hlinkClick r:id="rId4"/>
              </a:rPr>
              <a:t> 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441325" lvl="0"/>
            <a:r>
              <a:rPr lang="ru-RU" sz="2800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2800" b="1" cap="all" dirty="0" smtClean="0">
                <a:latin typeface="Arial" pitchFamily="34" charset="0"/>
                <a:cs typeface="Arial" pitchFamily="34" charset="0"/>
                <a:hlinkClick r:id="rId5"/>
              </a:rPr>
              <a:t>УРОК РАЗВИВАЮЩЕГО  КОНТРОЛЯ</a:t>
            </a:r>
            <a:r>
              <a:rPr lang="ru-RU" b="1" cap="all" dirty="0">
                <a:solidFill>
                  <a:srgbClr val="1D6B92"/>
                </a:solidFill>
                <a:latin typeface="Lato"/>
                <a:hlinkClick r:id="rId5"/>
              </a:rPr>
              <a:t> </a:t>
            </a:r>
            <a:endParaRPr lang="ru-RU" dirty="0">
              <a:solidFill>
                <a:srgbClr val="2A5E90"/>
              </a:solidFill>
              <a:latin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97227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36712"/>
            <a:ext cx="835292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cap="all" dirty="0">
                <a:latin typeface="Arial" pitchFamily="34" charset="0"/>
                <a:cs typeface="Arial" pitchFamily="34" charset="0"/>
              </a:rPr>
              <a:t>УРОК ОТКРЫТИЯ НОВОГО ЗНАНИЯ</a:t>
            </a:r>
          </a:p>
          <a:p>
            <a:pPr lvl="0"/>
            <a:endParaRPr lang="ru-RU" sz="2800" cap="all" dirty="0" smtClean="0">
              <a:solidFill>
                <a:srgbClr val="336963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400" cap="all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ДЕЯТЕЛЬНОСТНАЯ ЦЕЛЬ:</a:t>
            </a:r>
            <a:endParaRPr lang="ru-RU" sz="2400" cap="all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000" dirty="0">
                <a:solidFill>
                  <a:srgbClr val="2A5E90"/>
                </a:solidFill>
                <a:latin typeface="Arial" pitchFamily="34" charset="0"/>
                <a:cs typeface="Arial" pitchFamily="34" charset="0"/>
              </a:rPr>
              <a:t>научить детей новым способам нахождения знания, ввести новые понятия, термины</a:t>
            </a:r>
            <a:r>
              <a:rPr lang="ru-RU" sz="2000" dirty="0" smtClean="0">
                <a:solidFill>
                  <a:srgbClr val="2A5E9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0"/>
            <a:endParaRPr lang="ru-RU" sz="2800" cap="all" dirty="0" smtClean="0">
              <a:solidFill>
                <a:srgbClr val="336963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400" cap="all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СОДЕРЖАТЕЛЬНАЯ ЦЕЛЬ:</a:t>
            </a:r>
          </a:p>
          <a:p>
            <a:pPr lvl="0"/>
            <a:r>
              <a:rPr lang="ru-RU" sz="2000" dirty="0" smtClean="0">
                <a:solidFill>
                  <a:srgbClr val="2A5E90"/>
                </a:solidFill>
                <a:latin typeface="Arial" pitchFamily="34" charset="0"/>
                <a:cs typeface="Arial" pitchFamily="34" charset="0"/>
              </a:rPr>
              <a:t>сформировать </a:t>
            </a:r>
            <a:r>
              <a:rPr lang="ru-RU" sz="2000" dirty="0">
                <a:solidFill>
                  <a:srgbClr val="2A5E90"/>
                </a:solidFill>
                <a:latin typeface="Arial" pitchFamily="34" charset="0"/>
                <a:cs typeface="Arial" pitchFamily="34" charset="0"/>
              </a:rPr>
              <a:t>систему новых понятий, расширить знания учеников за счет включения новых определений, терминов, описаний.</a:t>
            </a:r>
            <a:endParaRPr lang="ru-RU" sz="2000" cap="all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90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36712"/>
            <a:ext cx="83529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cap="all" dirty="0">
                <a:latin typeface="Arial" pitchFamily="34" charset="0"/>
                <a:cs typeface="Arial" pitchFamily="34" charset="0"/>
              </a:rPr>
              <a:t>УРОК РЕФЛЕКСИИ</a:t>
            </a:r>
          </a:p>
          <a:p>
            <a:pPr lvl="0" algn="ctr"/>
            <a:endParaRPr lang="ru-RU" sz="3600" b="1" cap="all" dirty="0">
              <a:latin typeface="Arial" pitchFamily="34" charset="0"/>
              <a:cs typeface="Arial" pitchFamily="34" charset="0"/>
            </a:endParaRPr>
          </a:p>
          <a:p>
            <a:pPr lvl="0"/>
            <a:endParaRPr lang="ru-RU" sz="2800" cap="all" dirty="0" smtClean="0">
              <a:solidFill>
                <a:srgbClr val="336963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400" cap="all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ДЕЯТЕЛЬНОСТНАЯ ЦЕЛЬ:</a:t>
            </a:r>
            <a:endParaRPr lang="ru-RU" sz="2400" cap="all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000" dirty="0" smtClean="0">
                <a:solidFill>
                  <a:srgbClr val="2A5E90"/>
                </a:solidFill>
                <a:latin typeface="Arial" pitchFamily="34" charset="0"/>
                <a:cs typeface="Arial" pitchFamily="34" charset="0"/>
              </a:rPr>
              <a:t>формировать </a:t>
            </a:r>
            <a:r>
              <a:rPr lang="ru-RU" sz="2000" dirty="0">
                <a:solidFill>
                  <a:srgbClr val="2A5E90"/>
                </a:solidFill>
                <a:latin typeface="Arial" pitchFamily="34" charset="0"/>
                <a:cs typeface="Arial" pitchFamily="34" charset="0"/>
              </a:rPr>
              <a:t>у учеников способность к рефлексии коррекционно-контрольного типа, научить детей находить причину своих затруднений, самостоятельно строить алгоритм действий по устранению затруднений, научить самоанализу действий и способам нахождения разрешения конфликта.</a:t>
            </a:r>
            <a:endParaRPr lang="ru-RU" sz="2000" dirty="0" smtClean="0">
              <a:solidFill>
                <a:srgbClr val="2A5E90"/>
              </a:solidFill>
              <a:latin typeface="Arial" pitchFamily="34" charset="0"/>
              <a:cs typeface="Arial" pitchFamily="34" charset="0"/>
            </a:endParaRPr>
          </a:p>
          <a:p>
            <a:pPr lvl="0"/>
            <a:endParaRPr lang="ru-RU" sz="2800" cap="all" dirty="0" smtClean="0">
              <a:solidFill>
                <a:srgbClr val="336963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400" cap="all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СОДЕРЖАТЕЛЬНАЯ ЦЕЛЬ:</a:t>
            </a:r>
          </a:p>
          <a:p>
            <a:pPr lvl="0"/>
            <a:r>
              <a:rPr lang="ru-RU" sz="2000" dirty="0" smtClean="0">
                <a:solidFill>
                  <a:srgbClr val="2A5E90"/>
                </a:solidFill>
                <a:latin typeface="Arial" pitchFamily="34" charset="0"/>
                <a:cs typeface="Arial" pitchFamily="34" charset="0"/>
              </a:rPr>
              <a:t>закрепить </a:t>
            </a:r>
            <a:r>
              <a:rPr lang="ru-RU" sz="2000" dirty="0">
                <a:solidFill>
                  <a:srgbClr val="2A5E90"/>
                </a:solidFill>
                <a:latin typeface="Arial" pitchFamily="34" charset="0"/>
                <a:cs typeface="Arial" pitchFamily="34" charset="0"/>
              </a:rPr>
              <a:t>усвоенные знания, понятия, способы действия и скорректировать при необходимости.</a:t>
            </a:r>
            <a:endParaRPr lang="ru-RU" sz="2000" cap="all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77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36712"/>
            <a:ext cx="83529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cap="all" dirty="0">
                <a:latin typeface="Arial" pitchFamily="34" charset="0"/>
                <a:cs typeface="Arial" pitchFamily="34" charset="0"/>
              </a:rPr>
              <a:t>УРОК СИСТЕМАТИЗАЦИИ ЗНАНИЙ </a:t>
            </a:r>
            <a:r>
              <a:rPr lang="ru-RU" sz="2400" b="1" cap="all" dirty="0">
                <a:latin typeface="Arial" pitchFamily="34" charset="0"/>
                <a:cs typeface="Arial" pitchFamily="34" charset="0"/>
              </a:rPr>
              <a:t>(ОБЩЕМЕТОДОЛОГИЧЕСКОЙ  НАПРАВЛЕННОСТИ) </a:t>
            </a:r>
          </a:p>
          <a:p>
            <a:pPr lvl="0" algn="ctr"/>
            <a:endParaRPr lang="ru-RU" sz="3600" b="1" cap="all" dirty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400" cap="all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ДЕЯТЕЛЬНОСТНАЯ ЦЕЛЬ:</a:t>
            </a:r>
            <a:endParaRPr lang="ru-RU" sz="2400" cap="all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000" dirty="0" smtClean="0">
                <a:solidFill>
                  <a:srgbClr val="2A5E90"/>
                </a:solidFill>
                <a:latin typeface="Arial" pitchFamily="34" charset="0"/>
                <a:cs typeface="Arial" pitchFamily="34" charset="0"/>
              </a:rPr>
              <a:t>научить </a:t>
            </a:r>
            <a:r>
              <a:rPr lang="ru-RU" sz="2000" dirty="0">
                <a:solidFill>
                  <a:srgbClr val="2A5E90"/>
                </a:solidFill>
                <a:latin typeface="Arial" pitchFamily="34" charset="0"/>
                <a:cs typeface="Arial" pitchFamily="34" charset="0"/>
              </a:rPr>
              <a:t>детей структуризации полученного знания, развивать умение перехода от частного к общему и наоборот, научить видеть каждое новое знание, изученный способ действий в рамках всей изучаемой темы.</a:t>
            </a:r>
            <a:endParaRPr lang="ru-RU" sz="2800" cap="all" dirty="0" smtClean="0">
              <a:solidFill>
                <a:srgbClr val="336963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400" cap="all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СОДЕРЖАТЕЛЬНАЯ ЦЕЛЬ:</a:t>
            </a:r>
          </a:p>
          <a:p>
            <a:pPr lvl="0"/>
            <a:r>
              <a:rPr lang="ru-RU" sz="2000" dirty="0" smtClean="0">
                <a:solidFill>
                  <a:srgbClr val="2A5E90"/>
                </a:solidFill>
                <a:latin typeface="Arial" pitchFamily="34" charset="0"/>
                <a:cs typeface="Arial" pitchFamily="34" charset="0"/>
              </a:rPr>
              <a:t>научить </a:t>
            </a:r>
            <a:r>
              <a:rPr lang="ru-RU" sz="2000" dirty="0">
                <a:solidFill>
                  <a:srgbClr val="2A5E90"/>
                </a:solidFill>
                <a:latin typeface="Arial" pitchFamily="34" charset="0"/>
                <a:cs typeface="Arial" pitchFamily="34" charset="0"/>
              </a:rPr>
              <a:t>обобщению, развивать умение строить теоретические предположения о дальнейшем развитии темы, научить видению нового знания в структуре общего курса, его связь с уже приобретенным опытом и его значение для последующего обучения.</a:t>
            </a:r>
            <a:endParaRPr lang="ru-RU" sz="2000" cap="all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36712"/>
            <a:ext cx="835292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cap="all" dirty="0" smtClean="0">
                <a:latin typeface="Arial" pitchFamily="34" charset="0"/>
                <a:cs typeface="Arial" pitchFamily="34" charset="0"/>
              </a:rPr>
              <a:t>УРОК РАЗВИВАЮЩЕГО  </a:t>
            </a:r>
            <a:r>
              <a:rPr lang="ru-RU" sz="3600" b="1" cap="all" dirty="0">
                <a:latin typeface="Arial" pitchFamily="34" charset="0"/>
                <a:cs typeface="Arial" pitchFamily="34" charset="0"/>
              </a:rPr>
              <a:t>КОНТРОЛЯ </a:t>
            </a:r>
          </a:p>
          <a:p>
            <a:pPr lvl="0" algn="ctr"/>
            <a:endParaRPr lang="ru-RU" sz="3600" b="1" cap="all" dirty="0">
              <a:latin typeface="Arial" pitchFamily="34" charset="0"/>
              <a:cs typeface="Arial" pitchFamily="34" charset="0"/>
            </a:endParaRPr>
          </a:p>
          <a:p>
            <a:pPr lvl="0"/>
            <a:endParaRPr lang="ru-RU" sz="2800" cap="all" dirty="0" smtClean="0">
              <a:solidFill>
                <a:srgbClr val="336963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400" cap="all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ДЕЯТЕЛЬНОСТНАЯ ЦЕЛЬ:</a:t>
            </a:r>
            <a:endParaRPr lang="ru-RU" sz="2400" cap="all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000" dirty="0" smtClean="0">
                <a:solidFill>
                  <a:srgbClr val="2A5E90"/>
                </a:solidFill>
                <a:latin typeface="Arial" pitchFamily="34" charset="0"/>
                <a:cs typeface="Arial" pitchFamily="34" charset="0"/>
              </a:rPr>
              <a:t>научить </a:t>
            </a:r>
            <a:r>
              <a:rPr lang="ru-RU" sz="2000" dirty="0">
                <a:solidFill>
                  <a:srgbClr val="2A5E90"/>
                </a:solidFill>
                <a:latin typeface="Arial" pitchFamily="34" charset="0"/>
                <a:cs typeface="Arial" pitchFamily="34" charset="0"/>
              </a:rPr>
              <a:t>детей способам самоконтроля и взаимоконтроля, формировать способности, позволяющие осуществлять контроль.</a:t>
            </a:r>
            <a:endParaRPr lang="ru-RU" sz="2800" cap="all" dirty="0" smtClean="0">
              <a:solidFill>
                <a:srgbClr val="336963"/>
              </a:solidFill>
              <a:latin typeface="Arial" pitchFamily="34" charset="0"/>
              <a:cs typeface="Arial" pitchFamily="34" charset="0"/>
            </a:endParaRPr>
          </a:p>
          <a:p>
            <a:pPr lvl="0"/>
            <a:endParaRPr lang="ru-RU" sz="2400" cap="all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endParaRPr lang="ru-RU" sz="2400" cap="all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400" cap="all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СОДЕРЖАТЕЛЬНАЯ </a:t>
            </a:r>
            <a:r>
              <a:rPr lang="ru-RU" sz="2400" cap="all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ЦЕЛЬ:</a:t>
            </a:r>
          </a:p>
          <a:p>
            <a:pPr lvl="0"/>
            <a:r>
              <a:rPr lang="ru-RU" sz="2000" dirty="0" smtClean="0">
                <a:solidFill>
                  <a:srgbClr val="2A5E90"/>
                </a:solidFill>
                <a:latin typeface="Arial" pitchFamily="34" charset="0"/>
                <a:cs typeface="Arial" pitchFamily="34" charset="0"/>
              </a:rPr>
              <a:t>проверка </a:t>
            </a:r>
            <a:r>
              <a:rPr lang="ru-RU" sz="2000" dirty="0">
                <a:solidFill>
                  <a:srgbClr val="2A5E90"/>
                </a:solidFill>
                <a:latin typeface="Arial" pitchFamily="34" charset="0"/>
                <a:cs typeface="Arial" pitchFamily="34" charset="0"/>
              </a:rPr>
              <a:t>знания, умений, приобретенных навыков и самопроверка учеников.</a:t>
            </a:r>
            <a:endParaRPr lang="ru-RU" sz="2000" cap="all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52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83568" y="836712"/>
            <a:ext cx="8136904" cy="504056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ru-RU" sz="4000" b="1" dirty="0">
                <a:latin typeface="Arial" pitchFamily="34" charset="0"/>
                <a:ea typeface="Calibri"/>
                <a:cs typeface="Arial" pitchFamily="34" charset="0"/>
              </a:rPr>
              <a:t>Цель:  </a:t>
            </a:r>
            <a:endParaRPr lang="ru-RU" sz="4000" b="1" dirty="0" smtClean="0"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000" b="1" dirty="0" smtClean="0"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Arial" pitchFamily="34" charset="0"/>
                <a:ea typeface="Times New Roman"/>
                <a:cs typeface="Arial" pitchFamily="34" charset="0"/>
              </a:rPr>
              <a:t>актуализация </a:t>
            </a: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теоретической </a:t>
            </a:r>
            <a:r>
              <a:rPr lang="ru-RU" dirty="0">
                <a:latin typeface="Arial" pitchFamily="34" charset="0"/>
                <a:ea typeface="Calibri"/>
                <a:cs typeface="Arial" pitchFamily="34" charset="0"/>
              </a:rPr>
              <a:t>и практической подготовки педагогов </a:t>
            </a: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по </a:t>
            </a:r>
            <a:r>
              <a:rPr lang="ru-RU" dirty="0">
                <a:latin typeface="Arial" pitchFamily="34" charset="0"/>
                <a:ea typeface="Calibri"/>
                <a:cs typeface="Arial" pitchFamily="34" charset="0"/>
              </a:rPr>
              <a:t>вопросу использования </a:t>
            </a:r>
            <a:endParaRPr lang="ru-RU" dirty="0" smtClean="0"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системно-деятельностного </a:t>
            </a:r>
            <a:r>
              <a:rPr lang="ru-RU" dirty="0">
                <a:latin typeface="Arial" pitchFamily="34" charset="0"/>
                <a:ea typeface="Calibri"/>
                <a:cs typeface="Arial" pitchFamily="34" charset="0"/>
              </a:rPr>
              <a:t>подхода в обучении. </a:t>
            </a:r>
            <a:endParaRPr lang="ru-RU" dirty="0">
              <a:effectLst/>
              <a:latin typeface="Arial" pitchFamily="34" charset="0"/>
              <a:ea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09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50749"/>
            <a:ext cx="8856984" cy="623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Компоненты </a:t>
            </a:r>
          </a:p>
          <a:p>
            <a:pPr algn="ctr"/>
            <a:r>
              <a:rPr lang="ru-RU" sz="3200" b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системно-деятельностного </a:t>
            </a:r>
            <a:r>
              <a:rPr lang="ru-RU" sz="3200" b="1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подхода</a:t>
            </a:r>
            <a:r>
              <a:rPr lang="ru-RU" sz="3200" b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:</a:t>
            </a:r>
          </a:p>
          <a:p>
            <a:pPr algn="ctr"/>
            <a:endParaRPr lang="ru-RU" sz="900" b="1" dirty="0">
              <a:latin typeface="Arial" pitchFamily="34" charset="0"/>
              <a:ea typeface="Calibri"/>
              <a:cs typeface="Arial" pitchFamily="34" charset="0"/>
            </a:endParaRPr>
          </a:p>
          <a:p>
            <a:pPr marL="457200" indent="-457200">
              <a:buAutoNum type="arabicPeriod"/>
            </a:pPr>
            <a:r>
              <a:rPr lang="ru-RU" sz="2400" i="1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У</a:t>
            </a:r>
            <a:r>
              <a:rPr lang="ru-RU" sz="2400" i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чебно-познавательные </a:t>
            </a:r>
            <a:r>
              <a:rPr lang="ru-RU" sz="2400" i="1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мотивы </a:t>
            </a:r>
            <a:endParaRPr lang="ru-RU" sz="2400" i="1" dirty="0" smtClean="0">
              <a:solidFill>
                <a:srgbClr val="333333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r>
              <a:rPr lang="ru-RU" sz="2400" i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(</a:t>
            </a:r>
            <a:r>
              <a:rPr lang="ru-RU" sz="24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осознание </a:t>
            </a:r>
            <a:r>
              <a:rPr lang="ru-RU" sz="2400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учеником “для чего мне необходимо изучить этот объект</a:t>
            </a:r>
            <a:r>
              <a:rPr lang="ru-RU" sz="24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”).</a:t>
            </a:r>
          </a:p>
          <a:p>
            <a:endParaRPr lang="ru-RU" sz="600" dirty="0">
              <a:latin typeface="Arial" pitchFamily="34" charset="0"/>
              <a:ea typeface="Calibri"/>
              <a:cs typeface="Arial" pitchFamily="34" charset="0"/>
            </a:endParaRPr>
          </a:p>
          <a:p>
            <a:r>
              <a:rPr lang="ru-RU" sz="2400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2. </a:t>
            </a:r>
            <a:r>
              <a:rPr lang="ru-RU" sz="24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Действие</a:t>
            </a:r>
            <a:r>
              <a:rPr lang="ru-RU" sz="2400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 </a:t>
            </a:r>
            <a:r>
              <a:rPr lang="ru-RU" sz="2400" i="1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целеполагания </a:t>
            </a:r>
            <a:endParaRPr lang="ru-RU" sz="2400" i="1" dirty="0" smtClean="0">
              <a:solidFill>
                <a:srgbClr val="333333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r>
              <a:rPr lang="ru-RU" sz="2400" i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(</a:t>
            </a:r>
            <a:r>
              <a:rPr lang="ru-RU" sz="24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“</a:t>
            </a:r>
            <a:r>
              <a:rPr lang="ru-RU" sz="2400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что я должен сделать…”: выбор средств и методов</a:t>
            </a:r>
            <a:r>
              <a:rPr lang="ru-RU" sz="24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).</a:t>
            </a:r>
          </a:p>
          <a:p>
            <a:endParaRPr lang="ru-RU" sz="1000" dirty="0">
              <a:latin typeface="Arial" pitchFamily="34" charset="0"/>
              <a:ea typeface="Calibri"/>
              <a:cs typeface="Arial" pitchFamily="34" charset="0"/>
            </a:endParaRPr>
          </a:p>
          <a:p>
            <a:r>
              <a:rPr lang="ru-RU" sz="2400" i="1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3. </a:t>
            </a:r>
            <a:r>
              <a:rPr lang="ru-RU" sz="2400" i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Планирование</a:t>
            </a:r>
            <a:r>
              <a:rPr lang="ru-RU" sz="2400" i="1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 </a:t>
            </a:r>
            <a:r>
              <a:rPr lang="ru-RU" sz="2400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решения </a:t>
            </a:r>
            <a:endParaRPr lang="ru-RU" sz="2400" dirty="0" smtClean="0">
              <a:solidFill>
                <a:srgbClr val="333333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r>
              <a:rPr lang="ru-RU" sz="24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(как </a:t>
            </a:r>
            <a:r>
              <a:rPr lang="ru-RU" sz="2400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и в какой последовательности я должен решить </a:t>
            </a:r>
            <a:r>
              <a:rPr lang="ru-RU" sz="24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задачу).</a:t>
            </a:r>
          </a:p>
          <a:p>
            <a:endParaRPr lang="ru-RU" sz="1100" dirty="0">
              <a:latin typeface="Arial" pitchFamily="34" charset="0"/>
              <a:ea typeface="Calibri"/>
              <a:cs typeface="Arial" pitchFamily="34" charset="0"/>
            </a:endParaRPr>
          </a:p>
          <a:p>
            <a:r>
              <a:rPr lang="ru-RU" sz="2400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4. </a:t>
            </a:r>
            <a:r>
              <a:rPr lang="ru-RU" sz="24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Собственно </a:t>
            </a:r>
            <a:r>
              <a:rPr lang="ru-RU" sz="2400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решение </a:t>
            </a:r>
            <a:r>
              <a:rPr lang="ru-RU" sz="24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задач</a:t>
            </a:r>
            <a:r>
              <a:rPr lang="ru-RU" sz="2400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.</a:t>
            </a:r>
            <a:endParaRPr lang="ru-RU" sz="2400" dirty="0" smtClean="0">
              <a:solidFill>
                <a:srgbClr val="333333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endParaRPr lang="ru-RU" sz="1100" dirty="0">
              <a:latin typeface="Arial" pitchFamily="34" charset="0"/>
              <a:ea typeface="Calibri"/>
              <a:cs typeface="Arial" pitchFamily="34" charset="0"/>
            </a:endParaRPr>
          </a:p>
          <a:p>
            <a:r>
              <a:rPr lang="ru-RU" sz="2400" i="1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5. </a:t>
            </a:r>
            <a:r>
              <a:rPr lang="ru-RU" sz="2400" i="1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Рефлексивно-оценочные </a:t>
            </a:r>
            <a:r>
              <a:rPr lang="ru-RU" sz="2400" i="1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действия </a:t>
            </a:r>
            <a:endParaRPr lang="ru-RU" sz="2400" i="1" dirty="0" smtClean="0">
              <a:solidFill>
                <a:srgbClr val="333333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r>
              <a:rPr lang="ru-RU" sz="24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(“</a:t>
            </a:r>
            <a:r>
              <a:rPr lang="ru-RU" sz="2400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все и правильно ли я сделал, что еще необходимо сделать, чтобы достигнуть цели”).</a:t>
            </a:r>
            <a:endParaRPr lang="ru-RU" sz="2400" dirty="0">
              <a:effectLst/>
              <a:latin typeface="Arial" pitchFamily="34" charset="0"/>
              <a:ea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27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74752"/>
            <a:ext cx="8784976" cy="579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75"/>
              </a:spcAft>
            </a:pPr>
            <a:endParaRPr lang="ru-RU" dirty="0" smtClean="0">
              <a:solidFill>
                <a:srgbClr val="333333"/>
              </a:solidFill>
              <a:latin typeface="Helvetica"/>
              <a:ea typeface="Times New Roman"/>
              <a:cs typeface="Times New Roman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НО </a:t>
            </a:r>
            <a:r>
              <a:rPr lang="ru-RU" sz="2800" b="1" dirty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прежде чем отправлять ученика самостоятельно осваивать знания, умения и навыки, его нужно обучить</a:t>
            </a:r>
            <a:endParaRPr lang="ru-RU" sz="2800" b="1" dirty="0">
              <a:solidFill>
                <a:srgbClr val="FF0000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>
              <a:lnSpc>
                <a:spcPct val="115000"/>
              </a:lnSpc>
              <a:spcAft>
                <a:spcPts val="675"/>
              </a:spcAft>
            </a:pPr>
            <a:r>
              <a:rPr lang="ru-RU" sz="2400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- понимать, для чего ему всё это нужно (умение ставить цель, предполагать конечный результат);</a:t>
            </a:r>
            <a:endParaRPr lang="ru-RU" sz="2800" dirty="0">
              <a:latin typeface="Arial" pitchFamily="34" charset="0"/>
              <a:ea typeface="Calibri"/>
              <a:cs typeface="Arial" pitchFamily="34" charset="0"/>
            </a:endParaRPr>
          </a:p>
          <a:p>
            <a:pPr>
              <a:lnSpc>
                <a:spcPct val="115000"/>
              </a:lnSpc>
              <a:spcAft>
                <a:spcPts val="675"/>
              </a:spcAft>
            </a:pPr>
            <a:r>
              <a:rPr lang="ru-RU" sz="2400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- правильно добывать знания (уметь анализировать и систематизировать учебный текст, дополнительные источники информации, подбирать нужные источники информации);</a:t>
            </a:r>
            <a:endParaRPr lang="ru-RU" sz="2800" dirty="0">
              <a:latin typeface="Arial" pitchFamily="34" charset="0"/>
              <a:ea typeface="Calibri"/>
              <a:cs typeface="Arial" pitchFamily="34" charset="0"/>
            </a:endParaRPr>
          </a:p>
          <a:p>
            <a:pPr>
              <a:lnSpc>
                <a:spcPct val="115000"/>
              </a:lnSpc>
              <a:spcAft>
                <a:spcPts val="675"/>
              </a:spcAft>
            </a:pPr>
            <a:r>
              <a:rPr lang="ru-RU" sz="2400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- использовать верные и рациональные способы </a:t>
            </a:r>
            <a:r>
              <a:rPr lang="ru-RU" sz="24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решения </a:t>
            </a:r>
            <a:r>
              <a:rPr lang="ru-RU" sz="2400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задач (различные сформированные и формирующиеся умения и навыки, все инструменты учеников</a:t>
            </a:r>
            <a:r>
              <a:rPr lang="ru-RU" sz="24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);</a:t>
            </a:r>
            <a:endParaRPr lang="ru-RU" sz="2800" dirty="0">
              <a:latin typeface="Arial" pitchFamily="34" charset="0"/>
              <a:ea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21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89560"/>
            <a:ext cx="8640960" cy="5227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675"/>
              </a:spcAft>
              <a:buFontTx/>
              <a:buChar char="-"/>
            </a:pPr>
            <a:r>
              <a:rPr lang="ru-RU" sz="24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анализировать </a:t>
            </a:r>
            <a:r>
              <a:rPr lang="ru-RU" sz="2400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ход своих действий (сравнивать, использовать образцы, алгоритмы, рефлексировать, координировать свои действия с одноклассниками, учителями, другими участниками процесса обучения, давать оценку деятельности других, своей собственной </a:t>
            </a:r>
            <a:r>
              <a:rPr lang="ru-RU" sz="24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деятельности и </a:t>
            </a:r>
            <a:r>
              <a:rPr lang="ru-RU" sz="2400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т.д</a:t>
            </a:r>
            <a:r>
              <a:rPr lang="ru-RU" sz="2400" dirty="0" smtClean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.);</a:t>
            </a:r>
          </a:p>
          <a:p>
            <a:pPr lvl="0">
              <a:lnSpc>
                <a:spcPct val="115000"/>
              </a:lnSpc>
              <a:spcAft>
                <a:spcPts val="675"/>
              </a:spcAft>
            </a:pPr>
            <a:endParaRPr lang="ru-RU" sz="1400" dirty="0">
              <a:solidFill>
                <a:prstClr val="black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lvl="0">
              <a:lnSpc>
                <a:spcPct val="115000"/>
              </a:lnSpc>
              <a:spcAft>
                <a:spcPts val="675"/>
              </a:spcAft>
            </a:pPr>
            <a:r>
              <a:rPr lang="ru-RU" sz="2400" dirty="0">
                <a:solidFill>
                  <a:srgbClr val="333333"/>
                </a:solidFill>
                <a:latin typeface="Arial" pitchFamily="34" charset="0"/>
                <a:ea typeface="Times New Roman"/>
                <a:cs typeface="Arial" pitchFamily="34" charset="0"/>
              </a:rPr>
              <a:t>- синтезировать имеющиеся и полученные результаты - получать конечный продукт деятельности (рассказ, хронологию, схему, таблицу, карту, информационный плакат, буклет, зрительный ряд, историческую справку, график, диаграмму и т.д.).</a:t>
            </a:r>
            <a:endParaRPr lang="ru-RU" sz="2800" dirty="0">
              <a:solidFill>
                <a:prstClr val="black"/>
              </a:solidFill>
              <a:latin typeface="Arial" pitchFamily="34" charset="0"/>
              <a:ea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96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764703"/>
            <a:ext cx="8856984" cy="522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000000"/>
                </a:solidFill>
                <a:ea typeface="Times New Roman"/>
                <a:cs typeface="Times New Roman"/>
              </a:rPr>
              <a:t>Преимущества системно - деятельностного подхода:</a:t>
            </a:r>
            <a:endParaRPr lang="ru-RU" sz="4000" dirty="0">
              <a:latin typeface="Calibri"/>
              <a:ea typeface="Calibri"/>
              <a:cs typeface="Times New Roman"/>
            </a:endParaRPr>
          </a:p>
          <a:p>
            <a:pPr marL="182563" lvl="0" indent="-182563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b="1" dirty="0">
                <a:solidFill>
                  <a:srgbClr val="000000"/>
                </a:solidFill>
                <a:ea typeface="Times New Roman"/>
                <a:cs typeface="Times New Roman"/>
              </a:rPr>
              <a:t>развивает у обучающихся навыки самостоятельной </a:t>
            </a:r>
            <a:r>
              <a:rPr lang="ru-RU" sz="24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работы;</a:t>
            </a:r>
            <a:endParaRPr lang="ru-RU" sz="2400" b="1" dirty="0">
              <a:latin typeface="Calibri"/>
              <a:ea typeface="Calibri"/>
              <a:cs typeface="Times New Roman"/>
            </a:endParaRPr>
          </a:p>
          <a:p>
            <a:pPr marL="182563" lvl="0" indent="-182563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b="1" dirty="0">
                <a:solidFill>
                  <a:srgbClr val="000000"/>
                </a:solidFill>
                <a:ea typeface="Times New Roman"/>
                <a:cs typeface="Times New Roman"/>
              </a:rPr>
              <a:t>формирует умение творчески, нестандартно решать учебные задачи;</a:t>
            </a:r>
            <a:endParaRPr lang="ru-RU" sz="2400" b="1" dirty="0">
              <a:latin typeface="Calibri"/>
              <a:ea typeface="Calibri"/>
              <a:cs typeface="Times New Roman"/>
            </a:endParaRPr>
          </a:p>
          <a:p>
            <a:pPr marL="182563" lvl="0" indent="-182563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b="1" dirty="0">
                <a:solidFill>
                  <a:srgbClr val="000000"/>
                </a:solidFill>
                <a:ea typeface="Times New Roman"/>
                <a:cs typeface="Times New Roman"/>
              </a:rPr>
              <a:t>способствует созданию у учащихся положительной мотивации к познавательной </a:t>
            </a:r>
            <a:r>
              <a:rPr lang="ru-RU" sz="24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деятельности;</a:t>
            </a:r>
            <a:endParaRPr lang="ru-RU" sz="2400" b="1" dirty="0">
              <a:latin typeface="Calibri"/>
              <a:ea typeface="Calibri"/>
              <a:cs typeface="Times New Roman"/>
            </a:endParaRPr>
          </a:p>
          <a:p>
            <a:pPr marL="182563" lvl="0" indent="-182563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b="1" dirty="0">
                <a:solidFill>
                  <a:srgbClr val="000000"/>
                </a:solidFill>
                <a:ea typeface="Times New Roman"/>
                <a:cs typeface="Times New Roman"/>
              </a:rPr>
              <a:t>формирует интерес к предмету, побуждает к чтению дополнитель</a:t>
            </a:r>
            <a:r>
              <a:rPr lang="ru-RU" sz="2400" b="1" dirty="0">
                <a:solidFill>
                  <a:srgbClr val="000000"/>
                </a:solidFill>
                <a:ea typeface="Calibri"/>
                <a:cs typeface="Times New Roman"/>
              </a:rPr>
              <a:t>ной литературы, что способствует расширению познания в данной </a:t>
            </a:r>
            <a:r>
              <a:rPr lang="ru-RU" sz="2400" b="1">
                <a:solidFill>
                  <a:srgbClr val="000000"/>
                </a:solidFill>
                <a:ea typeface="Calibri"/>
                <a:cs typeface="Times New Roman"/>
              </a:rPr>
              <a:t>предметной </a:t>
            </a:r>
            <a:r>
              <a:rPr lang="ru-RU" sz="2400" b="1" smtClean="0">
                <a:solidFill>
                  <a:srgbClr val="000000"/>
                </a:solidFill>
                <a:ea typeface="Calibri"/>
                <a:cs typeface="Times New Roman"/>
              </a:rPr>
              <a:t>области.</a:t>
            </a:r>
            <a:endParaRPr lang="ru-RU" sz="2400" b="1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Times New Roman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310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8025" y="5646738"/>
            <a:ext cx="6781800" cy="525462"/>
          </a:xfrm>
        </p:spPr>
        <p:txBody>
          <a:bodyPr rtlCol="0">
            <a:normAutofit fontScale="90000"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Японская пословица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1066800"/>
            <a:ext cx="3898900" cy="3724275"/>
          </a:xfrm>
          <a:noFill/>
        </p:spPr>
      </p:pic>
      <p:sp>
        <p:nvSpPr>
          <p:cNvPr id="17412" name="Прямоугольник 4"/>
          <p:cNvSpPr>
            <a:spLocks noChangeArrowheads="1"/>
          </p:cNvSpPr>
          <p:nvPr/>
        </p:nvSpPr>
        <p:spPr bwMode="auto">
          <a:xfrm>
            <a:off x="4916488" y="762000"/>
            <a:ext cx="3810000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i="1">
                <a:solidFill>
                  <a:prstClr val="black"/>
                </a:solidFill>
                <a:cs typeface="Times New Roman" pitchFamily="18" charset="0"/>
              </a:rPr>
              <a:t>«Налови мне рыбы — и я буду сыт сегодня;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i="1">
                <a:solidFill>
                  <a:prstClr val="black"/>
                </a:solidFill>
                <a:cs typeface="Times New Roman" pitchFamily="18" charset="0"/>
              </a:rPr>
              <a:t> а научи меня ловить рыбу — так я буду сыт до конца жизни»</a:t>
            </a:r>
          </a:p>
        </p:txBody>
      </p:sp>
    </p:spTree>
    <p:extLst>
      <p:ext uri="{BB962C8B-B14F-4D97-AF65-F5344CB8AC3E}">
        <p14:creationId xmlns:p14="http://schemas.microsoft.com/office/powerpoint/2010/main" val="112330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980728"/>
            <a:ext cx="8568952" cy="3816424"/>
          </a:xfrm>
        </p:spPr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Не нужно 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меня учить всему. 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Научите меня учиться, 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и я научусь всему сам.</a:t>
            </a:r>
            <a:endParaRPr lang="ru-RU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370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64705"/>
            <a:ext cx="8496944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b="1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Задачи </a:t>
            </a:r>
            <a:r>
              <a:rPr lang="ru-RU" sz="4000" b="1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семинара</a:t>
            </a:r>
            <a:r>
              <a:rPr lang="ru-RU" sz="4000" b="1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:</a:t>
            </a:r>
          </a:p>
          <a:p>
            <a:pPr>
              <a:spcAft>
                <a:spcPts val="0"/>
              </a:spcAft>
            </a:pPr>
            <a:endParaRPr lang="ru-RU" sz="4000" dirty="0">
              <a:latin typeface="Arial" pitchFamily="34" charset="0"/>
              <a:ea typeface="Calibri"/>
              <a:cs typeface="Arial" pitchFamily="34" charset="0"/>
            </a:endParaRPr>
          </a:p>
          <a:p>
            <a:pPr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– </a:t>
            </a:r>
            <a:r>
              <a:rPr lang="ru-RU" sz="2400" dirty="0" smtClean="0">
                <a:latin typeface="Arial" pitchFamily="34" charset="0"/>
                <a:ea typeface="Calibri"/>
                <a:cs typeface="Arial" pitchFamily="34" charset="0"/>
              </a:rPr>
              <a:t>систематизировать </a:t>
            </a:r>
            <a:r>
              <a:rPr lang="ru-RU" sz="2400" dirty="0">
                <a:latin typeface="Arial" pitchFamily="34" charset="0"/>
                <a:ea typeface="Calibri"/>
                <a:cs typeface="Arial" pitchFamily="34" charset="0"/>
              </a:rPr>
              <a:t>знания педагогов о системно-</a:t>
            </a:r>
            <a:r>
              <a:rPr lang="ru-RU" sz="2400" dirty="0" err="1">
                <a:latin typeface="Arial" pitchFamily="34" charset="0"/>
                <a:ea typeface="Calibri"/>
                <a:cs typeface="Arial" pitchFamily="34" charset="0"/>
              </a:rPr>
              <a:t>деятельностном</a:t>
            </a:r>
            <a:r>
              <a:rPr lang="ru-RU" sz="2400" dirty="0"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ea typeface="Calibri"/>
                <a:cs typeface="Arial" pitchFamily="34" charset="0"/>
              </a:rPr>
              <a:t>подходе</a:t>
            </a:r>
            <a:r>
              <a:rPr lang="ru-RU" sz="2400" dirty="0">
                <a:latin typeface="Arial" pitchFamily="34" charset="0"/>
                <a:ea typeface="Calibri"/>
                <a:cs typeface="Arial" pitchFamily="34" charset="0"/>
              </a:rPr>
              <a:t>;</a:t>
            </a:r>
            <a:endParaRPr lang="ru-RU" sz="2400" dirty="0" smtClean="0">
              <a:latin typeface="Arial" pitchFamily="34" charset="0"/>
              <a:ea typeface="Calibri"/>
              <a:cs typeface="Arial" pitchFamily="34" charset="0"/>
            </a:endParaRPr>
          </a:p>
          <a:p>
            <a:pPr>
              <a:spcAft>
                <a:spcPts val="0"/>
              </a:spcAft>
            </a:pPr>
            <a:endParaRPr lang="ru-RU" sz="2400" dirty="0">
              <a:latin typeface="Arial" pitchFamily="34" charset="0"/>
              <a:ea typeface="Calibri"/>
              <a:cs typeface="Arial" pitchFamily="34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– 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обменяться с коллегами имеющимся опытом работы </a:t>
            </a:r>
            <a:r>
              <a:rPr lang="ru-RU" sz="2400" dirty="0" smtClean="0">
                <a:latin typeface="Arial" pitchFamily="34" charset="0"/>
                <a:ea typeface="Calibri"/>
                <a:cs typeface="Arial" pitchFamily="34" charset="0"/>
              </a:rPr>
              <a:t>по применению системно-</a:t>
            </a:r>
            <a:r>
              <a:rPr lang="ru-RU" sz="2400" dirty="0" err="1" smtClean="0">
                <a:latin typeface="Arial" pitchFamily="34" charset="0"/>
                <a:ea typeface="Calibri"/>
                <a:cs typeface="Arial" pitchFamily="34" charset="0"/>
              </a:rPr>
              <a:t>деятельностного</a:t>
            </a:r>
            <a:r>
              <a:rPr lang="ru-RU" sz="2400" dirty="0" smtClean="0">
                <a:latin typeface="Arial" pitchFamily="34" charset="0"/>
                <a:ea typeface="Calibri"/>
                <a:cs typeface="Arial" pitchFamily="34" charset="0"/>
              </a:rPr>
              <a:t> подхода в учебно - воспитательном  процессе</a:t>
            </a:r>
            <a:endParaRPr lang="ru-RU" sz="2400" dirty="0">
              <a:effectLst/>
              <a:latin typeface="Arial" pitchFamily="34" charset="0"/>
              <a:ea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54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836712"/>
            <a:ext cx="8568952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ea typeface="Times New Roman"/>
                <a:cs typeface="Times New Roman"/>
              </a:rPr>
              <a:t>Что </a:t>
            </a:r>
            <a:r>
              <a:rPr lang="ru-RU" sz="4800" b="1" dirty="0">
                <a:ea typeface="Times New Roman"/>
                <a:cs typeface="Times New Roman"/>
              </a:rPr>
              <a:t>такое </a:t>
            </a:r>
            <a:endParaRPr lang="ru-RU" sz="4800" b="1" dirty="0" smtClean="0">
              <a:ea typeface="Times New Roman"/>
              <a:cs typeface="Times New Roman"/>
            </a:endParaRP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ea typeface="Times New Roman"/>
                <a:cs typeface="Times New Roman"/>
              </a:rPr>
              <a:t>системно-деятельностный </a:t>
            </a: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ea typeface="Times New Roman"/>
                <a:cs typeface="Times New Roman"/>
              </a:rPr>
              <a:t>подход</a:t>
            </a:r>
            <a:r>
              <a:rPr lang="ru-RU" sz="4800" b="1" dirty="0">
                <a:ea typeface="Times New Roman"/>
                <a:cs typeface="Times New Roman"/>
              </a:rPr>
              <a:t>?</a:t>
            </a:r>
            <a:r>
              <a:rPr lang="ru-RU" sz="4800" dirty="0">
                <a:ea typeface="Times New Roman"/>
                <a:cs typeface="Times New Roman"/>
              </a:rPr>
              <a:t> </a:t>
            </a:r>
            <a:endParaRPr lang="ru-RU" sz="4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3407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476672"/>
            <a:ext cx="8784976" cy="5616624"/>
          </a:xfrm>
        </p:spPr>
        <p:txBody>
          <a:bodyPr/>
          <a:lstStyle/>
          <a:p>
            <a:pPr marL="0" indent="0" algn="ctr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altLang="ru-RU" sz="4400" b="1" dirty="0" smtClean="0">
                <a:cs typeface="Times New Roman" pitchFamily="18" charset="0"/>
              </a:rPr>
              <a:t>Подход в обучении, </a:t>
            </a:r>
          </a:p>
          <a:p>
            <a:pPr marL="0" indent="0" algn="ctr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altLang="ru-RU" sz="4400" b="1" dirty="0" smtClean="0">
                <a:cs typeface="Times New Roman" pitchFamily="18" charset="0"/>
              </a:rPr>
              <a:t>при котором ребенок </a:t>
            </a:r>
            <a:r>
              <a:rPr lang="ru-RU" sz="4400" b="1" dirty="0" smtClean="0">
                <a:ea typeface="Times New Roman"/>
              </a:rPr>
              <a:t>не </a:t>
            </a:r>
            <a:r>
              <a:rPr lang="ru-RU" sz="4400" b="1" dirty="0">
                <a:ea typeface="Times New Roman"/>
              </a:rPr>
              <a:t>получает знания в готовом </a:t>
            </a:r>
            <a:r>
              <a:rPr lang="ru-RU" sz="4400" b="1" dirty="0" smtClean="0">
                <a:ea typeface="Times New Roman"/>
              </a:rPr>
              <a:t>виде, а </a:t>
            </a:r>
            <a:r>
              <a:rPr lang="ru-RU" altLang="ru-RU" sz="4400" b="1" dirty="0" smtClean="0">
                <a:cs typeface="Times New Roman" pitchFamily="18" charset="0"/>
              </a:rPr>
              <a:t>добывает их </a:t>
            </a:r>
            <a:r>
              <a:rPr lang="ru-RU" altLang="ru-RU" sz="4400" b="1" u="sng" dirty="0" smtClean="0">
                <a:cs typeface="Times New Roman" pitchFamily="18" charset="0"/>
              </a:rPr>
              <a:t>сам</a:t>
            </a:r>
            <a:endParaRPr lang="ru-RU" altLang="ru-RU" sz="4400" b="1" dirty="0" smtClean="0">
              <a:cs typeface="Times New Roman" pitchFamily="18" charset="0"/>
            </a:endParaRPr>
          </a:p>
          <a:p>
            <a:pPr marL="0" indent="0" algn="ctr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altLang="ru-RU" sz="4400" b="1" dirty="0" smtClean="0">
                <a:cs typeface="Times New Roman" pitchFamily="18" charset="0"/>
              </a:rPr>
              <a:t>в процессе собственной </a:t>
            </a:r>
          </a:p>
          <a:p>
            <a:pPr marL="0" indent="0" algn="ctr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altLang="ru-RU" sz="4400" b="1" dirty="0" smtClean="0">
                <a:cs typeface="Times New Roman" pitchFamily="18" charset="0"/>
              </a:rPr>
              <a:t>учебно-познавательной </a:t>
            </a:r>
            <a:r>
              <a:rPr lang="ru-RU" altLang="ru-RU" sz="4400" b="1" u="sng" dirty="0" smtClean="0">
                <a:cs typeface="Times New Roman" pitchFamily="18" charset="0"/>
              </a:rPr>
              <a:t>деятельности</a:t>
            </a:r>
            <a:r>
              <a:rPr lang="ru-RU" altLang="ru-RU" sz="4400" b="1" dirty="0" smtClean="0">
                <a:cs typeface="Times New Roman" pitchFamily="18" charset="0"/>
              </a:rPr>
              <a:t> называется      </a:t>
            </a:r>
          </a:p>
          <a:p>
            <a:pPr marL="0" indent="0" algn="ctr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altLang="ru-RU" sz="4400" b="1" i="1" dirty="0" smtClean="0">
                <a:cs typeface="Times New Roman" pitchFamily="18" charset="0"/>
              </a:rPr>
              <a:t>системно - </a:t>
            </a:r>
            <a:r>
              <a:rPr lang="ru-RU" altLang="ru-RU" sz="4400" b="1" i="1" dirty="0" err="1" smtClean="0">
                <a:cs typeface="Times New Roman" pitchFamily="18" charset="0"/>
              </a:rPr>
              <a:t>деятельностным</a:t>
            </a:r>
            <a:r>
              <a:rPr lang="ru-RU" altLang="ru-RU" sz="4800" b="1" dirty="0" smtClean="0"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432588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899592" y="548680"/>
            <a:ext cx="7467600" cy="5695950"/>
          </a:xfrm>
        </p:spPr>
        <p:txBody>
          <a:bodyPr>
            <a:noAutofit/>
          </a:bodyPr>
          <a:lstStyle/>
          <a:p>
            <a:pPr marL="0" indent="0" algn="ctr">
              <a:lnSpc>
                <a:spcPct val="160000"/>
              </a:lnSpc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Основная идея этого подхода заключается в том, что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результат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образования – 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это не отдельные знания, умения и навыки, а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развитие личности ученика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в процессе выполнения учебной деятельности, 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это способность и готовность человека 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к продуктивной деятельности 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 различных ситуациях.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21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052736"/>
            <a:ext cx="845541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4800" b="1" dirty="0">
                <a:solidFill>
                  <a:prstClr val="black"/>
                </a:solidFill>
                <a:ea typeface="Calibri"/>
              </a:rPr>
              <a:t>Ученик из присутствующего и пассивно исполняющего указания учителя </a:t>
            </a:r>
            <a:endParaRPr lang="ru-RU" sz="4800" b="1" dirty="0" smtClean="0">
              <a:solidFill>
                <a:prstClr val="black"/>
              </a:solidFill>
              <a:ea typeface="Calibri"/>
            </a:endParaRP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4800" b="1" dirty="0" smtClean="0">
                <a:solidFill>
                  <a:prstClr val="black"/>
                </a:solidFill>
                <a:ea typeface="Calibri"/>
              </a:rPr>
              <a:t>на </a:t>
            </a:r>
            <a:r>
              <a:rPr lang="ru-RU" sz="4800" b="1" dirty="0">
                <a:solidFill>
                  <a:prstClr val="black"/>
                </a:solidFill>
                <a:ea typeface="Calibri"/>
              </a:rPr>
              <a:t>уроке традиционного типа теперь становится </a:t>
            </a:r>
            <a:endParaRPr lang="ru-RU" sz="4800" b="1" dirty="0" smtClean="0">
              <a:solidFill>
                <a:prstClr val="black"/>
              </a:solidFill>
              <a:ea typeface="Calibri"/>
            </a:endParaRP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4800" b="1" dirty="0" smtClean="0">
                <a:solidFill>
                  <a:prstClr val="black"/>
                </a:solidFill>
                <a:ea typeface="Calibri"/>
              </a:rPr>
              <a:t>главным </a:t>
            </a:r>
            <a:r>
              <a:rPr lang="ru-RU" sz="4800" b="1" dirty="0">
                <a:solidFill>
                  <a:prstClr val="black"/>
                </a:solidFill>
                <a:ea typeface="Calibri"/>
              </a:rPr>
              <a:t>деятелем</a:t>
            </a:r>
            <a:r>
              <a:rPr lang="ru-RU" sz="4800" dirty="0">
                <a:solidFill>
                  <a:prstClr val="black"/>
                </a:solidFill>
                <a:ea typeface="Calibri"/>
              </a:rPr>
              <a:t>.</a:t>
            </a:r>
            <a:endParaRPr lang="ru-RU" sz="4800" dirty="0">
              <a:solidFill>
                <a:prstClr val="black"/>
              </a:solidFill>
              <a:latin typeface="Century Schoolbook"/>
            </a:endParaRPr>
          </a:p>
        </p:txBody>
      </p:sp>
    </p:spTree>
    <p:extLst>
      <p:ext uri="{BB962C8B-B14F-4D97-AF65-F5344CB8AC3E}">
        <p14:creationId xmlns:p14="http://schemas.microsoft.com/office/powerpoint/2010/main" val="321546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ello_html_mad2b8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8720"/>
            <a:ext cx="6984776" cy="523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29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ерый\Desktop\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493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</TotalTime>
  <Words>793</Words>
  <Application>Microsoft Office PowerPoint</Application>
  <PresentationFormat>Экран (4:3)</PresentationFormat>
  <Paragraphs>142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NewsPrint</vt:lpstr>
      <vt:lpstr>1_NewsPrint</vt:lpstr>
      <vt:lpstr>2_NewsPrint</vt:lpstr>
      <vt:lpstr>3_NewsPrint</vt:lpstr>
      <vt:lpstr>6_NewsPrint</vt:lpstr>
      <vt:lpstr>Эркер</vt:lpstr>
      <vt:lpstr>4_Тема Office</vt:lpstr>
      <vt:lpstr>                           «Единственный путь, ведущий                            к знанию - это деятельность»   Б. Шоу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Дидактические принципы</vt:lpstr>
      <vt:lpstr>Презентация PowerPoint</vt:lpstr>
      <vt:lpstr>Приемы деятельностного подхода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Японская пословица</vt:lpstr>
      <vt:lpstr>Не нужно  меня учить всему.  Научите меня учиться,  и я научусь всему сам.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Серый</cp:lastModifiedBy>
  <cp:revision>57</cp:revision>
  <dcterms:created xsi:type="dcterms:W3CDTF">2018-12-02T06:14:34Z</dcterms:created>
  <dcterms:modified xsi:type="dcterms:W3CDTF">2022-10-25T14:11:42Z</dcterms:modified>
</cp:coreProperties>
</file>