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8" r:id="rId3"/>
    <p:sldId id="258" r:id="rId4"/>
    <p:sldId id="272" r:id="rId5"/>
    <p:sldId id="274" r:id="rId6"/>
    <p:sldId id="278" r:id="rId7"/>
    <p:sldId id="282" r:id="rId8"/>
    <p:sldId id="276" r:id="rId9"/>
    <p:sldId id="284" r:id="rId10"/>
    <p:sldId id="260" r:id="rId11"/>
    <p:sldId id="294" r:id="rId12"/>
    <p:sldId id="285" r:id="rId13"/>
    <p:sldId id="287" r:id="rId14"/>
    <p:sldId id="277" r:id="rId15"/>
    <p:sldId id="263" r:id="rId16"/>
    <p:sldId id="267" r:id="rId17"/>
    <p:sldId id="289" r:id="rId18"/>
    <p:sldId id="288" r:id="rId19"/>
    <p:sldId id="296" r:id="rId20"/>
    <p:sldId id="292" r:id="rId21"/>
    <p:sldId id="29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785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922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355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930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315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608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690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923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080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385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787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A2878-918A-401F-86EC-7CB056979764}" type="datetimeFigureOut">
              <a:rPr lang="ru-RU" smtClean="0"/>
              <a:pPr/>
              <a:t>19.12.2023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E7650-F103-4BD7-A66A-EC7810DFBDE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550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Comic Sans MS" pitchFamily="66" charset="0"/>
              </a:rPr>
              <a:t>Тема: Решение квадратных неравенств.</a:t>
            </a:r>
          </a:p>
          <a:p>
            <a:pPr algn="ctr">
              <a:buNone/>
            </a:pPr>
            <a:r>
              <a:rPr lang="ru-RU" sz="1600" dirty="0" smtClean="0">
                <a:latin typeface="Comic Sans MS" pitchFamily="66" charset="0"/>
              </a:rPr>
              <a:t>Алгебра 9 класс.</a:t>
            </a:r>
          </a:p>
          <a:p>
            <a:pPr algn="ctr">
              <a:buNone/>
            </a:pPr>
            <a:r>
              <a:rPr lang="ru-RU" sz="1600" dirty="0" smtClean="0">
                <a:latin typeface="Comic Sans MS" pitchFamily="66" charset="0"/>
              </a:rPr>
              <a:t>Учебник: А.Г. Мерзляк.</a:t>
            </a:r>
          </a:p>
          <a:p>
            <a:pPr algn="ctr">
              <a:buNone/>
            </a:pPr>
            <a:r>
              <a:rPr lang="ru-RU" sz="1600" dirty="0" smtClean="0">
                <a:latin typeface="Comic Sans MS" pitchFamily="66" charset="0"/>
              </a:rPr>
              <a:t>Учитель: Савкина Н.М.</a:t>
            </a:r>
            <a:endParaRPr lang="ru-RU" sz="1600" dirty="0">
              <a:latin typeface="Comic Sans MS" pitchFamily="66" charset="0"/>
            </a:endParaRPr>
          </a:p>
        </p:txBody>
      </p:sp>
      <p:pic>
        <p:nvPicPr>
          <p:cNvPr id="4" name="Picture 7" descr="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00505"/>
            <a:ext cx="1857389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880" y="1600201"/>
            <a:ext cx="8229600" cy="125273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b="1" dirty="0"/>
              <a:t>Неравенства вида </a:t>
            </a:r>
            <a:r>
              <a:rPr lang="ru-RU" b="1" dirty="0">
                <a:solidFill>
                  <a:srgbClr val="C00000"/>
                </a:solidFill>
              </a:rPr>
              <a:t>ах</a:t>
            </a:r>
            <a:r>
              <a:rPr lang="ru-RU" b="1" baseline="30000" dirty="0">
                <a:solidFill>
                  <a:srgbClr val="C00000"/>
                </a:solidFill>
              </a:rPr>
              <a:t>2 </a:t>
            </a:r>
            <a:r>
              <a:rPr lang="ru-RU" b="1" dirty="0">
                <a:solidFill>
                  <a:srgbClr val="C00000"/>
                </a:solidFill>
              </a:rPr>
              <a:t>+ </a:t>
            </a:r>
            <a:r>
              <a:rPr lang="en-US" b="1" dirty="0">
                <a:solidFill>
                  <a:srgbClr val="C00000"/>
                </a:solidFill>
              </a:rPr>
              <a:t>b</a:t>
            </a:r>
            <a:r>
              <a:rPr lang="ru-RU" b="1" dirty="0">
                <a:solidFill>
                  <a:srgbClr val="C00000"/>
                </a:solidFill>
              </a:rPr>
              <a:t>х + с &gt; </a:t>
            </a:r>
            <a:r>
              <a:rPr lang="ru-RU" b="1" dirty="0" smtClean="0">
                <a:solidFill>
                  <a:srgbClr val="C00000"/>
                </a:solidFill>
              </a:rPr>
              <a:t>0</a:t>
            </a:r>
            <a:r>
              <a:rPr lang="ru-RU" b="1" dirty="0" smtClean="0"/>
              <a:t>, </a:t>
            </a:r>
            <a:r>
              <a:rPr lang="ru-RU" altLang="ru-RU" b="1" dirty="0" smtClean="0">
                <a:solidFill>
                  <a:schemeClr val="accent2"/>
                </a:solidFill>
              </a:rPr>
              <a:t>ах</a:t>
            </a:r>
            <a:r>
              <a:rPr lang="ru-RU" altLang="ru-RU" b="1" baseline="30000" dirty="0" smtClean="0">
                <a:solidFill>
                  <a:schemeClr val="accent2"/>
                </a:solidFill>
              </a:rPr>
              <a:t>2</a:t>
            </a:r>
            <a:r>
              <a:rPr lang="ru-RU" altLang="ru-RU" b="1" dirty="0" smtClean="0">
                <a:solidFill>
                  <a:schemeClr val="accent2"/>
                </a:solidFill>
              </a:rPr>
              <a:t> +</a:t>
            </a:r>
            <a:r>
              <a:rPr lang="en-US" altLang="ru-RU" b="1" dirty="0" err="1" smtClean="0">
                <a:solidFill>
                  <a:schemeClr val="accent2"/>
                </a:solidFill>
              </a:rPr>
              <a:t>bx+c</a:t>
            </a:r>
            <a:r>
              <a:rPr lang="en-US" altLang="ru-RU" b="1" dirty="0" smtClean="0">
                <a:solidFill>
                  <a:schemeClr val="accent2"/>
                </a:solidFill>
              </a:rPr>
              <a:t>&lt;0</a:t>
            </a:r>
            <a:r>
              <a:rPr lang="en-US" altLang="ru-RU" b="1" dirty="0" smtClean="0"/>
              <a:t>,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</a:rPr>
              <a:t>ax</a:t>
            </a:r>
            <a:r>
              <a:rPr lang="ru-RU" b="1" i="1" dirty="0" smtClean="0">
                <a:solidFill>
                  <a:schemeClr val="accent2"/>
                </a:solidFill>
              </a:rPr>
              <a:t>² + </a:t>
            </a:r>
            <a:r>
              <a:rPr lang="ru-RU" b="1" i="1" dirty="0" err="1" smtClean="0">
                <a:solidFill>
                  <a:schemeClr val="accent2"/>
                </a:solidFill>
              </a:rPr>
              <a:t>bx</a:t>
            </a:r>
            <a:r>
              <a:rPr lang="ru-RU" b="1" i="1" dirty="0" smtClean="0">
                <a:solidFill>
                  <a:schemeClr val="accent2"/>
                </a:solidFill>
              </a:rPr>
              <a:t> + </a:t>
            </a:r>
            <a:r>
              <a:rPr lang="ru-RU" b="1" i="1" dirty="0" err="1" smtClean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 ≥ </a:t>
            </a:r>
            <a:r>
              <a:rPr lang="ru-RU" b="1" i="1" dirty="0" smtClean="0">
                <a:solidFill>
                  <a:schemeClr val="accent2"/>
                </a:solidFill>
              </a:rPr>
              <a:t>0</a:t>
            </a:r>
            <a:r>
              <a:rPr lang="ru-RU" dirty="0" smtClean="0">
                <a:solidFill>
                  <a:schemeClr val="accent2"/>
                </a:solidFill>
              </a:rPr>
              <a:t>;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i="1" dirty="0" smtClean="0">
                <a:solidFill>
                  <a:schemeClr val="accent2"/>
                </a:solidFill>
              </a:rPr>
              <a:t> </a:t>
            </a:r>
            <a:r>
              <a:rPr lang="ru-RU" b="1" i="1" dirty="0" err="1" smtClean="0">
                <a:solidFill>
                  <a:schemeClr val="accent2"/>
                </a:solidFill>
              </a:rPr>
              <a:t>ax</a:t>
            </a:r>
            <a:r>
              <a:rPr lang="ru-RU" b="1" i="1" dirty="0" smtClean="0">
                <a:solidFill>
                  <a:schemeClr val="accent2"/>
                </a:solidFill>
              </a:rPr>
              <a:t>² + </a:t>
            </a:r>
            <a:r>
              <a:rPr lang="ru-RU" b="1" i="1" dirty="0" err="1" smtClean="0">
                <a:solidFill>
                  <a:schemeClr val="accent2"/>
                </a:solidFill>
              </a:rPr>
              <a:t>bx</a:t>
            </a:r>
            <a:r>
              <a:rPr lang="ru-RU" b="1" i="1" dirty="0" smtClean="0">
                <a:solidFill>
                  <a:schemeClr val="accent2"/>
                </a:solidFill>
              </a:rPr>
              <a:t> + </a:t>
            </a:r>
            <a:r>
              <a:rPr lang="ru-RU" b="1" i="1" dirty="0" err="1" smtClean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 ≤</a:t>
            </a:r>
            <a:r>
              <a:rPr lang="ru-RU" b="1" i="1" dirty="0" smtClean="0">
                <a:solidFill>
                  <a:schemeClr val="accent2"/>
                </a:solidFill>
              </a:rPr>
              <a:t> 0</a:t>
            </a:r>
            <a:r>
              <a:rPr lang="ru-RU" altLang="ru-RU" b="1" dirty="0" smtClean="0">
                <a:solidFill>
                  <a:schemeClr val="accent2"/>
                </a:solidFill>
              </a:rPr>
              <a:t> </a:t>
            </a:r>
            <a:r>
              <a:rPr lang="ru-RU" altLang="ru-RU" b="1" dirty="0" smtClean="0"/>
              <a:t>где </a:t>
            </a:r>
            <a:r>
              <a:rPr lang="ru-RU" altLang="ru-RU" b="1" dirty="0" err="1" smtClean="0"/>
              <a:t>х</a:t>
            </a:r>
            <a:r>
              <a:rPr lang="ru-RU" altLang="ru-RU" b="1" dirty="0" smtClean="0"/>
              <a:t> – независимая переменная, </a:t>
            </a:r>
            <a:r>
              <a:rPr lang="en-US" altLang="ru-RU" b="1" dirty="0" smtClean="0"/>
              <a:t>a,</a:t>
            </a:r>
            <a:r>
              <a:rPr lang="ru-RU" altLang="ru-RU" b="1" dirty="0" smtClean="0"/>
              <a:t> </a:t>
            </a:r>
            <a:r>
              <a:rPr lang="en-US" altLang="ru-RU" b="1" dirty="0" smtClean="0"/>
              <a:t>b </a:t>
            </a:r>
            <a:r>
              <a:rPr lang="ru-RU" altLang="ru-RU" b="1" dirty="0" smtClean="0"/>
              <a:t>и </a:t>
            </a:r>
            <a:r>
              <a:rPr lang="en-US" altLang="ru-RU" b="1" dirty="0" smtClean="0"/>
              <a:t>c</a:t>
            </a:r>
            <a:r>
              <a:rPr lang="ru-RU" altLang="ru-RU" b="1" dirty="0" smtClean="0"/>
              <a:t> – некоторые числа, причем а≠0, называют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квадратными</a:t>
            </a:r>
            <a:r>
              <a:rPr lang="ru-RU" b="1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140968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/>
              <a:t>Пример.</a:t>
            </a:r>
            <a:r>
              <a:rPr lang="ru-RU" sz="3600" dirty="0"/>
              <a:t> </a:t>
            </a:r>
            <a:endParaRPr lang="ru-RU" sz="3600" dirty="0" smtClean="0"/>
          </a:p>
          <a:p>
            <a:pPr indent="1438275"/>
            <a:r>
              <a:rPr lang="ru-RU" sz="3600" dirty="0" smtClean="0"/>
              <a:t>2х</a:t>
            </a:r>
            <a:r>
              <a:rPr lang="ru-RU" sz="3600" baseline="30000" dirty="0" smtClean="0"/>
              <a:t>2</a:t>
            </a:r>
            <a:r>
              <a:rPr lang="ru-RU" sz="3600" dirty="0" smtClean="0"/>
              <a:t> </a:t>
            </a:r>
            <a:r>
              <a:rPr lang="ru-RU" sz="3600" dirty="0"/>
              <a:t>- </a:t>
            </a:r>
            <a:r>
              <a:rPr lang="ru-RU" sz="3600" dirty="0" err="1" smtClean="0"/>
              <a:t>х</a:t>
            </a:r>
            <a:r>
              <a:rPr lang="ru-RU" sz="3600" dirty="0" smtClean="0"/>
              <a:t> </a:t>
            </a:r>
            <a:r>
              <a:rPr lang="ru-RU" sz="3600" dirty="0"/>
              <a:t>- 1 &gt; 0,  </a:t>
            </a:r>
            <a:endParaRPr lang="ru-RU" sz="3600" dirty="0" smtClean="0"/>
          </a:p>
          <a:p>
            <a:pPr indent="1438275"/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50926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00113" y="476250"/>
            <a:ext cx="66960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FF0000"/>
                </a:solidFill>
              </a:rPr>
              <a:t>Алгоритм решения квадратного неравенства</a:t>
            </a:r>
            <a:br>
              <a:rPr lang="ru-RU" altLang="ru-RU" sz="2400" b="1" i="1">
                <a:solidFill>
                  <a:srgbClr val="FF0000"/>
                </a:solidFill>
              </a:rPr>
            </a:br>
            <a:endParaRPr lang="ru-RU" altLang="ru-RU" sz="240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Рассмотреть функцию у=ах</a:t>
            </a:r>
            <a:r>
              <a:rPr lang="ru-RU" sz="2800" b="1" baseline="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8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bx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</a:t>
            </a:r>
            <a:r>
              <a:rPr lang="en-US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нули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функции. (</a:t>
            </a:r>
            <a:r>
              <a:rPr lang="ru-RU" sz="2400" dirty="0" smtClean="0"/>
              <a:t>Найти дискриминант </a:t>
            </a:r>
            <a:r>
              <a:rPr lang="en-US" sz="2400" dirty="0" smtClean="0"/>
              <a:t>D</a:t>
            </a:r>
            <a:r>
              <a:rPr lang="ru-RU" sz="2400" dirty="0" smtClean="0"/>
              <a:t>, корни </a:t>
            </a:r>
            <a:r>
              <a:rPr lang="en-US" sz="2400" dirty="0" smtClean="0"/>
              <a:t>x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, </a:t>
            </a:r>
            <a:r>
              <a:rPr lang="en-US" sz="2400" dirty="0" smtClean="0"/>
              <a:t>x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 квадратного трехчлена (если они существуют</a:t>
            </a:r>
            <a:r>
              <a:rPr lang="ru-RU" sz="2800" dirty="0" smtClean="0"/>
              <a:t>))</a:t>
            </a: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направление ветвей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параболы.</a:t>
            </a:r>
            <a:r>
              <a:rPr lang="ru-RU" sz="2800" dirty="0" smtClean="0"/>
              <a:t> (с учетом знака коэффициента </a:t>
            </a:r>
            <a:r>
              <a:rPr lang="ru-RU" sz="2800" i="1" dirty="0" smtClean="0"/>
              <a:t>а</a:t>
            </a:r>
            <a:r>
              <a:rPr lang="ru-RU" sz="2800" dirty="0" smtClean="0"/>
              <a:t> )</a:t>
            </a: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3.Схематично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построить график   функции.</a:t>
            </a:r>
          </a:p>
          <a:p>
            <a:pPr marL="514350" indent="-514350">
              <a:defRPr/>
            </a:pP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indent="-514350">
              <a:defRPr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4.Учитывая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 неравенства, выписать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№404(1,3,7,8), 400, 402, 406(3)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</a:rPr>
              <a:t>Физминутка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0060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300" dirty="0" smtClean="0"/>
              <a:t>Игра «Ромашка».  На доске прикреплена ромашка, на лепестках которой с обратной стороны написаны разные неравенства. Нужно определить, какие неравенства являются квадратными</a:t>
            </a:r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67544" y="1196752"/>
          <a:ext cx="8208912" cy="4248472"/>
        </p:xfrm>
        <a:graphic>
          <a:graphicData uri="http://schemas.openxmlformats.org/drawingml/2006/table">
            <a:tbl>
              <a:tblPr/>
              <a:tblGrid>
                <a:gridCol w="2735792"/>
                <a:gridCol w="2736560"/>
                <a:gridCol w="2736560"/>
              </a:tblGrid>
              <a:tr h="1062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3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3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уровень 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3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уровень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0" name="Picture 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492896"/>
            <a:ext cx="2088232" cy="504056"/>
          </a:xfrm>
          <a:prstGeom prst="rect">
            <a:avLst/>
          </a:prstGeom>
          <a:noFill/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068960"/>
            <a:ext cx="2088232" cy="576064"/>
          </a:xfrm>
          <a:prstGeom prst="rect">
            <a:avLst/>
          </a:prstGeom>
          <a:noFill/>
        </p:spPr>
      </p:pic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861048"/>
            <a:ext cx="2088232" cy="648072"/>
          </a:xfrm>
          <a:prstGeom prst="rect">
            <a:avLst/>
          </a:prstGeom>
          <a:noFill/>
        </p:spPr>
      </p:pic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492896"/>
            <a:ext cx="1584176" cy="504056"/>
          </a:xfrm>
          <a:prstGeom prst="rect">
            <a:avLst/>
          </a:prstGeom>
          <a:noFill/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492896"/>
            <a:ext cx="2016224" cy="576064"/>
          </a:xfrm>
          <a:prstGeom prst="rect">
            <a:avLst/>
          </a:prstGeom>
          <a:noFill/>
        </p:spPr>
      </p:pic>
      <p:pic>
        <p:nvPicPr>
          <p:cNvPr id="10269" name="Picture 2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3212976"/>
            <a:ext cx="2016224" cy="504056"/>
          </a:xfrm>
          <a:prstGeom prst="rect">
            <a:avLst/>
          </a:prstGeom>
          <a:noFill/>
        </p:spPr>
      </p:pic>
      <p:pic>
        <p:nvPicPr>
          <p:cNvPr id="10268" name="Picture 2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077072"/>
            <a:ext cx="1872208" cy="526157"/>
          </a:xfrm>
          <a:prstGeom prst="rect">
            <a:avLst/>
          </a:prstGeom>
          <a:noFill/>
        </p:spPr>
      </p:pic>
      <p:pic>
        <p:nvPicPr>
          <p:cNvPr id="10276" name="Picture 3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3212976"/>
            <a:ext cx="1872208" cy="648072"/>
          </a:xfrm>
          <a:prstGeom prst="rect">
            <a:avLst/>
          </a:prstGeom>
          <a:noFill/>
        </p:spPr>
      </p:pic>
      <p:pic>
        <p:nvPicPr>
          <p:cNvPr id="10275" name="Picture 3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4077072"/>
            <a:ext cx="2016224" cy="648072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107504" y="18864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обучающегося характера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 помощью учителя</a:t>
            </a:r>
            <a:r>
              <a:rPr lang="ru-RU" dirty="0" smtClean="0"/>
              <a:t>)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756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Контрольные вопросы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80729"/>
                <a:ext cx="8229600" cy="3384376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dirty="0"/>
                  <a:t>1. Даны неравенства:</a:t>
                </a:r>
              </a:p>
              <a:p>
                <a:r>
                  <a:rPr lang="ru-RU" dirty="0"/>
                  <a:t>а) ах</a:t>
                </a:r>
                <a:r>
                  <a:rPr lang="ru-RU" baseline="30000" dirty="0"/>
                  <a:t>2</a:t>
                </a:r>
                <a:r>
                  <a:rPr lang="ru-RU" dirty="0"/>
                  <a:t> + </a:t>
                </a:r>
                <a:r>
                  <a:rPr lang="en-US" dirty="0" err="1"/>
                  <a:t>bx</a:t>
                </a:r>
                <a:r>
                  <a:rPr lang="ru-RU" dirty="0"/>
                  <a:t> + </a:t>
                </a:r>
                <a:r>
                  <a:rPr lang="en-US" dirty="0"/>
                  <a:t>c</a:t>
                </a:r>
                <a:r>
                  <a:rPr lang="ru-RU" dirty="0"/>
                  <a:t> &gt; 0;</a:t>
                </a:r>
              </a:p>
              <a:p>
                <a:r>
                  <a:rPr lang="ru-RU" dirty="0"/>
                  <a:t>б) ах</a:t>
                </a:r>
                <a:r>
                  <a:rPr lang="ru-RU" baseline="30000" dirty="0"/>
                  <a:t>2</a:t>
                </a:r>
                <a:r>
                  <a:rPr lang="ru-RU" dirty="0"/>
                  <a:t> + </a:t>
                </a:r>
                <a:r>
                  <a:rPr lang="en-US" dirty="0" err="1"/>
                  <a:t>bx</a:t>
                </a:r>
                <a:r>
                  <a:rPr lang="ru-RU" dirty="0"/>
                  <a:t> + </a:t>
                </a:r>
                <a:r>
                  <a:rPr lang="en-US" dirty="0"/>
                  <a:t>c</a:t>
                </a:r>
                <a:r>
                  <a:rPr lang="ru-RU" dirty="0"/>
                  <a:t> &lt; 0;</a:t>
                </a:r>
              </a:p>
              <a:p>
                <a:r>
                  <a:rPr lang="ru-RU" dirty="0"/>
                  <a:t>в) ах</a:t>
                </a:r>
                <a:r>
                  <a:rPr lang="ru-RU" baseline="30000" dirty="0"/>
                  <a:t>2</a:t>
                </a:r>
                <a:r>
                  <a:rPr lang="ru-RU" dirty="0"/>
                  <a:t> + </a:t>
                </a:r>
                <a:r>
                  <a:rPr lang="en-US" dirty="0"/>
                  <a:t>b</a:t>
                </a:r>
                <a:r>
                  <a:rPr lang="ru-RU" dirty="0"/>
                  <a:t>х + с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≥</m:t>
                    </m:r>
                  </m:oMath>
                </a14:m>
                <a:r>
                  <a:rPr lang="ru-RU" dirty="0"/>
                  <a:t> 0;</a:t>
                </a:r>
              </a:p>
              <a:p>
                <a:r>
                  <a:rPr lang="ru-RU" dirty="0"/>
                  <a:t>г) ах</a:t>
                </a:r>
                <a:r>
                  <a:rPr lang="ru-RU" baseline="30000" dirty="0"/>
                  <a:t>2</a:t>
                </a:r>
                <a:r>
                  <a:rPr lang="ru-RU" dirty="0"/>
                  <a:t> + </a:t>
                </a:r>
                <a:r>
                  <a:rPr lang="en-US" dirty="0" err="1"/>
                  <a:t>bx</a:t>
                </a:r>
                <a:r>
                  <a:rPr lang="ru-RU" dirty="0"/>
                  <a:t> + </a:t>
                </a:r>
                <a:r>
                  <a:rPr lang="en-US" dirty="0"/>
                  <a:t>c</a:t>
                </a:r>
                <a:r>
                  <a:rPr lang="ru-RU" dirty="0"/>
                  <a:t> 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≤</m:t>
                    </m:r>
                  </m:oMath>
                </a14:m>
                <a:r>
                  <a:rPr lang="ru-RU" dirty="0"/>
                  <a:t>0.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Найдите </a:t>
                </a:r>
                <a:r>
                  <a:rPr lang="ru-RU" dirty="0"/>
                  <a:t>решение каждого из данных неравенств по графику функции у = ах</a:t>
                </a:r>
                <a:r>
                  <a:rPr lang="ru-RU" baseline="30000" dirty="0"/>
                  <a:t>2</a:t>
                </a:r>
                <a:r>
                  <a:rPr lang="ru-RU" dirty="0"/>
                  <a:t> + </a:t>
                </a:r>
                <a:r>
                  <a:rPr lang="en-US" dirty="0"/>
                  <a:t>b</a:t>
                </a:r>
                <a:r>
                  <a:rPr lang="ru-RU" dirty="0"/>
                  <a:t>х + с, изображенным на рисунке: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80729"/>
                <a:ext cx="8229600" cy="3384376"/>
              </a:xfrm>
              <a:blipFill rotWithShape="1">
                <a:blip r:embed="rId2" cstate="print"/>
                <a:stretch>
                  <a:fillRect l="-1407" t="-3604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 descr="http://na-uroke.in.ua/image244-2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7992888" cy="2247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02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Контрольные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484784"/>
                <a:ext cx="8229600" cy="244827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dirty="0"/>
                  <a:t>2. Какое квадратное неравенство имеет решением </a:t>
                </a:r>
                <a:r>
                  <a:rPr lang="ru-RU" dirty="0" smtClean="0"/>
                  <a:t>промежуток:</a:t>
                </a:r>
                <a:endParaRPr lang="ru-RU" dirty="0"/>
              </a:p>
              <a:p>
                <a:r>
                  <a:rPr lang="ru-RU" dirty="0"/>
                  <a:t>1) </a:t>
                </a:r>
                <a:r>
                  <a:rPr lang="en-US" dirty="0"/>
                  <a:t>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∈</m:t>
                    </m:r>
                  </m:oMath>
                </a14:m>
                <a:r>
                  <a:rPr lang="en-US" dirty="0"/>
                  <a:t> </a:t>
                </a:r>
                <a:r>
                  <a:rPr lang="ru-RU" dirty="0"/>
                  <a:t> [1; 3];</a:t>
                </a:r>
              </a:p>
              <a:p>
                <a:r>
                  <a:rPr lang="ru-RU" dirty="0"/>
                  <a:t>2) </a:t>
                </a:r>
                <a:r>
                  <a:rPr lang="en-US" dirty="0"/>
                  <a:t>x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∈</m:t>
                    </m:r>
                  </m:oMath>
                </a14:m>
                <a:r>
                  <a:rPr lang="en-US" dirty="0"/>
                  <a:t> </a:t>
                </a:r>
                <a:r>
                  <a:rPr lang="ru-RU" dirty="0"/>
                  <a:t> </a:t>
                </a:r>
                <a:r>
                  <a:rPr lang="en-US" dirty="0"/>
                  <a:t>R</a:t>
                </a:r>
                <a:r>
                  <a:rPr lang="ru-RU" dirty="0"/>
                  <a:t>;</a:t>
                </a:r>
              </a:p>
              <a:p>
                <a:r>
                  <a:rPr lang="ru-RU" dirty="0"/>
                  <a:t>3) х 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∈</m:t>
                    </m:r>
                  </m:oMath>
                </a14:m>
                <a:r>
                  <a:rPr lang="ru-RU" dirty="0"/>
                  <a:t> (-∞; -4)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∪</m:t>
                    </m:r>
                  </m:oMath>
                </a14:m>
                <a:r>
                  <a:rPr lang="ru-RU" dirty="0"/>
                  <a:t>(0; +∞);</a:t>
                </a:r>
              </a:p>
              <a:p>
                <a:r>
                  <a:rPr lang="ru-RU" dirty="0"/>
                  <a:t>4) решений нет.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484784"/>
                <a:ext cx="8229600" cy="2448272"/>
              </a:xfrm>
              <a:blipFill rotWithShape="1">
                <a:blip r:embed="rId2" cstate="print"/>
                <a:stretch>
                  <a:fillRect l="-1259" t="-4988" b="-4988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 descr="http://na-uroke.in.ua/image245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879" y="3789040"/>
            <a:ext cx="7632848" cy="22340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174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4"/>
            <a:ext cx="84249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Рефлексия</a:t>
            </a:r>
          </a:p>
          <a:p>
            <a:pPr algn="just"/>
            <a:r>
              <a:rPr lang="ru-RU" sz="54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1.Ребята, какую цель мы ставили перед собой в начале урока? </a:t>
            </a:r>
          </a:p>
          <a:p>
            <a:pPr algn="just"/>
            <a:r>
              <a:rPr lang="ru-RU" sz="54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2. Как вы считаете, достигнута ли она? </a:t>
            </a:r>
            <a:endParaRPr lang="ru-RU" sz="54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36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 </a:t>
            </a:r>
            <a:endParaRPr lang="ru-RU" sz="3600" b="1" dirty="0" smtClean="0">
              <a:solidFill>
                <a:schemeClr val="tx2"/>
              </a:solidFill>
            </a:endParaRPr>
          </a:p>
          <a:p>
            <a:r>
              <a:rPr lang="ru-RU" sz="36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 </a:t>
            </a:r>
            <a:endParaRPr lang="ru-RU" sz="3600" b="1" dirty="0" smtClean="0">
              <a:solidFill>
                <a:schemeClr val="tx2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159" y="0"/>
            <a:ext cx="6447501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Рефлексия</a:t>
            </a:r>
            <a:endParaRPr lang="ru-RU" sz="4000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lc="http://schemas.openxmlformats.org/drawingml/2006/lockedCanvas" xmlns:a16="http://schemas.microsoft.com/office/drawing/2014/main" xmlns="" id="{FF77173A-948E-421D-8F0D-9FD2A15EEA26}"/>
              </a:ext>
            </a:extLst>
          </p:cNvPr>
          <p:cNvSpPr/>
          <p:nvPr/>
        </p:nvSpPr>
        <p:spPr>
          <a:xfrm>
            <a:off x="280116" y="4254689"/>
            <a:ext cx="2144086" cy="7639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Мне все понятно.</a:t>
            </a:r>
          </a:p>
          <a:p>
            <a:pPr algn="ctr"/>
            <a:r>
              <a:rPr lang="ru-RU" dirty="0"/>
              <a:t>У меня все получилось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lc="http://schemas.openxmlformats.org/drawingml/2006/lockedCanvas" xmlns:a16="http://schemas.microsoft.com/office/drawing/2014/main" xmlns="" id="{0AB6AF09-4615-4B0B-A2A3-8CBE56D6A96B}"/>
              </a:ext>
            </a:extLst>
          </p:cNvPr>
          <p:cNvSpPr/>
          <p:nvPr/>
        </p:nvSpPr>
        <p:spPr>
          <a:xfrm>
            <a:off x="3023316" y="5018652"/>
            <a:ext cx="2495338" cy="78972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Есть затруднения.</a:t>
            </a:r>
          </a:p>
          <a:p>
            <a:pPr algn="ctr"/>
            <a:r>
              <a:rPr lang="ru-RU" dirty="0"/>
              <a:t>Но я обязательно разберусь.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lc="http://schemas.openxmlformats.org/drawingml/2006/lockedCanvas" xmlns:a16="http://schemas.microsoft.com/office/drawing/2014/main" xmlns="" id="{D18E613B-43EB-4558-8E21-BB1E282E4E03}"/>
              </a:ext>
            </a:extLst>
          </p:cNvPr>
          <p:cNvSpPr/>
          <p:nvPr/>
        </p:nvSpPr>
        <p:spPr>
          <a:xfrm>
            <a:off x="6275264" y="4254688"/>
            <a:ext cx="2224792" cy="5965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Ничего не понятно. </a:t>
            </a:r>
          </a:p>
          <a:p>
            <a:pPr algn="ctr"/>
            <a:r>
              <a:rPr lang="ru-RU" dirty="0"/>
              <a:t>Требуется помощь.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15" y="1494714"/>
            <a:ext cx="2144086" cy="25833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306" y="2048153"/>
            <a:ext cx="2115356" cy="29704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64" y="1402417"/>
            <a:ext cx="2109318" cy="2770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622673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     ДОРОГУ ОСИЛИТ ИДУЩИЙ, МАТЕМАТИКУ-</a:t>
            </a:r>
          </a:p>
          <a:p>
            <a:pPr algn="ctr">
              <a:buNone/>
            </a:pPr>
            <a:r>
              <a:rPr lang="ru-RU" sz="4400" dirty="0" smtClean="0">
                <a:latin typeface="Comic Sans MS" pitchFamily="66" charset="0"/>
              </a:rPr>
              <a:t> МЫСЛЯЩИЙ! 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Picture 7" descr="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00505"/>
            <a:ext cx="1857389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П.12  №401,403,405 (2,8,11)</a:t>
            </a:r>
          </a:p>
          <a:p>
            <a:r>
              <a:rPr lang="ru-RU" dirty="0" smtClean="0"/>
              <a:t>Для тех кто хочет знать больше:</a:t>
            </a:r>
          </a:p>
          <a:p>
            <a:pPr>
              <a:buNone/>
            </a:pPr>
            <a:r>
              <a:rPr lang="ru-RU" dirty="0" smtClean="0"/>
              <a:t>№436.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64704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Оцените свою работу на уроке в целом, подведите итоговую оценку за урок, заполнив лист самооценки.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Даны условия: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/>
              <a:t>а) а &gt; 0; D &gt; 0; c </a:t>
            </a:r>
            <a:r>
              <a:rPr lang="ru-RU" sz="2400" dirty="0" smtClean="0"/>
              <a:t> &lt; 0</a:t>
            </a:r>
            <a:r>
              <a:rPr lang="ru-RU" sz="2400" dirty="0"/>
              <a:t>;</a:t>
            </a:r>
          </a:p>
          <a:p>
            <a:r>
              <a:rPr lang="ru-RU" sz="2400" dirty="0"/>
              <a:t>б) а &gt; 0; D = 0; c &gt; 0;</a:t>
            </a:r>
          </a:p>
          <a:p>
            <a:r>
              <a:rPr lang="ru-RU" sz="2400" dirty="0"/>
              <a:t>в) </a:t>
            </a:r>
            <a:r>
              <a:rPr lang="ru-RU" sz="2400" dirty="0" smtClean="0"/>
              <a:t>а &lt; 0</a:t>
            </a:r>
            <a:r>
              <a:rPr lang="ru-RU" sz="2400" dirty="0"/>
              <a:t>; </a:t>
            </a:r>
            <a:r>
              <a:rPr lang="ru-RU" sz="2400" dirty="0" smtClean="0"/>
              <a:t>D &lt; </a:t>
            </a:r>
            <a:r>
              <a:rPr lang="ru-RU" sz="2400" dirty="0"/>
              <a:t> 0; </a:t>
            </a:r>
            <a:r>
              <a:rPr lang="ru-RU" sz="2400" dirty="0" smtClean="0"/>
              <a:t>c &lt; </a:t>
            </a:r>
            <a:r>
              <a:rPr lang="ru-RU" sz="2400" dirty="0"/>
              <a:t> 0;</a:t>
            </a:r>
          </a:p>
          <a:p>
            <a:r>
              <a:rPr lang="ru-RU" sz="2400" dirty="0"/>
              <a:t>г) </a:t>
            </a:r>
            <a:r>
              <a:rPr lang="ru-RU" sz="2400" dirty="0" smtClean="0"/>
              <a:t>а &lt; </a:t>
            </a:r>
            <a:r>
              <a:rPr lang="ru-RU" sz="2400" dirty="0"/>
              <a:t>0; D &gt; 0; c = 0;</a:t>
            </a:r>
          </a:p>
          <a:p>
            <a:r>
              <a:rPr lang="ru-RU" sz="2400" dirty="0"/>
              <a:t>д) а &gt; 0; с = 0; D = 0.</a:t>
            </a:r>
          </a:p>
          <a:p>
            <a:pPr marL="0" indent="0">
              <a:buNone/>
            </a:pPr>
            <a:r>
              <a:rPr lang="ru-RU" sz="2400" dirty="0"/>
              <a:t>Из предложенных рисунков графиков функции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</a:t>
            </a:r>
            <a:r>
              <a:rPr lang="ru-RU" sz="2400" dirty="0"/>
              <a:t> = ах</a:t>
            </a:r>
            <a:r>
              <a:rPr lang="ru-RU" sz="2400" baseline="30000" dirty="0"/>
              <a:t>2</a:t>
            </a:r>
            <a:r>
              <a:rPr lang="ru-RU" sz="2400" dirty="0"/>
              <a:t> + </a:t>
            </a:r>
            <a:r>
              <a:rPr lang="ru-RU" sz="2400" dirty="0" err="1"/>
              <a:t>bх</a:t>
            </a:r>
            <a:r>
              <a:rPr lang="ru-RU" sz="2400" dirty="0"/>
              <a:t> + с выберите тот, который удовлетворяет </a:t>
            </a:r>
            <a:r>
              <a:rPr lang="ru-RU" sz="2400" dirty="0" smtClean="0"/>
              <a:t>каждому </a:t>
            </a:r>
            <a:r>
              <a:rPr lang="ru-RU" sz="2400" dirty="0"/>
              <a:t>из данных условий:</a:t>
            </a:r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129" t="42349" r="13104" b="39547"/>
          <a:stretch/>
        </p:blipFill>
        <p:spPr bwMode="auto">
          <a:xfrm>
            <a:off x="611560" y="4351456"/>
            <a:ext cx="8520867" cy="217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381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971550" y="914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2571750" y="1781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357188" y="1571625"/>
            <a:ext cx="857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Что зависит от знака первого коэффициента квадратичной функции? </a:t>
            </a:r>
          </a:p>
          <a:p>
            <a:pPr eaLnBrk="1" hangingPunct="1">
              <a:defRPr/>
            </a:pPr>
            <a:endParaRPr lang="ru-RU" dirty="0">
              <a:latin typeface="Georgia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latin typeface="Georgia" pitchFamily="18" charset="0"/>
            </a:endParaRPr>
          </a:p>
        </p:txBody>
      </p:sp>
      <p:sp>
        <p:nvSpPr>
          <p:cNvPr id="8197" name="Rectangle 17"/>
          <p:cNvSpPr>
            <a:spLocks noChangeArrowheads="1"/>
          </p:cNvSpPr>
          <p:nvPr/>
        </p:nvSpPr>
        <p:spPr bwMode="auto">
          <a:xfrm>
            <a:off x="228600" y="3733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19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199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20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201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285750" y="3357563"/>
            <a:ext cx="835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Как знак дискриминанта влияет на количество точек пересечения графика квадратичной функции  с осью ОХ?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95536" y="332656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</a:rPr>
              <a:t>На рисунке даны графики квадратичных функций. Анализируя эти графики, заполните таблицу.</a:t>
            </a:r>
            <a:r>
              <a:rPr lang="ru-RU" altLang="ru-RU" dirty="0" smtClean="0"/>
              <a:t>  (работа в парах) </a:t>
            </a:r>
            <a:endParaRPr lang="ru-RU" dirty="0"/>
          </a:p>
        </p:txBody>
      </p:sp>
      <p:grpSp>
        <p:nvGrpSpPr>
          <p:cNvPr id="34" name="Group 13"/>
          <p:cNvGrpSpPr>
            <a:grpSpLocks/>
          </p:cNvGrpSpPr>
          <p:nvPr/>
        </p:nvGrpSpPr>
        <p:grpSpPr bwMode="auto">
          <a:xfrm>
            <a:off x="539552" y="1052736"/>
            <a:ext cx="2376264" cy="1656183"/>
            <a:chOff x="1980" y="6298"/>
            <a:chExt cx="2880" cy="2833"/>
          </a:xfrm>
        </p:grpSpPr>
        <p:sp>
          <p:nvSpPr>
            <p:cNvPr id="35" name="Line 14"/>
            <p:cNvSpPr>
              <a:spLocks noChangeShapeType="1"/>
            </p:cNvSpPr>
            <p:nvPr/>
          </p:nvSpPr>
          <p:spPr bwMode="auto">
            <a:xfrm flipV="1">
              <a:off x="3420" y="6430"/>
              <a:ext cx="0" cy="27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Line 15"/>
            <p:cNvSpPr>
              <a:spLocks noChangeShapeType="1"/>
            </p:cNvSpPr>
            <p:nvPr/>
          </p:nvSpPr>
          <p:spPr bwMode="auto">
            <a:xfrm>
              <a:off x="2341" y="8052"/>
              <a:ext cx="23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2341" y="7379"/>
              <a:ext cx="1619" cy="1619"/>
            </a:xfrm>
            <a:custGeom>
              <a:avLst/>
              <a:gdLst>
                <a:gd name="T0" fmla="*/ 0 w 1620"/>
                <a:gd name="T1" fmla="*/ 0 h 1620"/>
                <a:gd name="T2" fmla="*/ 900 w 1620"/>
                <a:gd name="T3" fmla="*/ 1620 h 1620"/>
                <a:gd name="T4" fmla="*/ 1620 w 1620"/>
                <a:gd name="T5" fmla="*/ 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0" h="1620">
                  <a:moveTo>
                    <a:pt x="0" y="0"/>
                  </a:moveTo>
                  <a:cubicBezTo>
                    <a:pt x="315" y="810"/>
                    <a:pt x="630" y="1620"/>
                    <a:pt x="900" y="1620"/>
                  </a:cubicBezTo>
                  <a:cubicBezTo>
                    <a:pt x="1170" y="1620"/>
                    <a:pt x="1500" y="270"/>
                    <a:pt x="1620" y="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Text Box 17"/>
            <p:cNvSpPr txBox="1">
              <a:spLocks noChangeArrowheads="1"/>
            </p:cNvSpPr>
            <p:nvPr/>
          </p:nvSpPr>
          <p:spPr bwMode="auto">
            <a:xfrm>
              <a:off x="4500" y="8099"/>
              <a:ext cx="36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х</a:t>
              </a:r>
              <a:endParaRPr lang="ru-RU" altLang="ru-RU"/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>
              <a:off x="3450" y="6299"/>
              <a:ext cx="360" cy="4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у</a:t>
              </a:r>
              <a:endParaRPr lang="ru-RU" altLang="ru-RU"/>
            </a:p>
          </p:txBody>
        </p:sp>
        <p:sp>
          <p:nvSpPr>
            <p:cNvPr id="40" name="Text Box 19"/>
            <p:cNvSpPr txBox="1">
              <a:spLocks noChangeArrowheads="1"/>
            </p:cNvSpPr>
            <p:nvPr/>
          </p:nvSpPr>
          <p:spPr bwMode="auto">
            <a:xfrm>
              <a:off x="3030" y="8099"/>
              <a:ext cx="360" cy="4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0</a:t>
              </a:r>
              <a:endParaRPr lang="ru-RU" altLang="ru-RU"/>
            </a:p>
          </p:txBody>
        </p:sp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3780" y="8099"/>
              <a:ext cx="36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1</a:t>
              </a:r>
              <a:endParaRPr lang="ru-RU" altLang="ru-RU"/>
            </a:p>
          </p:txBody>
        </p:sp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1980" y="8098"/>
              <a:ext cx="54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-3</a:t>
              </a:r>
              <a:endParaRPr lang="ru-RU" altLang="ru-RU"/>
            </a:p>
          </p:txBody>
        </p:sp>
        <p:sp>
          <p:nvSpPr>
            <p:cNvPr id="43" name="Text Box 22"/>
            <p:cNvSpPr txBox="1">
              <a:spLocks noChangeArrowheads="1"/>
            </p:cNvSpPr>
            <p:nvPr/>
          </p:nvSpPr>
          <p:spPr bwMode="auto">
            <a:xfrm>
              <a:off x="1980" y="6298"/>
              <a:ext cx="54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 dirty="0"/>
                <a:t>1)</a:t>
              </a:r>
              <a:endParaRPr lang="ru-RU" altLang="ru-RU" dirty="0"/>
            </a:p>
          </p:txBody>
        </p:sp>
      </p:grpSp>
      <p:grpSp>
        <p:nvGrpSpPr>
          <p:cNvPr id="44" name="Group 23"/>
          <p:cNvGrpSpPr>
            <a:grpSpLocks/>
          </p:cNvGrpSpPr>
          <p:nvPr/>
        </p:nvGrpSpPr>
        <p:grpSpPr bwMode="auto">
          <a:xfrm>
            <a:off x="3203848" y="1124744"/>
            <a:ext cx="2448272" cy="1728192"/>
            <a:chOff x="5040" y="6251"/>
            <a:chExt cx="3060" cy="2880"/>
          </a:xfrm>
        </p:grpSpPr>
        <p:sp>
          <p:nvSpPr>
            <p:cNvPr id="45" name="Text Box 24"/>
            <p:cNvSpPr txBox="1">
              <a:spLocks noChangeArrowheads="1"/>
            </p:cNvSpPr>
            <p:nvPr/>
          </p:nvSpPr>
          <p:spPr bwMode="auto">
            <a:xfrm>
              <a:off x="5040" y="6251"/>
              <a:ext cx="857" cy="1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 dirty="0"/>
                <a:t>2)</a:t>
              </a:r>
              <a:endParaRPr lang="ru-RU" altLang="ru-RU" dirty="0"/>
            </a:p>
          </p:txBody>
        </p:sp>
        <p:sp>
          <p:nvSpPr>
            <p:cNvPr id="46" name="Line 25"/>
            <p:cNvSpPr>
              <a:spLocks noChangeShapeType="1"/>
            </p:cNvSpPr>
            <p:nvPr/>
          </p:nvSpPr>
          <p:spPr bwMode="auto">
            <a:xfrm flipV="1">
              <a:off x="6480" y="6430"/>
              <a:ext cx="0" cy="27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>
              <a:off x="5220" y="8052"/>
              <a:ext cx="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27"/>
            <p:cNvSpPr>
              <a:spLocks/>
            </p:cNvSpPr>
            <p:nvPr/>
          </p:nvSpPr>
          <p:spPr bwMode="auto">
            <a:xfrm>
              <a:off x="6120" y="7379"/>
              <a:ext cx="1620" cy="1440"/>
            </a:xfrm>
            <a:custGeom>
              <a:avLst/>
              <a:gdLst>
                <a:gd name="T0" fmla="*/ 0 w 1620"/>
                <a:gd name="T1" fmla="*/ 1440 h 1440"/>
                <a:gd name="T2" fmla="*/ 900 w 1620"/>
                <a:gd name="T3" fmla="*/ 0 h 1440"/>
                <a:gd name="T4" fmla="*/ 1620 w 1620"/>
                <a:gd name="T5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0" h="1440">
                  <a:moveTo>
                    <a:pt x="0" y="1440"/>
                  </a:moveTo>
                  <a:cubicBezTo>
                    <a:pt x="315" y="720"/>
                    <a:pt x="630" y="0"/>
                    <a:pt x="900" y="0"/>
                  </a:cubicBezTo>
                  <a:cubicBezTo>
                    <a:pt x="1170" y="0"/>
                    <a:pt x="1500" y="1200"/>
                    <a:pt x="1620" y="144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Text Box 28"/>
            <p:cNvSpPr txBox="1">
              <a:spLocks noChangeArrowheads="1"/>
            </p:cNvSpPr>
            <p:nvPr/>
          </p:nvSpPr>
          <p:spPr bwMode="auto">
            <a:xfrm>
              <a:off x="7740" y="8099"/>
              <a:ext cx="360" cy="4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х</a:t>
              </a:r>
              <a:endParaRPr lang="ru-RU" altLang="ru-RU"/>
            </a:p>
          </p:txBody>
        </p:sp>
        <p:sp>
          <p:nvSpPr>
            <p:cNvPr id="50" name="Text Box 29"/>
            <p:cNvSpPr txBox="1">
              <a:spLocks noChangeArrowheads="1"/>
            </p:cNvSpPr>
            <p:nvPr/>
          </p:nvSpPr>
          <p:spPr bwMode="auto">
            <a:xfrm>
              <a:off x="6540" y="6344"/>
              <a:ext cx="360" cy="4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у</a:t>
              </a:r>
              <a:endParaRPr lang="ru-RU" altLang="ru-RU"/>
            </a:p>
          </p:txBody>
        </p:sp>
        <p:sp>
          <p:nvSpPr>
            <p:cNvPr id="51" name="Text Box 30"/>
            <p:cNvSpPr txBox="1">
              <a:spLocks noChangeArrowheads="1"/>
            </p:cNvSpPr>
            <p:nvPr/>
          </p:nvSpPr>
          <p:spPr bwMode="auto">
            <a:xfrm>
              <a:off x="6495" y="8054"/>
              <a:ext cx="360" cy="3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0</a:t>
              </a:r>
              <a:endParaRPr lang="ru-RU" altLang="ru-RU"/>
            </a:p>
          </p:txBody>
        </p:sp>
        <p:sp>
          <p:nvSpPr>
            <p:cNvPr id="52" name="Text Box 31"/>
            <p:cNvSpPr txBox="1">
              <a:spLocks noChangeArrowheads="1"/>
            </p:cNvSpPr>
            <p:nvPr/>
          </p:nvSpPr>
          <p:spPr bwMode="auto">
            <a:xfrm>
              <a:off x="7095" y="8051"/>
              <a:ext cx="360" cy="4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4</a:t>
              </a:r>
              <a:endParaRPr lang="ru-RU" altLang="ru-RU"/>
            </a:p>
          </p:txBody>
        </p:sp>
      </p:grpSp>
      <p:grpSp>
        <p:nvGrpSpPr>
          <p:cNvPr id="53" name="Group 33"/>
          <p:cNvGrpSpPr>
            <a:grpSpLocks/>
          </p:cNvGrpSpPr>
          <p:nvPr/>
        </p:nvGrpSpPr>
        <p:grpSpPr bwMode="auto">
          <a:xfrm>
            <a:off x="6516216" y="1196752"/>
            <a:ext cx="2088231" cy="1800199"/>
            <a:chOff x="8100" y="6299"/>
            <a:chExt cx="3090" cy="2832"/>
          </a:xfrm>
        </p:grpSpPr>
        <p:sp>
          <p:nvSpPr>
            <p:cNvPr id="54" name="Line 34"/>
            <p:cNvSpPr>
              <a:spLocks noChangeShapeType="1"/>
            </p:cNvSpPr>
            <p:nvPr/>
          </p:nvSpPr>
          <p:spPr bwMode="auto">
            <a:xfrm flipV="1">
              <a:off x="10125" y="6430"/>
              <a:ext cx="1" cy="27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Line 35"/>
            <p:cNvSpPr>
              <a:spLocks noChangeShapeType="1"/>
            </p:cNvSpPr>
            <p:nvPr/>
          </p:nvSpPr>
          <p:spPr bwMode="auto">
            <a:xfrm>
              <a:off x="8281" y="8052"/>
              <a:ext cx="26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Text Box 36"/>
            <p:cNvSpPr txBox="1">
              <a:spLocks noChangeArrowheads="1"/>
            </p:cNvSpPr>
            <p:nvPr/>
          </p:nvSpPr>
          <p:spPr bwMode="auto">
            <a:xfrm>
              <a:off x="8100" y="6299"/>
              <a:ext cx="540" cy="4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3)</a:t>
              </a:r>
              <a:endParaRPr lang="ru-RU" altLang="ru-RU"/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8654" y="6794"/>
              <a:ext cx="1082" cy="1260"/>
            </a:xfrm>
            <a:custGeom>
              <a:avLst/>
              <a:gdLst>
                <a:gd name="T0" fmla="*/ 0 w 1080"/>
                <a:gd name="T1" fmla="*/ 0 h 1260"/>
                <a:gd name="T2" fmla="*/ 540 w 1080"/>
                <a:gd name="T3" fmla="*/ 1260 h 1260"/>
                <a:gd name="T4" fmla="*/ 1080 w 1080"/>
                <a:gd name="T5" fmla="*/ 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" h="1260">
                  <a:moveTo>
                    <a:pt x="0" y="0"/>
                  </a:moveTo>
                  <a:cubicBezTo>
                    <a:pt x="180" y="630"/>
                    <a:pt x="360" y="1260"/>
                    <a:pt x="540" y="1260"/>
                  </a:cubicBezTo>
                  <a:cubicBezTo>
                    <a:pt x="720" y="1260"/>
                    <a:pt x="990" y="210"/>
                    <a:pt x="1080" y="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Text Box 38"/>
            <p:cNvSpPr txBox="1">
              <a:spLocks noChangeArrowheads="1"/>
            </p:cNvSpPr>
            <p:nvPr/>
          </p:nvSpPr>
          <p:spPr bwMode="auto">
            <a:xfrm>
              <a:off x="10770" y="8124"/>
              <a:ext cx="420" cy="4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х</a:t>
              </a:r>
              <a:endParaRPr lang="ru-RU" altLang="ru-RU"/>
            </a:p>
          </p:txBody>
        </p:sp>
        <p:sp>
          <p:nvSpPr>
            <p:cNvPr id="59" name="Text Box 39"/>
            <p:cNvSpPr txBox="1">
              <a:spLocks noChangeArrowheads="1"/>
            </p:cNvSpPr>
            <p:nvPr/>
          </p:nvSpPr>
          <p:spPr bwMode="auto">
            <a:xfrm>
              <a:off x="10200" y="6365"/>
              <a:ext cx="36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у</a:t>
              </a:r>
              <a:endParaRPr lang="ru-RU" altLang="ru-RU"/>
            </a:p>
          </p:txBody>
        </p:sp>
        <p:sp>
          <p:nvSpPr>
            <p:cNvPr id="60" name="Text Box 40"/>
            <p:cNvSpPr txBox="1">
              <a:spLocks noChangeArrowheads="1"/>
            </p:cNvSpPr>
            <p:nvPr/>
          </p:nvSpPr>
          <p:spPr bwMode="auto">
            <a:xfrm>
              <a:off x="8880" y="8106"/>
              <a:ext cx="54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-3</a:t>
              </a:r>
              <a:endParaRPr lang="ru-RU" altLang="ru-RU"/>
            </a:p>
          </p:txBody>
        </p:sp>
      </p:grpSp>
      <p:grpSp>
        <p:nvGrpSpPr>
          <p:cNvPr id="61" name="Group 41"/>
          <p:cNvGrpSpPr>
            <a:grpSpLocks/>
          </p:cNvGrpSpPr>
          <p:nvPr/>
        </p:nvGrpSpPr>
        <p:grpSpPr bwMode="auto">
          <a:xfrm>
            <a:off x="251520" y="3140968"/>
            <a:ext cx="2376264" cy="2232248"/>
            <a:chOff x="1950" y="10404"/>
            <a:chExt cx="2640" cy="2993"/>
          </a:xfrm>
        </p:grpSpPr>
        <p:sp>
          <p:nvSpPr>
            <p:cNvPr id="62" name="Line 42"/>
            <p:cNvSpPr>
              <a:spLocks noChangeShapeType="1"/>
            </p:cNvSpPr>
            <p:nvPr/>
          </p:nvSpPr>
          <p:spPr bwMode="auto">
            <a:xfrm flipV="1">
              <a:off x="3195" y="10509"/>
              <a:ext cx="1" cy="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2160" y="11949"/>
              <a:ext cx="23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Text Box 44"/>
            <p:cNvSpPr txBox="1">
              <a:spLocks noChangeArrowheads="1"/>
            </p:cNvSpPr>
            <p:nvPr/>
          </p:nvSpPr>
          <p:spPr bwMode="auto">
            <a:xfrm>
              <a:off x="4230" y="12054"/>
              <a:ext cx="360" cy="4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х</a:t>
              </a:r>
              <a:endParaRPr lang="ru-RU" altLang="ru-RU"/>
            </a:p>
          </p:txBody>
        </p:sp>
        <p:sp>
          <p:nvSpPr>
            <p:cNvPr id="65" name="Text Box 45"/>
            <p:cNvSpPr txBox="1">
              <a:spLocks noChangeArrowheads="1"/>
            </p:cNvSpPr>
            <p:nvPr/>
          </p:nvSpPr>
          <p:spPr bwMode="auto">
            <a:xfrm>
              <a:off x="3450" y="10404"/>
              <a:ext cx="36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у</a:t>
              </a:r>
              <a:endParaRPr lang="ru-RU" altLang="ru-RU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3420" y="11957"/>
              <a:ext cx="1080" cy="1440"/>
            </a:xfrm>
            <a:custGeom>
              <a:avLst/>
              <a:gdLst>
                <a:gd name="T0" fmla="*/ 0 w 1080"/>
                <a:gd name="T1" fmla="*/ 1440 h 1440"/>
                <a:gd name="T2" fmla="*/ 540 w 1080"/>
                <a:gd name="T3" fmla="*/ 0 h 1440"/>
                <a:gd name="T4" fmla="*/ 1080 w 1080"/>
                <a:gd name="T5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" h="1440">
                  <a:moveTo>
                    <a:pt x="0" y="1440"/>
                  </a:moveTo>
                  <a:cubicBezTo>
                    <a:pt x="180" y="720"/>
                    <a:pt x="360" y="0"/>
                    <a:pt x="540" y="0"/>
                  </a:cubicBezTo>
                  <a:cubicBezTo>
                    <a:pt x="720" y="0"/>
                    <a:pt x="990" y="1200"/>
                    <a:pt x="1080" y="144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Text Box 47"/>
            <p:cNvSpPr txBox="1">
              <a:spLocks noChangeArrowheads="1"/>
            </p:cNvSpPr>
            <p:nvPr/>
          </p:nvSpPr>
          <p:spPr bwMode="auto">
            <a:xfrm>
              <a:off x="1950" y="10442"/>
              <a:ext cx="540" cy="4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4)</a:t>
              </a:r>
              <a:endParaRPr lang="ru-RU" altLang="ru-RU"/>
            </a:p>
          </p:txBody>
        </p:sp>
        <p:sp>
          <p:nvSpPr>
            <p:cNvPr id="68" name="Text Box 48"/>
            <p:cNvSpPr txBox="1">
              <a:spLocks noChangeArrowheads="1"/>
            </p:cNvSpPr>
            <p:nvPr/>
          </p:nvSpPr>
          <p:spPr bwMode="auto">
            <a:xfrm>
              <a:off x="3735" y="11432"/>
              <a:ext cx="360" cy="4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4</a:t>
              </a:r>
              <a:endParaRPr lang="ru-RU" altLang="ru-RU"/>
            </a:p>
          </p:txBody>
        </p:sp>
      </p:grpSp>
      <p:grpSp>
        <p:nvGrpSpPr>
          <p:cNvPr id="87" name="Group 56"/>
          <p:cNvGrpSpPr>
            <a:grpSpLocks/>
          </p:cNvGrpSpPr>
          <p:nvPr/>
        </p:nvGrpSpPr>
        <p:grpSpPr bwMode="auto">
          <a:xfrm>
            <a:off x="6444208" y="3212976"/>
            <a:ext cx="2448272" cy="2088232"/>
            <a:chOff x="8100" y="10374"/>
            <a:chExt cx="2805" cy="2835"/>
          </a:xfrm>
        </p:grpSpPr>
        <p:sp>
          <p:nvSpPr>
            <p:cNvPr id="88" name="Line 57"/>
            <p:cNvSpPr>
              <a:spLocks noChangeShapeType="1"/>
            </p:cNvSpPr>
            <p:nvPr/>
          </p:nvSpPr>
          <p:spPr bwMode="auto">
            <a:xfrm flipV="1">
              <a:off x="9360" y="10509"/>
              <a:ext cx="0" cy="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9" name="Line 58"/>
            <p:cNvSpPr>
              <a:spLocks noChangeShapeType="1"/>
            </p:cNvSpPr>
            <p:nvPr/>
          </p:nvSpPr>
          <p:spPr bwMode="auto">
            <a:xfrm>
              <a:off x="8280" y="11408"/>
              <a:ext cx="252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0" name="Text Box 59"/>
            <p:cNvSpPr txBox="1">
              <a:spLocks noChangeArrowheads="1"/>
            </p:cNvSpPr>
            <p:nvPr/>
          </p:nvSpPr>
          <p:spPr bwMode="auto">
            <a:xfrm>
              <a:off x="10545" y="11589"/>
              <a:ext cx="360" cy="4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х</a:t>
              </a:r>
              <a:endParaRPr lang="ru-RU" altLang="ru-RU"/>
            </a:p>
          </p:txBody>
        </p:sp>
        <p:sp>
          <p:nvSpPr>
            <p:cNvPr id="91" name="Text Box 60"/>
            <p:cNvSpPr txBox="1">
              <a:spLocks noChangeArrowheads="1"/>
            </p:cNvSpPr>
            <p:nvPr/>
          </p:nvSpPr>
          <p:spPr bwMode="auto">
            <a:xfrm>
              <a:off x="9465" y="10374"/>
              <a:ext cx="360" cy="5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/>
                <a:t>у</a:t>
              </a:r>
              <a:endParaRPr lang="ru-RU" altLang="ru-RU"/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9180" y="11739"/>
              <a:ext cx="1080" cy="1440"/>
            </a:xfrm>
            <a:custGeom>
              <a:avLst/>
              <a:gdLst>
                <a:gd name="T0" fmla="*/ 0 w 1080"/>
                <a:gd name="T1" fmla="*/ 1440 h 1440"/>
                <a:gd name="T2" fmla="*/ 540 w 1080"/>
                <a:gd name="T3" fmla="*/ 0 h 1440"/>
                <a:gd name="T4" fmla="*/ 1080 w 1080"/>
                <a:gd name="T5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0" h="1440">
                  <a:moveTo>
                    <a:pt x="0" y="1440"/>
                  </a:moveTo>
                  <a:cubicBezTo>
                    <a:pt x="180" y="720"/>
                    <a:pt x="360" y="0"/>
                    <a:pt x="540" y="0"/>
                  </a:cubicBezTo>
                  <a:cubicBezTo>
                    <a:pt x="720" y="0"/>
                    <a:pt x="990" y="1200"/>
                    <a:pt x="1080" y="1440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3" name="Text Box 62"/>
            <p:cNvSpPr txBox="1">
              <a:spLocks noChangeArrowheads="1"/>
            </p:cNvSpPr>
            <p:nvPr/>
          </p:nvSpPr>
          <p:spPr bwMode="auto">
            <a:xfrm>
              <a:off x="8100" y="10442"/>
              <a:ext cx="540" cy="4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Tahoma" pitchFamily="34" charset="0"/>
                  <a:ea typeface="+mn-ea"/>
                  <a:cs typeface="+mn-cs"/>
                </a:defRPr>
              </a:lvl9pPr>
            </a:lstStyle>
            <a:p>
              <a:r>
                <a:rPr lang="ru-RU" altLang="ru-RU" sz="1200" dirty="0"/>
                <a:t>6)</a:t>
              </a:r>
              <a:endParaRPr lang="ru-RU" altLang="ru-RU" dirty="0"/>
            </a:p>
          </p:txBody>
        </p:sp>
      </p:grpSp>
      <p:grpSp>
        <p:nvGrpSpPr>
          <p:cNvPr id="69" name="Группа 24"/>
          <p:cNvGrpSpPr>
            <a:grpSpLocks/>
          </p:cNvGrpSpPr>
          <p:nvPr/>
        </p:nvGrpSpPr>
        <p:grpSpPr bwMode="auto">
          <a:xfrm>
            <a:off x="3131840" y="3645024"/>
            <a:ext cx="2714625" cy="1929383"/>
            <a:chOff x="3071802" y="4286256"/>
            <a:chExt cx="2714644" cy="1929396"/>
          </a:xfrm>
        </p:grpSpPr>
        <p:pic>
          <p:nvPicPr>
            <p:cNvPr id="70" name="Рисунок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4469" t="27608" r="20226" b="37375"/>
            <a:stretch>
              <a:fillRect/>
            </a:stretch>
          </p:blipFill>
          <p:spPr bwMode="auto">
            <a:xfrm>
              <a:off x="3071802" y="4358264"/>
              <a:ext cx="2714644" cy="185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TextBox 57"/>
            <p:cNvSpPr txBox="1">
              <a:spLocks noChangeArrowheads="1"/>
            </p:cNvSpPr>
            <p:nvPr/>
          </p:nvSpPr>
          <p:spPr bwMode="auto">
            <a:xfrm>
              <a:off x="5286380" y="4286256"/>
              <a:ext cx="50006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dirty="0">
                  <a:latin typeface="Georgia" panose="02040502050405020303" pitchFamily="18" charset="0"/>
                </a:rPr>
                <a:t>5)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3" y="548682"/>
          <a:ext cx="8964487" cy="5400618"/>
        </p:xfrm>
        <a:graphic>
          <a:graphicData uri="http://schemas.openxmlformats.org/drawingml/2006/table">
            <a:tbl>
              <a:tblPr/>
              <a:tblGrid>
                <a:gridCol w="433765"/>
                <a:gridCol w="867531"/>
                <a:gridCol w="939825"/>
                <a:gridCol w="1735062"/>
                <a:gridCol w="2819476"/>
                <a:gridCol w="2168828"/>
              </a:tblGrid>
              <a:tr h="1273034">
                <a:tc>
                  <a:txBody>
                    <a:bodyPr/>
                    <a:lstStyle/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D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Нули функции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Интервалы положительных значений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Интервалы отрицательных значений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180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a&gt;0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D&gt;0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2800" baseline="-250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=-3, x</a:t>
                      </a:r>
                      <a:r>
                        <a:rPr lang="en-US" sz="28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=1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(-∞;-3)</a:t>
                      </a:r>
                      <a:r>
                        <a:rPr lang="ru-RU" sz="2800" dirty="0">
                          <a:latin typeface="Symbol"/>
                          <a:ea typeface="Times New Roman"/>
                        </a:rPr>
                        <a:t> È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1; + ∞)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(-3;1)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72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en-US" altLang="ru-RU" sz="28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D&gt;0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en-US" sz="2400" baseline="-25000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, x</a:t>
                      </a:r>
                      <a:r>
                        <a:rPr lang="en-US" sz="2400" baseline="-25000" dirty="0" smtClean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</a:t>
                      </a: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;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ru-RU" sz="2400" dirty="0" smtClean="0">
                          <a:latin typeface="Symbol"/>
                          <a:ea typeface="Times New Roman"/>
                        </a:rPr>
                        <a:t> 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(-∞;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ru-RU" sz="2000" b="1" dirty="0" smtClean="0">
                          <a:latin typeface="Symbol"/>
                          <a:ea typeface="Times New Roman"/>
                        </a:rPr>
                        <a:t> È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; + ∞)</a:t>
                      </a:r>
                      <a:endParaRPr lang="ru-RU" sz="2000" b="1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72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>
                          <a:latin typeface="Times New Roman"/>
                          <a:ea typeface="Times New Roman"/>
                        </a:rPr>
                        <a:t>a&gt;0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800" baseline="0" dirty="0" smtClean="0">
                          <a:latin typeface="Times New Roman"/>
                          <a:ea typeface="Times New Roman"/>
                        </a:rPr>
                        <a:t>х</a:t>
                      </a:r>
                      <a:r>
                        <a:rPr lang="ru-RU" sz="2800" baseline="-250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=-3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(-∞;-3)</a:t>
                      </a:r>
                      <a:r>
                        <a:rPr lang="ru-RU" sz="2400" dirty="0" smtClean="0">
                          <a:latin typeface="Symbol"/>
                          <a:ea typeface="Times New Roman"/>
                        </a:rPr>
                        <a:t> È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-3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; + ∞)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</a:p>
                    <a:p>
                      <a:pPr marR="114300" algn="ctr"/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140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en-US" altLang="ru-RU" sz="28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X</a:t>
                      </a:r>
                      <a:r>
                        <a:rPr lang="ru-RU" sz="2400" baseline="-250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(-∞;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ru-RU" sz="2000" b="1" dirty="0" smtClean="0">
                          <a:latin typeface="Symbol"/>
                          <a:ea typeface="Times New Roman"/>
                        </a:rPr>
                        <a:t> È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; + ∞)</a:t>
                      </a:r>
                      <a:endParaRPr lang="ru-RU" sz="2000" b="1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72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&gt;0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altLang="ru-RU" sz="28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</a:p>
                    <a:p>
                      <a:pPr marR="114300" algn="ctr"/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</a:rPr>
                        <a:t>(-∞; + ∞)</a:t>
                      </a:r>
                      <a:r>
                        <a:rPr lang="ru-RU" sz="2000" b="1" dirty="0" smtClean="0">
                          <a:latin typeface="Symbol"/>
                          <a:ea typeface="Times New Roman"/>
                        </a:rPr>
                        <a:t> </a:t>
                      </a: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marR="114300" algn="ctr"/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272">
                <a:tc>
                  <a:txBody>
                    <a:bodyPr/>
                    <a:lstStyle/>
                    <a:p>
                      <a:pPr marR="114300" algn="ctr"/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en-US" altLang="ru-RU" sz="28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en-US" altLang="ru-RU" sz="28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43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Не имеет</a:t>
                      </a: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4300" algn="ctr"/>
                      <a:r>
                        <a:rPr lang="en-US" sz="2800" b="1" dirty="0" smtClean="0">
                          <a:latin typeface="Times New Roman"/>
                          <a:ea typeface="Times New Roman"/>
                        </a:rPr>
                        <a:t>(-∞; + ∞)</a:t>
                      </a:r>
                      <a:r>
                        <a:rPr lang="ru-RU" sz="2800" b="1" dirty="0" smtClean="0">
                          <a:latin typeface="Symbol"/>
                          <a:ea typeface="Times New Roman"/>
                        </a:rPr>
                        <a:t>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59632" y="-11117"/>
            <a:ext cx="6120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3434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8"/>
            <a:ext cx="81369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/>
              <a:t>Пример.</a:t>
            </a:r>
            <a:r>
              <a:rPr lang="ru-RU" sz="3600" dirty="0"/>
              <a:t> </a:t>
            </a:r>
            <a:endParaRPr lang="ru-RU" sz="3600" dirty="0" smtClean="0"/>
          </a:p>
          <a:p>
            <a:endParaRPr lang="ru-RU" sz="3600" dirty="0" smtClean="0"/>
          </a:p>
          <a:p>
            <a:pPr indent="1438275"/>
            <a:r>
              <a:rPr lang="ru-RU" sz="8000" dirty="0" smtClean="0"/>
              <a:t>2х</a:t>
            </a:r>
            <a:r>
              <a:rPr lang="ru-RU" sz="8000" baseline="30000" dirty="0" smtClean="0"/>
              <a:t>2</a:t>
            </a:r>
            <a:r>
              <a:rPr lang="ru-RU" sz="8000" dirty="0" smtClean="0"/>
              <a:t> </a:t>
            </a:r>
            <a:r>
              <a:rPr lang="ru-RU" sz="8000" dirty="0"/>
              <a:t>- </a:t>
            </a:r>
            <a:r>
              <a:rPr lang="ru-RU" sz="8000" dirty="0" err="1" smtClean="0"/>
              <a:t>х</a:t>
            </a:r>
            <a:r>
              <a:rPr lang="ru-RU" sz="8000" dirty="0" smtClean="0"/>
              <a:t> </a:t>
            </a:r>
            <a:r>
              <a:rPr lang="ru-RU" sz="8000" dirty="0"/>
              <a:t>- 1 &gt; </a:t>
            </a:r>
            <a:r>
              <a:rPr lang="ru-RU" sz="8000" dirty="0" smtClean="0"/>
              <a:t>0</a:t>
            </a:r>
            <a:r>
              <a:rPr lang="ru-RU" sz="8000" dirty="0"/>
              <a:t> </a:t>
            </a:r>
            <a:r>
              <a:rPr lang="ru-RU" sz="6000" dirty="0"/>
              <a:t> </a:t>
            </a:r>
            <a:endParaRPr lang="ru-RU" sz="6000" dirty="0" smtClean="0"/>
          </a:p>
          <a:p>
            <a:pPr indent="1438275"/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50926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квадратных неравенств.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метод.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756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57214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/>
              <a:t>Цели урока: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Образовательные:</a:t>
            </a:r>
            <a:endParaRPr lang="ru-RU" dirty="0" smtClean="0"/>
          </a:p>
          <a:p>
            <a:pPr lvl="0"/>
            <a:r>
              <a:rPr lang="ru-RU" dirty="0" smtClean="0"/>
              <a:t>Ввести понятие квадратных неравенств;</a:t>
            </a:r>
          </a:p>
          <a:p>
            <a:pPr lvl="0"/>
            <a:r>
              <a:rPr lang="ru-RU" dirty="0" smtClean="0"/>
              <a:t>Выработка алгоритма решения квадратных неравенств</a:t>
            </a:r>
          </a:p>
          <a:p>
            <a:pPr lvl="0"/>
            <a:r>
              <a:rPr lang="ru-RU" dirty="0" smtClean="0"/>
              <a:t>Формирование навыков решения квадратных неравенств</a:t>
            </a:r>
          </a:p>
          <a:p>
            <a:pPr lvl="0">
              <a:buNone/>
            </a:pPr>
            <a:r>
              <a:rPr lang="ru-RU" b="1" dirty="0" smtClean="0"/>
              <a:t>Развивающая: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 Развитие навыков самостоятельной работы.</a:t>
            </a:r>
            <a:br>
              <a:rPr lang="ru-RU" dirty="0" smtClean="0"/>
            </a:br>
            <a:r>
              <a:rPr lang="ru-RU" dirty="0" smtClean="0"/>
              <a:t>Развитие логического мышления, монологической речи.</a:t>
            </a:r>
          </a:p>
          <a:p>
            <a:pPr>
              <a:buNone/>
            </a:pPr>
            <a:r>
              <a:rPr lang="ru-RU" b="1" dirty="0" smtClean="0"/>
              <a:t>Воспитательные: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Формировать навыки общения, </a:t>
            </a:r>
          </a:p>
          <a:p>
            <a:pPr lvl="0"/>
            <a:r>
              <a:rPr lang="ru-RU" dirty="0" smtClean="0"/>
              <a:t>Формировать  навыки само- и взаимоконтроля.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427</Words>
  <Application>Microsoft Office PowerPoint</Application>
  <PresentationFormat>Экран (4:3)</PresentationFormat>
  <Paragraphs>144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1. Даны условия:</vt:lpstr>
      <vt:lpstr>Слайд 4</vt:lpstr>
      <vt:lpstr>Слайд 5</vt:lpstr>
      <vt:lpstr>Слайд 6</vt:lpstr>
      <vt:lpstr>Слайд 7</vt:lpstr>
      <vt:lpstr>Решение квадратных неравенств. Графический метод.</vt:lpstr>
      <vt:lpstr>Слайд 9</vt:lpstr>
      <vt:lpstr>Определение.</vt:lpstr>
      <vt:lpstr>Слайд 11</vt:lpstr>
      <vt:lpstr>Учебник.</vt:lpstr>
      <vt:lpstr>Физминутка</vt:lpstr>
      <vt:lpstr>Слайд 14</vt:lpstr>
      <vt:lpstr>Контрольные вопросы</vt:lpstr>
      <vt:lpstr>Контрольные вопросы</vt:lpstr>
      <vt:lpstr>Слайд 17</vt:lpstr>
      <vt:lpstr>Слайд 18</vt:lpstr>
      <vt:lpstr>Рефлексия</vt:lpstr>
      <vt:lpstr>Домашнее задание.</vt:lpstr>
      <vt:lpstr>Слайд 21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User</cp:lastModifiedBy>
  <cp:revision>91</cp:revision>
  <dcterms:created xsi:type="dcterms:W3CDTF">2019-12-01T17:35:07Z</dcterms:created>
  <dcterms:modified xsi:type="dcterms:W3CDTF">2023-12-19T09:57:37Z</dcterms:modified>
</cp:coreProperties>
</file>