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56" r:id="rId1"/>
  </p:sldMasterIdLst>
  <p:notesMasterIdLst>
    <p:notesMasterId r:id="rId22"/>
  </p:notesMasterIdLst>
  <p:sldIdLst>
    <p:sldId id="329" r:id="rId2"/>
    <p:sldId id="309" r:id="rId3"/>
    <p:sldId id="313" r:id="rId4"/>
    <p:sldId id="314" r:id="rId5"/>
    <p:sldId id="311" r:id="rId6"/>
    <p:sldId id="316" r:id="rId7"/>
    <p:sldId id="320" r:id="rId8"/>
    <p:sldId id="326" r:id="rId9"/>
    <p:sldId id="321" r:id="rId10"/>
    <p:sldId id="323" r:id="rId11"/>
    <p:sldId id="325" r:id="rId12"/>
    <p:sldId id="324" r:id="rId13"/>
    <p:sldId id="335" r:id="rId14"/>
    <p:sldId id="337" r:id="rId15"/>
    <p:sldId id="339" r:id="rId16"/>
    <p:sldId id="341" r:id="rId17"/>
    <p:sldId id="344" r:id="rId18"/>
    <p:sldId id="342" r:id="rId19"/>
    <p:sldId id="303" r:id="rId20"/>
    <p:sldId id="331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F8DE"/>
    <a:srgbClr val="FFCC99"/>
    <a:srgbClr val="FFFFCC"/>
    <a:srgbClr val="CCFFCC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73" autoAdjust="0"/>
    <p:restoredTop sz="94493" autoAdjust="0"/>
  </p:normalViewPr>
  <p:slideViewPr>
    <p:cSldViewPr snapToGrid="0" showGuides="1">
      <p:cViewPr>
        <p:scale>
          <a:sx n="104" d="100"/>
          <a:sy n="104" d="100"/>
        </p:scale>
        <p:origin x="-78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10" cy="7201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AE2A4A-802A-4D48-B88B-BCA12B689B24}" type="datetimeFigureOut">
              <a:rPr lang="ru-RU" smtClean="0"/>
              <a:t>13.01.2024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2EC695-7B21-462D-B356-99C3582393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14213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2EC695-7B21-462D-B356-99C3582393CD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16892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6FF3C-4F8A-40CC-8F22-316B4349D91A}" type="datetimeFigureOut">
              <a:rPr lang="ru-RU" smtClean="0"/>
              <a:pPr/>
              <a:t>13.01.2024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FDB0F206-A90F-4001-B8DF-F2020BA6BA1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6FF3C-4F8A-40CC-8F22-316B4349D91A}" type="datetimeFigureOut">
              <a:rPr lang="ru-RU" smtClean="0"/>
              <a:pPr/>
              <a:t>13.01.2024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0F206-A90F-4001-B8DF-F2020BA6BA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6FF3C-4F8A-40CC-8F22-316B4349D91A}" type="datetimeFigureOut">
              <a:rPr lang="ru-RU" smtClean="0"/>
              <a:pPr/>
              <a:t>13.01.2024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0F206-A90F-4001-B8DF-F2020BA6BA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6FF3C-4F8A-40CC-8F22-316B4349D91A}" type="datetimeFigureOut">
              <a:rPr lang="ru-RU" smtClean="0"/>
              <a:pPr/>
              <a:t>13.01.2024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0F206-A90F-4001-B8DF-F2020BA6BA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6FF3C-4F8A-40CC-8F22-316B4349D91A}" type="datetimeFigureOut">
              <a:rPr lang="ru-RU" smtClean="0"/>
              <a:pPr/>
              <a:t>13.01.2024</a:t>
            </a:fld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0F206-A90F-4001-B8DF-F2020BA6BA1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6FF3C-4F8A-40CC-8F22-316B4349D91A}" type="datetimeFigureOut">
              <a:rPr lang="ru-RU" smtClean="0"/>
              <a:pPr/>
              <a:t>13.01.2024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0F206-A90F-4001-B8DF-F2020BA6BA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6FF3C-4F8A-40CC-8F22-316B4349D91A}" type="datetimeFigureOut">
              <a:rPr lang="ru-RU" smtClean="0"/>
              <a:pPr/>
              <a:t>13.01.2024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0F206-A90F-4001-B8DF-F2020BA6BA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6FF3C-4F8A-40CC-8F22-316B4349D91A}" type="datetimeFigureOut">
              <a:rPr lang="ru-RU" smtClean="0"/>
              <a:pPr/>
              <a:t>13.01.2024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0F206-A90F-4001-B8DF-F2020BA6BA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6FF3C-4F8A-40CC-8F22-316B4349D91A}" type="datetimeFigureOut">
              <a:rPr lang="ru-RU" smtClean="0"/>
              <a:pPr/>
              <a:t>13.01.2024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0F206-A90F-4001-B8DF-F2020BA6BA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6FF3C-4F8A-40CC-8F22-316B4349D91A}" type="datetimeFigureOut">
              <a:rPr lang="ru-RU" smtClean="0"/>
              <a:pPr/>
              <a:t>13.01.2024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0F206-A90F-4001-B8DF-F2020BA6BA1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6FF3C-4F8A-40CC-8F22-316B4349D91A}" type="datetimeFigureOut">
              <a:rPr lang="ru-RU" smtClean="0"/>
              <a:pPr/>
              <a:t>13.01.2024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0F206-A90F-4001-B8DF-F2020BA6BA1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86A6FF3C-4F8A-40CC-8F22-316B4349D91A}" type="datetimeFigureOut">
              <a:rPr lang="ru-RU" smtClean="0"/>
              <a:pPr/>
              <a:t>13.01.2024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FDB0F206-A90F-4001-B8DF-F2020BA6BA1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2758" y="341216"/>
            <a:ext cx="82296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Организация образовательного процесса </a:t>
            </a:r>
            <a:br>
              <a:rPr lang="ru-RU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ru-RU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для детей с ОВЗ в общеобразовательной школе</a:t>
            </a:r>
            <a:r>
              <a:rPr lang="ru-RU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/>
            </a:r>
            <a:br>
              <a:rPr lang="ru-RU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endParaRPr lang="ru-RU" sz="2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2249" y="1934082"/>
            <a:ext cx="6040967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73967" y="1540042"/>
            <a:ext cx="42712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Высокая тревожность</a:t>
            </a:r>
            <a:endParaRPr lang="ru-RU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30179" y="1973179"/>
            <a:ext cx="59677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Неадекватная и низкая самооценка</a:t>
            </a:r>
            <a:endParaRPr lang="ru-RU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53653" y="2466473"/>
            <a:ext cx="37674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Низкая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социализация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26432" y="2887579"/>
            <a:ext cx="4895269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Защитная агрессия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273968" y="3203123"/>
            <a:ext cx="5029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Отторжение коллективом</a:t>
            </a:r>
            <a:endParaRPr lang="ru-RU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38463" y="3717758"/>
            <a:ext cx="53473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Проблема доступа в школу</a:t>
            </a:r>
            <a:endParaRPr lang="ru-RU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90337" y="4271211"/>
            <a:ext cx="42351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Проблема </a:t>
            </a:r>
            <a:r>
              <a:rPr lang="ru-RU" sz="2400" b="1" dirty="0" err="1" smtClean="0">
                <a:solidFill>
                  <a:schemeClr val="accent1">
                    <a:lumMod val="50000"/>
                  </a:schemeClr>
                </a:solidFill>
              </a:rPr>
              <a:t>обучаемости</a:t>
            </a:r>
            <a:endParaRPr lang="ru-RU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2" cstate="print"/>
          <a:srcRect r="6522"/>
          <a:stretch>
            <a:fillRect/>
          </a:stretch>
        </p:blipFill>
        <p:spPr bwMode="auto">
          <a:xfrm>
            <a:off x="5498432" y="4035339"/>
            <a:ext cx="3530761" cy="2449682"/>
          </a:xfrm>
          <a:prstGeom prst="rect">
            <a:avLst/>
          </a:prstGeom>
          <a:noFill/>
          <a:ln w="38100">
            <a:solidFill>
              <a:schemeClr val="tx1">
                <a:lumMod val="65000"/>
                <a:lumOff val="35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11" name="Прямоугольник 10"/>
          <p:cNvSpPr/>
          <p:nvPr/>
        </p:nvSpPr>
        <p:spPr>
          <a:xfrm>
            <a:off x="1371600" y="433137"/>
            <a:ext cx="60398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Проблемы детей с ОВЗ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88958" y="252663"/>
            <a:ext cx="5702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</a:t>
            </a:r>
            <a:r>
              <a:rPr lang="ru-RU" sz="2800" b="1" dirty="0" smtClean="0">
                <a:solidFill>
                  <a:srgbClr val="C00000"/>
                </a:solidFill>
              </a:rPr>
              <a:t>Особенности детей с ОВЗ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58780" y="757989"/>
            <a:ext cx="326055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быстро пресыщаются заданиями, теряют внимание, </a:t>
            </a:r>
            <a:endParaRPr lang="ru-RU" sz="2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764505" y="770021"/>
            <a:ext cx="398245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выражают неудовольствие, истощаются.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endParaRPr lang="ru-RU" sz="2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5" name="Picture 7" descr="Картинки по запросу недовольный учени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95663" y="1875193"/>
            <a:ext cx="3031958" cy="1996912"/>
          </a:xfrm>
          <a:prstGeom prst="rect">
            <a:avLst/>
          </a:prstGeom>
          <a:noFill/>
        </p:spPr>
      </p:pic>
      <p:pic>
        <p:nvPicPr>
          <p:cNvPr id="6" name="Picture 5" descr="C:\Users\Мама\Desktop\Аля\30721769-Closeup-portrait-Angry-displeased-child-Boy-looking-at-you-camera--Stock-Phot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0779" y="1816769"/>
            <a:ext cx="2755376" cy="2066532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69232" y="4150895"/>
            <a:ext cx="8325852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Calibri" pitchFamily="34" charset="0"/>
                <a:cs typeface="Times New Roman" pitchFamily="18" charset="0"/>
              </a:rPr>
              <a:t>Необходима система использования нетрадиционных, в основном, психотерапевтических, методов обучения, где главным </a:t>
            </a:r>
            <a:r>
              <a:rPr lang="ru-RU" sz="2000" b="1" dirty="0" smtClean="0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>побуждающим</a:t>
            </a:r>
            <a:r>
              <a:rPr lang="ru-RU" sz="2000" b="1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Calibri" pitchFamily="34" charset="0"/>
                <a:cs typeface="Times New Roman" pitchFamily="18" charset="0"/>
              </a:rPr>
              <a:t>фактором деятельности ребенка является – </a:t>
            </a:r>
            <a:r>
              <a:rPr lang="ru-RU" sz="2000" b="1" dirty="0" smtClean="0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>привлекательность</a:t>
            </a:r>
            <a:r>
              <a:rPr lang="ru-RU" sz="2000" b="1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Calibri" pitchFamily="34" charset="0"/>
                <a:cs typeface="Times New Roman" pitchFamily="18" charset="0"/>
              </a:rPr>
              <a:t>задания, опора на </a:t>
            </a:r>
            <a:r>
              <a:rPr lang="ru-RU" sz="2000" b="1" dirty="0" smtClean="0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>эмоциональные</a:t>
            </a:r>
            <a:r>
              <a:rPr lang="ru-RU" sz="2000" b="1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Calibri" pitchFamily="34" charset="0"/>
                <a:cs typeface="Times New Roman" pitchFamily="18" charset="0"/>
              </a:rPr>
              <a:t>потребности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,</a:t>
            </a:r>
            <a:r>
              <a:rPr lang="ru-RU" sz="2000" b="1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>практические </a:t>
            </a: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Calibri" pitchFamily="34" charset="0"/>
                <a:cs typeface="Times New Roman" pitchFamily="18" charset="0"/>
              </a:rPr>
              <a:t>действия, </a:t>
            </a:r>
            <a:r>
              <a:rPr lang="ru-RU" sz="2400" b="1" dirty="0" smtClean="0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>двигательная активность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.</a:t>
            </a:r>
            <a:endParaRPr lang="ru-RU" sz="3200" b="1" dirty="0" smtClean="0">
              <a:solidFill>
                <a:schemeClr val="accent1">
                  <a:lumMod val="50000"/>
                </a:schemeClr>
              </a:solidFill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98621" y="385012"/>
            <a:ext cx="732723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Особенности детей 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С ЗАДЕРЖКОЙ ПСИХИЧЕСКОГО РАЗВИТИЯ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33137" y="1251285"/>
            <a:ext cx="8337884" cy="45455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Дети с ЗПР – это преимущественно дети с нормальным интеллектом, у которых отсутствует мотивация к учебе, либо имеется отставание в овладении школьными навыками (чтения, письма, счета). </a:t>
            </a:r>
          </a:p>
          <a:p>
            <a:endParaRPr lang="ru-RU" sz="20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Отсутствие концентрации и быстрое рассеивание внимания приводят к тому, что им трудно или невозможно функционировать в большой группе и самостоятельно выполнять задания.</a:t>
            </a:r>
          </a:p>
          <a:p>
            <a:endParaRPr lang="ru-RU" sz="20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Кроме того, излишняя подвижность и эмоциональные проблемы являются причинами того, что эти дети, несмотря на их возможности, не достигают в школе желаемых результатов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33136" y="327954"/>
            <a:ext cx="8337883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solidFill>
                  <a:srgbClr val="C00000"/>
                </a:solidFill>
              </a:rPr>
              <a:t>Психологические особенности детей с ЗПР в учебной деятельности</a:t>
            </a:r>
            <a:br>
              <a:rPr lang="ru-RU" sz="2200" b="1" dirty="0">
                <a:solidFill>
                  <a:srgbClr val="C00000"/>
                </a:solidFill>
              </a:rPr>
            </a:br>
            <a:endParaRPr lang="ru-RU" sz="2200" b="1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33136" y="1720840"/>
            <a:ext cx="8418256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Aft>
                <a:spcPts val="0"/>
              </a:spcAft>
              <a:buFontTx/>
              <a:buChar char="-"/>
              <a:defRPr/>
            </a:pP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Century Gothic" pitchFamily="34" charset="0"/>
                <a:cs typeface="Times New Roman" pitchFamily="18" charset="0"/>
              </a:rPr>
              <a:t>преобладают игровые мотивы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Century Gothic" pitchFamily="34" charset="0"/>
                <a:cs typeface="Times New Roman" pitchFamily="18" charset="0"/>
              </a:rPr>
              <a:t>;</a:t>
            </a:r>
          </a:p>
          <a:p>
            <a:pPr fontAlgn="auto">
              <a:spcAft>
                <a:spcPts val="0"/>
              </a:spcAft>
              <a:defRPr/>
            </a:pPr>
            <a:endParaRPr lang="ru-RU" sz="2000" b="1" dirty="0">
              <a:solidFill>
                <a:schemeClr val="accent1">
                  <a:lumMod val="50000"/>
                </a:schemeClr>
              </a:solidFill>
              <a:latin typeface="Century Gothic" pitchFamily="34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Tx/>
              <a:buChar char="-"/>
              <a:defRPr/>
            </a:pP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Century Gothic" pitchFamily="34" charset="0"/>
                <a:cs typeface="Times New Roman" pitchFamily="18" charset="0"/>
              </a:rPr>
              <a:t>пониженная активность мыслительной деятельности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Century Gothic" pitchFamily="34" charset="0"/>
                <a:cs typeface="Times New Roman" pitchFamily="18" charset="0"/>
              </a:rPr>
              <a:t>;</a:t>
            </a:r>
          </a:p>
          <a:p>
            <a:pPr fontAlgn="auto">
              <a:spcAft>
                <a:spcPts val="0"/>
              </a:spcAft>
              <a:defRPr/>
            </a:pPr>
            <a:endParaRPr lang="ru-RU" sz="2000" b="1" dirty="0">
              <a:solidFill>
                <a:schemeClr val="accent1">
                  <a:lumMod val="50000"/>
                </a:schemeClr>
              </a:solidFill>
              <a:latin typeface="Century Gothic" pitchFamily="34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Tx/>
              <a:buChar char="-"/>
              <a:defRPr/>
            </a:pP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Century Gothic" pitchFamily="34" charset="0"/>
                <a:cs typeface="Times New Roman" pitchFamily="18" charset="0"/>
              </a:rPr>
              <a:t>недостаточность процессов анализа, синтеза, сравнения, обобщения, </a:t>
            </a:r>
            <a:r>
              <a:rPr lang="ru-RU" sz="2000" b="1" dirty="0" err="1">
                <a:solidFill>
                  <a:schemeClr val="accent1">
                    <a:lumMod val="50000"/>
                  </a:schemeClr>
                </a:solidFill>
                <a:latin typeface="Century Gothic" pitchFamily="34" charset="0"/>
                <a:cs typeface="Times New Roman" pitchFamily="18" charset="0"/>
              </a:rPr>
              <a:t>ослабленность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Century Gothic" pitchFamily="34" charset="0"/>
                <a:cs typeface="Times New Roman" pitchFamily="18" charset="0"/>
              </a:rPr>
              <a:t> памяти, внимания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Century Gothic" pitchFamily="34" charset="0"/>
                <a:cs typeface="Times New Roman" pitchFamily="18" charset="0"/>
              </a:rPr>
              <a:t>;</a:t>
            </a:r>
          </a:p>
          <a:p>
            <a:pPr fontAlgn="auto">
              <a:spcAft>
                <a:spcPts val="0"/>
              </a:spcAft>
              <a:defRPr/>
            </a:pPr>
            <a:endParaRPr lang="ru-RU" sz="2000" b="1" dirty="0">
              <a:solidFill>
                <a:schemeClr val="accent1">
                  <a:lumMod val="50000"/>
                </a:schemeClr>
              </a:solidFill>
              <a:latin typeface="Century Gothic" pitchFamily="34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Tx/>
              <a:buChar char="-"/>
              <a:defRPr/>
            </a:pP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Century Gothic" pitchFamily="34" charset="0"/>
                <a:cs typeface="Times New Roman" pitchFamily="18" charset="0"/>
              </a:rPr>
              <a:t> способность работать на уроке  15–20 минут; </a:t>
            </a:r>
            <a:endParaRPr lang="ru-RU" sz="2000" b="1" dirty="0" smtClean="0">
              <a:solidFill>
                <a:schemeClr val="accent1">
                  <a:lumMod val="50000"/>
                </a:schemeClr>
              </a:solidFill>
              <a:latin typeface="Century Gothic" pitchFamily="34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defRPr/>
            </a:pPr>
            <a:endParaRPr lang="ru-RU" sz="2000" b="1" dirty="0">
              <a:solidFill>
                <a:schemeClr val="accent1">
                  <a:lumMod val="50000"/>
                </a:schemeClr>
              </a:solidFill>
              <a:latin typeface="Century Gothic" pitchFamily="34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Tx/>
              <a:buChar char="-"/>
              <a:defRPr/>
            </a:pP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Century Gothic" pitchFamily="34" charset="0"/>
                <a:cs typeface="Times New Roman" pitchFamily="18" charset="0"/>
              </a:rPr>
              <a:t>повышенная возбудимость, расторможенность, двигательное беспокойство.</a:t>
            </a:r>
            <a:endParaRPr lang="ru-RU" sz="20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5232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508001" y="609601"/>
            <a:ext cx="6447501" cy="618699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Познавательная деятельность детей с ТНР</a:t>
            </a:r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228601" y="1539196"/>
            <a:ext cx="8503920" cy="4813063"/>
          </a:xfrm>
        </p:spPr>
        <p:txBody>
          <a:bodyPr>
            <a:noAutofit/>
          </a:bodyPr>
          <a:lstStyle/>
          <a:p>
            <a:r>
              <a:rPr lang="ru-RU" sz="2000" b="1" i="1" dirty="0">
                <a:solidFill>
                  <a:srgbClr val="FF0000"/>
                </a:solidFill>
              </a:rPr>
              <a:t>Внимание</a:t>
            </a:r>
            <a:r>
              <a:rPr lang="ru-RU" sz="2000" dirty="0"/>
              <a:t> </a:t>
            </a:r>
            <a:r>
              <a:rPr lang="ru-RU" sz="2000" b="1" dirty="0"/>
              <a:t>характеризуется недостаточной устойчивостью, быстрой истощаемостью. Стабильность темпа деятельности у детей с </a:t>
            </a:r>
            <a:r>
              <a:rPr lang="ru-RU" sz="2000" b="1" dirty="0" smtClean="0"/>
              <a:t>ТНР </a:t>
            </a:r>
            <a:r>
              <a:rPr lang="ru-RU" sz="2000" b="1" dirty="0"/>
              <a:t>имеют </a:t>
            </a:r>
            <a:r>
              <a:rPr lang="ru-RU" sz="2000" b="1" dirty="0">
                <a:cs typeface="Times New Roman" panose="02020603050405020304" pitchFamily="18" charset="0"/>
              </a:rPr>
              <a:t>тенденцию</a:t>
            </a:r>
            <a:r>
              <a:rPr lang="ru-RU" sz="2000" b="1" dirty="0"/>
              <a:t> к снижению в процессе работы. Детям гораздо труднее сосредоточить внимание на выполнении задания в условиях словесной инструкции, чем в условиях зрительной.</a:t>
            </a:r>
          </a:p>
          <a:p>
            <a:r>
              <a:rPr lang="ru-RU" sz="2000" b="1" i="1" dirty="0">
                <a:solidFill>
                  <a:srgbClr val="FF0000"/>
                </a:solidFill>
              </a:rPr>
              <a:t>Память.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Объем их зрительной памяти прак­тически не отличается от нормы, но заметно сни­жены слуховая память и продуктивность запоминания. </a:t>
            </a:r>
            <a:endParaRPr lang="ru-RU" sz="20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В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структуре нарушения познавательной деятельности у детей с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ТНР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отмечается недостаточность различных видов </a:t>
            </a:r>
            <a:r>
              <a:rPr lang="ru-RU" sz="2000" b="1" i="1" dirty="0">
                <a:solidFill>
                  <a:srgbClr val="FF0000"/>
                </a:solidFill>
              </a:rPr>
              <a:t>восприятия</a:t>
            </a:r>
            <a:r>
              <a:rPr lang="ru-RU" sz="2000" dirty="0"/>
              <a:t>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и в первую очередь слухового, зрительного, пространственного.</a:t>
            </a:r>
          </a:p>
        </p:txBody>
      </p:sp>
    </p:spTree>
    <p:extLst>
      <p:ext uri="{BB962C8B-B14F-4D97-AF65-F5344CB8AC3E}">
        <p14:creationId xmlns:p14="http://schemas.microsoft.com/office/powerpoint/2010/main" val="4223341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5177" y="300252"/>
            <a:ext cx="8503920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Нарушения</a:t>
            </a:r>
            <a:r>
              <a:rPr lang="ru-RU" sz="2000" dirty="0"/>
              <a:t> </a:t>
            </a:r>
            <a:r>
              <a:rPr lang="ru-RU" sz="2000" b="1" i="1" dirty="0">
                <a:solidFill>
                  <a:srgbClr val="FF0000"/>
                </a:solidFill>
              </a:rPr>
              <a:t>зрительной сферы </a:t>
            </a:r>
            <a:r>
              <a:rPr lang="ru-RU" sz="2000" b="1" i="1" dirty="0">
                <a:solidFill>
                  <a:schemeClr val="accent1">
                    <a:lumMod val="50000"/>
                  </a:schemeClr>
                </a:solidFill>
              </a:rPr>
              <a:t>проявляются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в недостаточной </a:t>
            </a:r>
            <a:r>
              <a:rPr lang="ru-RU" sz="2000" b="1" i="1" dirty="0">
                <a:solidFill>
                  <a:schemeClr val="accent1">
                    <a:lumMod val="50000"/>
                  </a:schemeClr>
                </a:solidFill>
              </a:rPr>
              <a:t>ориентировке в пространстве,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 низком развития буквенного </a:t>
            </a:r>
            <a:r>
              <a:rPr lang="ru-RU" sz="2000" b="1" dirty="0" err="1">
                <a:solidFill>
                  <a:schemeClr val="accent1">
                    <a:lumMod val="50000"/>
                  </a:schemeClr>
                </a:solidFill>
              </a:rPr>
              <a:t>гнозиса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: дети с трудом дифференцируют нормальное и зеркальное написание букв, не узнают буквы, наложенные друг на друга, у них наблюдаются трудности в назывании и сравнении букв, сходных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графически. В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связи с этим многие дети оказываются не готовыми к овладению письмом.</a:t>
            </a:r>
          </a:p>
          <a:p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Дети отстают в развитии словесно-логического </a:t>
            </a:r>
            <a:r>
              <a:rPr lang="ru-RU" sz="2000" b="1" i="1" dirty="0">
                <a:solidFill>
                  <a:srgbClr val="FF0000"/>
                </a:solidFill>
              </a:rPr>
              <a:t>мышления</a:t>
            </a:r>
            <a:r>
              <a:rPr lang="ru-RU" sz="2000" dirty="0"/>
              <a:t>,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без специального обучения с трудом овладевают анализом и синтезом, сравнением и обобщением.</a:t>
            </a:r>
          </a:p>
          <a:p>
            <a:r>
              <a:rPr lang="ru-RU" sz="2000" dirty="0"/>
              <a:t>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Учащимся с ТНР присуще и </a:t>
            </a:r>
            <a:r>
              <a:rPr lang="ru-RU" sz="2000" b="1" i="1" dirty="0">
                <a:solidFill>
                  <a:srgbClr val="FF0000"/>
                </a:solidFill>
              </a:rPr>
              <a:t>некоторое отставание в развитии двигательной сферы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, проявляющееся плохой координацией движений, неуверенностью в выполнении дозированных движений, снижением скорости и ловкости движений, трудностью реализации сложных двигательных программ, требующих пространственно-временной организации движений (общих, мелких (кистей и пальцев рук), артикуляторных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).</a:t>
            </a:r>
            <a:endParaRPr lang="ru-RU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3264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Три основных направления помощи детям в усвоении программного материала</a:t>
            </a:r>
            <a:r>
              <a:rPr lang="en-US" sz="2000" b="1" dirty="0">
                <a:solidFill>
                  <a:srgbClr val="C00000"/>
                </a:solidFill>
                <a:latin typeface="+mn-lt"/>
              </a:rPr>
              <a:t>:</a:t>
            </a:r>
            <a:endParaRPr lang="ru-RU" sz="20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  <a:p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Century Gothic" pitchFamily="34" charset="0"/>
                <a:cs typeface="Times New Roman" panose="02020603050405020304" pitchFamily="18" charset="0"/>
              </a:rPr>
              <a:t>1) проведение всех уроков с использованием специальных методов и приемов, направленных на восполнение пробелов в формировании полноценной речевой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Century Gothic" pitchFamily="34" charset="0"/>
                <a:cs typeface="Times New Roman" panose="02020603050405020304" pitchFamily="18" charset="0"/>
              </a:rPr>
              <a:t>деятельности;</a:t>
            </a:r>
          </a:p>
          <a:p>
            <a:pPr marL="114300" indent="0">
              <a:buNone/>
            </a:pP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Century Gothic" pitchFamily="34" charset="0"/>
                <a:cs typeface="Times New Roman" panose="02020603050405020304" pitchFamily="18" charset="0"/>
              </a:rPr>
              <a:t> </a:t>
            </a:r>
            <a:endParaRPr lang="ru-RU" sz="2000" b="1" dirty="0">
              <a:solidFill>
                <a:schemeClr val="accent1">
                  <a:lumMod val="50000"/>
                </a:schemeClr>
              </a:solidFill>
              <a:latin typeface="Century Gothic" pitchFamily="34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Century Gothic" pitchFamily="34" charset="0"/>
                <a:cs typeface="Times New Roman" panose="02020603050405020304" pitchFamily="18" charset="0"/>
              </a:rPr>
              <a:t>2) проведение специальных логопедических занятий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Century Gothic" pitchFamily="34" charset="0"/>
                <a:cs typeface="Times New Roman" panose="02020603050405020304" pitchFamily="18" charset="0"/>
              </a:rPr>
              <a:t>;</a:t>
            </a:r>
          </a:p>
          <a:p>
            <a:endParaRPr lang="ru-RU" sz="2000" b="1" dirty="0">
              <a:solidFill>
                <a:schemeClr val="accent1">
                  <a:lumMod val="50000"/>
                </a:schemeClr>
              </a:solidFill>
              <a:latin typeface="Century Gothic" pitchFamily="34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Century Gothic" pitchFamily="34" charset="0"/>
                <a:cs typeface="Times New Roman" panose="02020603050405020304" pitchFamily="18" charset="0"/>
              </a:rPr>
              <a:t>3) организация и соблюдение речевого режима.</a:t>
            </a:r>
          </a:p>
          <a:p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3354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8001" y="301752"/>
            <a:ext cx="8325103" cy="1008434"/>
          </a:xfrm>
        </p:spPr>
        <p:txBody>
          <a:bodyPr>
            <a:normAutofit/>
          </a:bodyPr>
          <a:lstStyle/>
          <a:p>
            <a:pPr algn="ctr"/>
            <a:r>
              <a:rPr lang="ru-RU" sz="2000" b="1" u="sng" dirty="0">
                <a:solidFill>
                  <a:srgbClr val="C00000"/>
                </a:solidFill>
                <a:latin typeface="+mn-lt"/>
              </a:rPr>
              <a:t>Обязательными компонентами речевого режима являются:</a:t>
            </a: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endParaRPr lang="ru-RU" sz="20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82296" y="1545335"/>
            <a:ext cx="8924543" cy="4496027"/>
          </a:xfrm>
        </p:spPr>
        <p:txBody>
          <a:bodyPr>
            <a:noAutofit/>
          </a:bodyPr>
          <a:lstStyle/>
          <a:p>
            <a:r>
              <a:rPr lang="ru-RU" sz="1800" b="1" dirty="0">
                <a:solidFill>
                  <a:schemeClr val="accent1">
                    <a:lumMod val="50000"/>
                  </a:schemeClr>
                </a:solidFill>
              </a:rPr>
              <a:t>создание условий для речевого общения обучающихся с педагогами, сотрудниками образовательного учреждения, с другими учащимися;</a:t>
            </a:r>
          </a:p>
          <a:p>
            <a:r>
              <a:rPr lang="ru-RU" sz="1800" b="1" dirty="0">
                <a:solidFill>
                  <a:schemeClr val="accent1">
                    <a:lumMod val="50000"/>
                  </a:schemeClr>
                </a:solidFill>
              </a:rPr>
              <a:t>правильная речь окружающих (педагогов, сотрудников школы, </a:t>
            </a: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</a:rPr>
              <a:t>и</a:t>
            </a:r>
          </a:p>
          <a:p>
            <a:pPr marL="114300" indent="0">
              <a:buNone/>
            </a:pP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</a:rPr>
              <a:t>др.);</a:t>
            </a:r>
          </a:p>
          <a:p>
            <a:r>
              <a:rPr lang="ru-RU" sz="1800" b="1" dirty="0">
                <a:solidFill>
                  <a:schemeClr val="accent1">
                    <a:lumMod val="50000"/>
                  </a:schemeClr>
                </a:solidFill>
              </a:rPr>
              <a:t>целенаправленное создание ситуаций необходимости речевого общения, обеспечение постоянного речевого тренинга, стимуляция потребности в правильной речи;</a:t>
            </a:r>
          </a:p>
          <a:p>
            <a:r>
              <a:rPr lang="ru-RU" sz="1800" b="1" dirty="0">
                <a:solidFill>
                  <a:schemeClr val="accent1">
                    <a:lumMod val="50000"/>
                  </a:schemeClr>
                </a:solidFill>
              </a:rPr>
              <a:t>активизация вновь изученной лексики, закрепление ее и расширение;</a:t>
            </a:r>
          </a:p>
          <a:p>
            <a:r>
              <a:rPr lang="ru-RU" sz="1800" b="1" dirty="0">
                <a:solidFill>
                  <a:schemeClr val="accent1">
                    <a:lumMod val="50000"/>
                  </a:schemeClr>
                </a:solidFill>
              </a:rPr>
              <a:t>активизация грамматических форм и конструкций, их закрепление в ходе учебного и бытового общения;</a:t>
            </a:r>
          </a:p>
          <a:p>
            <a:r>
              <a:rPr lang="ru-RU" sz="1800" b="1" dirty="0">
                <a:solidFill>
                  <a:schemeClr val="accent1">
                    <a:lumMod val="50000"/>
                  </a:schemeClr>
                </a:solidFill>
              </a:rPr>
              <a:t>постоянный, подчиненный единым требованиям, тактичный контроль за качеством устной и письменной речи и речевым поведением детей;</a:t>
            </a:r>
          </a:p>
          <a:p>
            <a:r>
              <a:rPr lang="ru-RU" sz="1800" b="1" dirty="0">
                <a:solidFill>
                  <a:schemeClr val="accent1">
                    <a:lumMod val="50000"/>
                  </a:schemeClr>
                </a:solidFill>
              </a:rPr>
              <a:t>индивидуализация заданий, требующих </a:t>
            </a:r>
            <a:r>
              <a:rPr lang="ru-RU" sz="1800" b="1" dirty="0" err="1">
                <a:solidFill>
                  <a:schemeClr val="accent1">
                    <a:lumMod val="50000"/>
                  </a:schemeClr>
                </a:solidFill>
              </a:rPr>
              <a:t>оречевления</a:t>
            </a: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</a:rPr>
              <a:t>, в соответствии с уровнем развития речи, коммуникативных навыков, недостатков чтения и письма, а также пройденным программным материалом.</a:t>
            </a:r>
          </a:p>
        </p:txBody>
      </p:sp>
    </p:spTree>
    <p:extLst>
      <p:ext uri="{BB962C8B-B14F-4D97-AF65-F5344CB8AC3E}">
        <p14:creationId xmlns:p14="http://schemas.microsoft.com/office/powerpoint/2010/main" val="2795552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8001" y="218365"/>
            <a:ext cx="6447501" cy="614149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>
                <a:solidFill>
                  <a:srgbClr val="C00000"/>
                </a:solidFill>
                <a:latin typeface="Century Gothic" pitchFamily="34" charset="0"/>
              </a:rPr>
              <a:t>Специальные методы обучения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46304" y="832514"/>
            <a:ext cx="8741663" cy="5208849"/>
          </a:xfrm>
        </p:spPr>
        <p:txBody>
          <a:bodyPr>
            <a:noAutofit/>
          </a:bodyPr>
          <a:lstStyle/>
          <a:p>
            <a: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Century Gothic" pitchFamily="34" charset="0"/>
                <a:cs typeface="Times New Roman" panose="02020603050405020304" pitchFamily="18" charset="0"/>
              </a:rPr>
              <a:t>Средства наглядности </a:t>
            </a: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  <a:latin typeface="Century Gothic" pitchFamily="34" charset="0"/>
                <a:cs typeface="Times New Roman" panose="02020603050405020304" pitchFamily="18" charset="0"/>
              </a:rPr>
              <a:t>призваны обеспечить активизацию всех анализаторных систем и связей между ними, что создает основу для компенсации нарушенной (речевой) функции за счет сохранных</a:t>
            </a:r>
            <a:r>
              <a:rPr lang="ru-RU" sz="1800" b="1" dirty="0">
                <a:solidFill>
                  <a:schemeClr val="accent1">
                    <a:lumMod val="75000"/>
                  </a:schemeClr>
                </a:solidFill>
                <a:latin typeface="Century Gothic" pitchFamily="34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800" b="1" i="1" dirty="0">
                <a:solidFill>
                  <a:schemeClr val="accent5">
                    <a:lumMod val="75000"/>
                  </a:schemeClr>
                </a:solidFill>
                <a:latin typeface="Century Gothic" pitchFamily="34" charset="0"/>
                <a:cs typeface="Times New Roman" panose="02020603050405020304" pitchFamily="18" charset="0"/>
              </a:rPr>
              <a:t>Практические методы</a:t>
            </a:r>
            <a:r>
              <a:rPr lang="ru-RU" sz="1800" b="1" i="1" dirty="0">
                <a:solidFill>
                  <a:schemeClr val="accent1">
                    <a:lumMod val="75000"/>
                  </a:schemeClr>
                </a:solidFill>
                <a:latin typeface="Century Gothic" pitchFamily="34" charset="0"/>
                <a:cs typeface="Times New Roman" panose="02020603050405020304" pitchFamily="18" charset="0"/>
              </a:rPr>
              <a:t> </a:t>
            </a: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  <a:latin typeface="Century Gothic" pitchFamily="34" charset="0"/>
                <a:cs typeface="Times New Roman" panose="02020603050405020304" pitchFamily="18" charset="0"/>
              </a:rPr>
              <a:t>обучения (метод упражнений, лабораторные и практические работы, игра и др.) широко используются в процессе обучения детей с нарушениями речи для расширения их возможностей познания действительности, формирования предметных и универсальных компетенций.</a:t>
            </a:r>
          </a:p>
          <a:p>
            <a:r>
              <a:rPr lang="ru-RU" sz="1800" b="1" i="1" dirty="0">
                <a:solidFill>
                  <a:schemeClr val="accent5">
                    <a:lumMod val="75000"/>
                  </a:schemeClr>
                </a:solidFill>
                <a:latin typeface="Century Gothic" pitchFamily="34" charset="0"/>
                <a:cs typeface="Times New Roman" panose="02020603050405020304" pitchFamily="18" charset="0"/>
              </a:rPr>
              <a:t>Словесные методы</a:t>
            </a:r>
            <a:r>
              <a:rPr lang="ru-RU" sz="1800" b="1" i="1" dirty="0">
                <a:solidFill>
                  <a:schemeClr val="accent1">
                    <a:lumMod val="75000"/>
                  </a:schemeClr>
                </a:solidFill>
                <a:latin typeface="Century Gothic" pitchFamily="34" charset="0"/>
                <a:cs typeface="Times New Roman" panose="02020603050405020304" pitchFamily="18" charset="0"/>
              </a:rPr>
              <a:t> </a:t>
            </a: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  <a:latin typeface="Century Gothic" pitchFamily="34" charset="0"/>
                <a:cs typeface="Times New Roman" panose="02020603050405020304" pitchFamily="18" charset="0"/>
              </a:rPr>
              <a:t>обучения (рассказ, беседа, чтение материалов учебника и др.) имеют специфику в процессе обучения детей с тяжелыми нарушениями речи и обязательно сочетаются с наглядными и практическими методами.</a:t>
            </a:r>
          </a:p>
          <a:p>
            <a: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Century Gothic" pitchFamily="34" charset="0"/>
                <a:cs typeface="Times New Roman" panose="02020603050405020304" pitchFamily="18" charset="0"/>
              </a:rPr>
              <a:t>Дробное и алгоритмизированное предъявление </a:t>
            </a:r>
            <a:r>
              <a:rPr lang="ru-RU" sz="1800" b="1" dirty="0" smtClean="0">
                <a:solidFill>
                  <a:schemeClr val="accent5">
                    <a:lumMod val="75000"/>
                  </a:schemeClr>
                </a:solidFill>
                <a:latin typeface="Century Gothic" pitchFamily="34" charset="0"/>
                <a:cs typeface="Times New Roman" panose="02020603050405020304" pitchFamily="18" charset="0"/>
              </a:rPr>
              <a:t>материала</a:t>
            </a:r>
            <a:r>
              <a:rPr lang="ru-RU" sz="1800" dirty="0">
                <a:solidFill>
                  <a:schemeClr val="accent1">
                    <a:lumMod val="75000"/>
                  </a:schemeClr>
                </a:solidFill>
                <a:latin typeface="Century Gothic" pitchFamily="34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solidFill>
                  <a:schemeClr val="accent1">
                    <a:lumMod val="75000"/>
                  </a:schemeClr>
                </a:solidFill>
                <a:latin typeface="Century Gothic" pitchFamily="34" charset="0"/>
                <a:cs typeface="Times New Roman" panose="02020603050405020304" pitchFamily="18" charset="0"/>
              </a:rPr>
              <a:t> </a:t>
            </a: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  <a:latin typeface="Century Gothic" pitchFamily="34" charset="0"/>
                <a:cs typeface="Times New Roman" panose="02020603050405020304" pitchFamily="18" charset="0"/>
              </a:rPr>
              <a:t>и его </a:t>
            </a: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Century Gothic" pitchFamily="34" charset="0"/>
                <a:cs typeface="Times New Roman" panose="02020603050405020304" pitchFamily="18" charset="0"/>
              </a:rPr>
              <a:t>закрепление. </a:t>
            </a:r>
            <a:endParaRPr lang="ru-RU" sz="1800" b="1" dirty="0">
              <a:solidFill>
                <a:schemeClr val="accent1">
                  <a:lumMod val="50000"/>
                </a:schemeClr>
              </a:solidFill>
              <a:latin typeface="Century Gothic" pitchFamily="34" charset="0"/>
              <a:cs typeface="Times New Roman" panose="02020603050405020304" pitchFamily="18" charset="0"/>
            </a:endParaRPr>
          </a:p>
          <a:p>
            <a: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Century Gothic" pitchFamily="34" charset="0"/>
                <a:cs typeface="Times New Roman" panose="02020603050405020304" pitchFamily="18" charset="0"/>
              </a:rPr>
              <a:t>Специальная </a:t>
            </a:r>
            <a:r>
              <a:rPr lang="ru-RU" sz="1800" b="1" dirty="0" smtClean="0">
                <a:solidFill>
                  <a:schemeClr val="accent5">
                    <a:lumMod val="75000"/>
                  </a:schemeClr>
                </a:solidFill>
                <a:latin typeface="Century Gothic" pitchFamily="34" charset="0"/>
                <a:cs typeface="Times New Roman" panose="02020603050405020304" pitchFamily="18" charset="0"/>
              </a:rPr>
              <a:t>организация </a:t>
            </a:r>
            <a: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Century Gothic" pitchFamily="34" charset="0"/>
                <a:cs typeface="Times New Roman" panose="02020603050405020304" pitchFamily="18" charset="0"/>
              </a:rPr>
              <a:t>языкового материала</a:t>
            </a: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  <a:latin typeface="Century Gothic" pitchFamily="34" charset="0"/>
                <a:cs typeface="Times New Roman" panose="02020603050405020304" pitchFamily="18" charset="0"/>
              </a:rPr>
              <a:t>, позволяющая активизировать и формировать речемыслительную деятельность </a:t>
            </a: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Century Gothic" pitchFamily="34" charset="0"/>
                <a:cs typeface="Times New Roman" panose="02020603050405020304" pitchFamily="18" charset="0"/>
              </a:rPr>
              <a:t>ребенка.</a:t>
            </a:r>
            <a:endParaRPr lang="ru-RU" sz="1800" b="1" dirty="0">
              <a:solidFill>
                <a:schemeClr val="accent1">
                  <a:lumMod val="50000"/>
                </a:schemeClr>
              </a:solidFill>
              <a:latin typeface="Century Gothic" pitchFamily="34" charset="0"/>
              <a:cs typeface="Times New Roman" panose="02020603050405020304" pitchFamily="18" charset="0"/>
            </a:endParaRPr>
          </a:p>
          <a:p>
            <a:r>
              <a:rPr lang="ru-RU" sz="1800" dirty="0">
                <a:solidFill>
                  <a:schemeClr val="accent1">
                    <a:lumMod val="75000"/>
                  </a:schemeClr>
                </a:solidFill>
                <a:latin typeface="Century Gothic" pitchFamily="34" charset="0"/>
                <a:cs typeface="Times New Roman" panose="02020603050405020304" pitchFamily="18" charset="0"/>
              </a:rPr>
              <a:t> </a:t>
            </a:r>
            <a: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Century Gothic" pitchFamily="34" charset="0"/>
                <a:cs typeface="Times New Roman" panose="02020603050405020304" pitchFamily="18" charset="0"/>
              </a:rPr>
              <a:t>Поэтапная автоматизация</a:t>
            </a:r>
            <a:r>
              <a:rPr lang="ru-RU" sz="1800" b="1" dirty="0">
                <a:solidFill>
                  <a:schemeClr val="accent1">
                    <a:lumMod val="75000"/>
                  </a:schemeClr>
                </a:solidFill>
                <a:latin typeface="Century Gothic" pitchFamily="34" charset="0"/>
                <a:cs typeface="Times New Roman" panose="02020603050405020304" pitchFamily="18" charset="0"/>
              </a:rPr>
              <a:t> </a:t>
            </a: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  <a:latin typeface="Century Gothic" pitchFamily="34" charset="0"/>
                <a:cs typeface="Times New Roman" panose="02020603050405020304" pitchFamily="18" charset="0"/>
              </a:rPr>
              <a:t>полученных</a:t>
            </a:r>
            <a:r>
              <a:rPr lang="ru-RU" sz="1800" b="1" dirty="0">
                <a:solidFill>
                  <a:schemeClr val="accent1">
                    <a:lumMod val="75000"/>
                  </a:schemeClr>
                </a:solidFill>
                <a:latin typeface="Century Gothic" pitchFamily="34" charset="0"/>
                <a:cs typeface="Times New Roman" panose="02020603050405020304" pitchFamily="18" charset="0"/>
              </a:rPr>
              <a:t> </a:t>
            </a:r>
            <a: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Century Gothic" pitchFamily="34" charset="0"/>
                <a:cs typeface="Times New Roman" panose="02020603050405020304" pitchFamily="18" charset="0"/>
              </a:rPr>
              <a:t>навыков</a:t>
            </a:r>
            <a:r>
              <a:rPr lang="ru-RU" sz="1800" b="1" dirty="0">
                <a:solidFill>
                  <a:schemeClr val="accent1">
                    <a:lumMod val="75000"/>
                  </a:schemeClr>
                </a:solidFill>
                <a:latin typeface="Century Gothic" pitchFamily="34" charset="0"/>
                <a:cs typeface="Times New Roman" panose="02020603050405020304" pitchFamily="18" charset="0"/>
              </a:rPr>
              <a:t> </a:t>
            </a: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  <a:latin typeface="Century Gothic" pitchFamily="34" charset="0"/>
                <a:cs typeface="Times New Roman" panose="02020603050405020304" pitchFamily="18" charset="0"/>
              </a:rPr>
              <a:t>в коммуникативных ситуациях.</a:t>
            </a:r>
          </a:p>
        </p:txBody>
      </p:sp>
    </p:spTree>
    <p:extLst>
      <p:ext uri="{BB962C8B-B14F-4D97-AF65-F5344CB8AC3E}">
        <p14:creationId xmlns:p14="http://schemas.microsoft.com/office/powerpoint/2010/main" val="1963114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мка 6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541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1603304">
            <a:off x="75421" y="2798538"/>
            <a:ext cx="272179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2000" b="1" dirty="0">
                <a:ln/>
                <a:solidFill>
                  <a:schemeClr val="accent3"/>
                </a:solidFill>
              </a:rPr>
              <a:t>А</a:t>
            </a:r>
            <a:endParaRPr lang="ru-RU" sz="20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11" name="Прямоугольник 10"/>
          <p:cNvSpPr/>
          <p:nvPr/>
        </p:nvSpPr>
        <p:spPr>
          <a:xfrm rot="1603304">
            <a:off x="75421" y="39828"/>
            <a:ext cx="272179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2000" b="1" dirty="0">
                <a:ln/>
                <a:solidFill>
                  <a:schemeClr val="accent3"/>
                </a:solidFill>
              </a:rPr>
              <a:t>А</a:t>
            </a:r>
            <a:endParaRPr lang="ru-RU" sz="20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13" name="Прямоугольник 12"/>
          <p:cNvSpPr/>
          <p:nvPr/>
        </p:nvSpPr>
        <p:spPr>
          <a:xfrm rot="1603304">
            <a:off x="2807735" y="39828"/>
            <a:ext cx="272179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2000" b="1" dirty="0">
                <a:ln/>
                <a:solidFill>
                  <a:schemeClr val="accent3"/>
                </a:solidFill>
              </a:rPr>
              <a:t>А</a:t>
            </a:r>
            <a:endParaRPr lang="ru-RU" sz="20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14" name="Прямоугольник 13"/>
          <p:cNvSpPr/>
          <p:nvPr/>
        </p:nvSpPr>
        <p:spPr>
          <a:xfrm rot="11019952">
            <a:off x="5779535" y="39828"/>
            <a:ext cx="272179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2000" b="1" dirty="0">
                <a:ln/>
                <a:solidFill>
                  <a:schemeClr val="accent3"/>
                </a:solidFill>
              </a:rPr>
              <a:t>А</a:t>
            </a:r>
            <a:endParaRPr lang="ru-RU" sz="20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15" name="Прямоугольник 14"/>
          <p:cNvSpPr/>
          <p:nvPr/>
        </p:nvSpPr>
        <p:spPr>
          <a:xfrm rot="1603304">
            <a:off x="7967563" y="39828"/>
            <a:ext cx="272179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2000" b="1" dirty="0">
                <a:ln/>
                <a:solidFill>
                  <a:schemeClr val="accent3"/>
                </a:solidFill>
              </a:rPr>
              <a:t>А</a:t>
            </a:r>
            <a:endParaRPr lang="ru-RU" sz="20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16" name="Прямоугольник 15"/>
          <p:cNvSpPr/>
          <p:nvPr/>
        </p:nvSpPr>
        <p:spPr>
          <a:xfrm rot="1603304">
            <a:off x="8796400" y="1487629"/>
            <a:ext cx="272179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2000" b="1" dirty="0">
                <a:ln/>
                <a:solidFill>
                  <a:schemeClr val="accent3"/>
                </a:solidFill>
              </a:rPr>
              <a:t>А</a:t>
            </a:r>
            <a:endParaRPr lang="ru-RU" sz="20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17" name="Прямоугольник 16"/>
          <p:cNvSpPr/>
          <p:nvPr/>
        </p:nvSpPr>
        <p:spPr>
          <a:xfrm rot="1603304">
            <a:off x="8796398" y="3228945"/>
            <a:ext cx="272179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2000" b="1" dirty="0">
                <a:ln/>
                <a:solidFill>
                  <a:schemeClr val="accent3"/>
                </a:solidFill>
              </a:rPr>
              <a:t>А</a:t>
            </a:r>
            <a:endParaRPr lang="ru-RU" sz="20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18" name="Прямоугольник 17"/>
          <p:cNvSpPr/>
          <p:nvPr/>
        </p:nvSpPr>
        <p:spPr>
          <a:xfrm rot="1603304">
            <a:off x="8796399" y="4600545"/>
            <a:ext cx="272179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2000" b="1" dirty="0">
                <a:ln/>
                <a:solidFill>
                  <a:schemeClr val="accent3"/>
                </a:solidFill>
              </a:rPr>
              <a:t>А</a:t>
            </a:r>
            <a:endParaRPr lang="ru-RU" sz="20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19" name="Прямоугольник 18"/>
          <p:cNvSpPr/>
          <p:nvPr/>
        </p:nvSpPr>
        <p:spPr>
          <a:xfrm rot="1603304">
            <a:off x="7511885" y="6418061"/>
            <a:ext cx="272179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2000" b="1" dirty="0">
                <a:ln/>
                <a:solidFill>
                  <a:schemeClr val="accent3"/>
                </a:solidFill>
              </a:rPr>
              <a:t>А</a:t>
            </a:r>
            <a:endParaRPr lang="ru-RU" sz="20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20" name="Прямоугольник 19"/>
          <p:cNvSpPr/>
          <p:nvPr/>
        </p:nvSpPr>
        <p:spPr>
          <a:xfrm rot="1603304">
            <a:off x="4435910" y="6418062"/>
            <a:ext cx="272179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2000" b="1" dirty="0">
                <a:ln/>
                <a:solidFill>
                  <a:schemeClr val="accent3"/>
                </a:solidFill>
              </a:rPr>
              <a:t>А</a:t>
            </a:r>
            <a:endParaRPr lang="ru-RU" sz="20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21" name="Прямоугольник 20"/>
          <p:cNvSpPr/>
          <p:nvPr/>
        </p:nvSpPr>
        <p:spPr>
          <a:xfrm rot="1603304">
            <a:off x="75422" y="6418062"/>
            <a:ext cx="272179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2000" b="1" dirty="0">
                <a:ln/>
                <a:solidFill>
                  <a:schemeClr val="accent3"/>
                </a:solidFill>
              </a:rPr>
              <a:t>А</a:t>
            </a:r>
            <a:endParaRPr lang="ru-RU" sz="20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0" y="528935"/>
            <a:ext cx="290464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Б</a:t>
            </a:r>
            <a:endParaRPr lang="ru-RU" sz="1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 rot="1164429">
            <a:off x="4426768" y="0"/>
            <a:ext cx="290464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Б</a:t>
            </a:r>
            <a:endParaRPr lang="ru-RU" sz="1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 rot="19972074">
            <a:off x="6549482" y="0"/>
            <a:ext cx="290464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Б</a:t>
            </a:r>
            <a:endParaRPr lang="ru-RU" sz="1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 rot="16200000">
            <a:off x="8853536" y="1012371"/>
            <a:ext cx="290464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Б</a:t>
            </a:r>
            <a:endParaRPr lang="ru-RU" sz="1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8853536" y="3766457"/>
            <a:ext cx="290464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Б</a:t>
            </a:r>
            <a:endParaRPr lang="ru-RU" sz="1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8853536" y="6400800"/>
            <a:ext cx="290464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Б</a:t>
            </a:r>
            <a:endParaRPr lang="ru-RU" sz="1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7035622" y="6550223"/>
            <a:ext cx="290464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Б</a:t>
            </a:r>
            <a:endParaRPr lang="ru-RU" sz="1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29" name="Прямоугольник 28"/>
          <p:cNvSpPr/>
          <p:nvPr/>
        </p:nvSpPr>
        <p:spPr>
          <a:xfrm rot="10800000">
            <a:off x="5696679" y="6550223"/>
            <a:ext cx="290464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Б</a:t>
            </a:r>
            <a:endParaRPr lang="ru-RU" sz="1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3682822" y="6550223"/>
            <a:ext cx="290464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Б</a:t>
            </a:r>
            <a:endParaRPr lang="ru-RU" sz="1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31" name="Прямоугольник 30"/>
          <p:cNvSpPr/>
          <p:nvPr/>
        </p:nvSpPr>
        <p:spPr>
          <a:xfrm rot="1662935">
            <a:off x="1973765" y="6550223"/>
            <a:ext cx="290464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Б</a:t>
            </a:r>
            <a:endParaRPr lang="ru-RU" sz="1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32" name="Прямоугольник 31"/>
          <p:cNvSpPr/>
          <p:nvPr/>
        </p:nvSpPr>
        <p:spPr>
          <a:xfrm rot="1481493">
            <a:off x="0" y="5287480"/>
            <a:ext cx="290464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Б</a:t>
            </a:r>
            <a:endParaRPr lang="ru-RU" sz="1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0" y="3429000"/>
            <a:ext cx="290464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Б</a:t>
            </a:r>
            <a:endParaRPr lang="ru-RU" sz="1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34" name="Прямоугольник 33"/>
          <p:cNvSpPr/>
          <p:nvPr/>
        </p:nvSpPr>
        <p:spPr>
          <a:xfrm rot="20143778">
            <a:off x="-7214" y="1406175"/>
            <a:ext cx="314510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/>
            </a:scene3d>
            <a:sp3d contourW="19050" prstMaterial="clear">
              <a:bevelT w="50800" h="50800"/>
              <a:contourClr>
                <a:schemeClr val="accent5">
                  <a:tint val="70000"/>
                  <a:satMod val="180000"/>
                  <a:alpha val="70000"/>
                </a:schemeClr>
              </a:contourClr>
            </a:sp3d>
          </a:bodyPr>
          <a:lstStyle/>
          <a:p>
            <a:pPr algn="ctr"/>
            <a:r>
              <a:rPr lang="ru-RU" b="1" cap="none" spc="0" dirty="0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  <a:effectLst/>
              </a:rPr>
              <a:t>В</a:t>
            </a:r>
            <a:endParaRPr lang="ru-RU" b="1" cap="none" spc="0" dirty="0">
              <a:ln/>
              <a:solidFill>
                <a:schemeClr val="accent5">
                  <a:tint val="50000"/>
                  <a:satMod val="180000"/>
                </a:schemeClr>
              </a:solidFill>
              <a:effectLst/>
            </a:endParaRPr>
          </a:p>
        </p:txBody>
      </p:sp>
      <p:sp>
        <p:nvSpPr>
          <p:cNvPr id="35" name="Прямоугольник 34"/>
          <p:cNvSpPr/>
          <p:nvPr/>
        </p:nvSpPr>
        <p:spPr>
          <a:xfrm rot="18609391">
            <a:off x="0" y="2183563"/>
            <a:ext cx="320922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В</a:t>
            </a:r>
            <a:endParaRPr lang="ru-RU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36" name="Прямоугольник 35"/>
          <p:cNvSpPr/>
          <p:nvPr/>
        </p:nvSpPr>
        <p:spPr>
          <a:xfrm rot="5400000">
            <a:off x="1012371" y="0"/>
            <a:ext cx="320922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В</a:t>
            </a:r>
            <a:endParaRPr lang="ru-RU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3614056" y="0"/>
            <a:ext cx="320922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В</a:t>
            </a:r>
            <a:endParaRPr lang="ru-RU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38" name="Прямоугольник 37"/>
          <p:cNvSpPr/>
          <p:nvPr/>
        </p:nvSpPr>
        <p:spPr>
          <a:xfrm rot="2594287">
            <a:off x="4865914" y="0"/>
            <a:ext cx="320922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В</a:t>
            </a:r>
            <a:endParaRPr lang="ru-RU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39" name="Прямоугольник 38"/>
          <p:cNvSpPr/>
          <p:nvPr/>
        </p:nvSpPr>
        <p:spPr>
          <a:xfrm rot="1172066">
            <a:off x="6368143" y="43024"/>
            <a:ext cx="320922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В</a:t>
            </a:r>
            <a:endParaRPr lang="ru-RU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40" name="Прямоугольник 39"/>
          <p:cNvSpPr/>
          <p:nvPr/>
        </p:nvSpPr>
        <p:spPr>
          <a:xfrm rot="2012496">
            <a:off x="0" y="4153877"/>
            <a:ext cx="320922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В</a:t>
            </a:r>
            <a:endParaRPr lang="ru-RU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1132114" y="6488668"/>
            <a:ext cx="320922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В</a:t>
            </a:r>
            <a:endParaRPr lang="ru-RU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42" name="Прямоугольник 41"/>
          <p:cNvSpPr/>
          <p:nvPr/>
        </p:nvSpPr>
        <p:spPr>
          <a:xfrm rot="19846289">
            <a:off x="2645228" y="6488668"/>
            <a:ext cx="320922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В</a:t>
            </a:r>
            <a:endParaRPr lang="ru-RU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43" name="Прямоугольник 42"/>
          <p:cNvSpPr/>
          <p:nvPr/>
        </p:nvSpPr>
        <p:spPr>
          <a:xfrm rot="10506840">
            <a:off x="4942114" y="6488668"/>
            <a:ext cx="320922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В</a:t>
            </a:r>
            <a:endParaRPr lang="ru-RU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44" name="Прямоугольник 43"/>
          <p:cNvSpPr/>
          <p:nvPr/>
        </p:nvSpPr>
        <p:spPr>
          <a:xfrm rot="20275380">
            <a:off x="6596742" y="6488668"/>
            <a:ext cx="320922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В</a:t>
            </a:r>
            <a:endParaRPr lang="ru-RU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0" y="1791678"/>
            <a:ext cx="292067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16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Г</a:t>
            </a:r>
            <a:endParaRPr lang="ru-RU" sz="16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0" y="931707"/>
            <a:ext cx="292067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16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Г</a:t>
            </a:r>
            <a:endParaRPr lang="ru-RU" sz="16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47" name="Прямоугольник 46"/>
          <p:cNvSpPr/>
          <p:nvPr/>
        </p:nvSpPr>
        <p:spPr>
          <a:xfrm rot="1110935">
            <a:off x="1828800" y="0"/>
            <a:ext cx="292067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16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Г</a:t>
            </a:r>
            <a:endParaRPr lang="ru-RU" sz="16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48" name="Прямоугольник 47"/>
          <p:cNvSpPr/>
          <p:nvPr/>
        </p:nvSpPr>
        <p:spPr>
          <a:xfrm rot="20540638">
            <a:off x="4093029" y="0"/>
            <a:ext cx="292067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16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Г</a:t>
            </a:r>
            <a:endParaRPr lang="ru-RU" sz="16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49" name="Прямоугольник 48"/>
          <p:cNvSpPr/>
          <p:nvPr/>
        </p:nvSpPr>
        <p:spPr>
          <a:xfrm rot="10800000">
            <a:off x="7282543" y="0"/>
            <a:ext cx="292067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16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Г</a:t>
            </a:r>
            <a:endParaRPr lang="ru-RU" sz="16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50" name="Прямоугольник 49"/>
          <p:cNvSpPr/>
          <p:nvPr/>
        </p:nvSpPr>
        <p:spPr>
          <a:xfrm rot="18961971">
            <a:off x="0" y="4654621"/>
            <a:ext cx="292067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16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Г</a:t>
            </a:r>
            <a:endParaRPr lang="ru-RU" sz="16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51" name="Прямоугольник 50"/>
          <p:cNvSpPr/>
          <p:nvPr/>
        </p:nvSpPr>
        <p:spPr>
          <a:xfrm rot="20476048">
            <a:off x="163286" y="5830279"/>
            <a:ext cx="292067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16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Г</a:t>
            </a:r>
            <a:endParaRPr lang="ru-RU" sz="16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566057" y="6519446"/>
            <a:ext cx="292067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1600" b="1" cap="none" spc="150" dirty="0" smtClean="0">
                <a:ln w="11430"/>
                <a:solidFill>
                  <a:srgbClr val="F8F8F8"/>
                </a:solidFill>
              </a:rPr>
              <a:t>Г</a:t>
            </a:r>
            <a:endParaRPr lang="ru-RU" sz="1600" b="1" cap="none" spc="150" dirty="0">
              <a:ln w="11430"/>
              <a:solidFill>
                <a:srgbClr val="F8F8F8"/>
              </a:solidFill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3222171" y="6519446"/>
            <a:ext cx="292067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16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Г</a:t>
            </a:r>
            <a:endParaRPr lang="ru-RU" sz="16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54" name="Прямоугольник 53"/>
          <p:cNvSpPr/>
          <p:nvPr/>
        </p:nvSpPr>
        <p:spPr>
          <a:xfrm rot="695578">
            <a:off x="8142514" y="6519446"/>
            <a:ext cx="292067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16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Г</a:t>
            </a:r>
            <a:endParaRPr lang="ru-RU" sz="16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55" name="Прямоугольник 54"/>
          <p:cNvSpPr/>
          <p:nvPr/>
        </p:nvSpPr>
        <p:spPr>
          <a:xfrm rot="1046912">
            <a:off x="8851933" y="5300246"/>
            <a:ext cx="292067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16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Г</a:t>
            </a:r>
            <a:endParaRPr lang="ru-RU" sz="16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56" name="Прямоугольник 55"/>
          <p:cNvSpPr/>
          <p:nvPr/>
        </p:nvSpPr>
        <p:spPr>
          <a:xfrm rot="17504578">
            <a:off x="8851933" y="2687674"/>
            <a:ext cx="292067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16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Г</a:t>
            </a:r>
            <a:endParaRPr lang="ru-RU" sz="16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57" name="Прямоугольник 56"/>
          <p:cNvSpPr/>
          <p:nvPr/>
        </p:nvSpPr>
        <p:spPr>
          <a:xfrm rot="20348896">
            <a:off x="8752115" y="0"/>
            <a:ext cx="391886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</a:t>
            </a:r>
            <a:endParaRPr lang="ru-RU" sz="2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8" name="Прямоугольник 57"/>
          <p:cNvSpPr/>
          <p:nvPr/>
        </p:nvSpPr>
        <p:spPr>
          <a:xfrm rot="521593">
            <a:off x="8752547" y="2188029"/>
            <a:ext cx="39145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</a:t>
            </a:r>
            <a:endParaRPr lang="ru-RU" sz="2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9" name="Прямоугольник 58"/>
          <p:cNvSpPr/>
          <p:nvPr/>
        </p:nvSpPr>
        <p:spPr>
          <a:xfrm rot="4610928">
            <a:off x="2332728" y="2324"/>
            <a:ext cx="29549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</a:t>
            </a:r>
            <a:endParaRPr lang="ru-RU" sz="2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0" name="Прямоугольник 59"/>
          <p:cNvSpPr/>
          <p:nvPr/>
        </p:nvSpPr>
        <p:spPr>
          <a:xfrm rot="20465591">
            <a:off x="479405" y="0"/>
            <a:ext cx="288861" cy="2769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</a:t>
            </a:r>
            <a:endParaRPr lang="ru-RU" sz="1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0" y="3907971"/>
            <a:ext cx="288861" cy="2769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</a:t>
            </a:r>
            <a:endParaRPr lang="ru-RU" sz="1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0" y="4985657"/>
            <a:ext cx="288861" cy="2769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</a:t>
            </a:r>
            <a:endParaRPr lang="ru-RU" sz="1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1611086" y="6581001"/>
            <a:ext cx="288861" cy="2769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</a:t>
            </a:r>
            <a:endParaRPr lang="ru-RU" sz="1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5290457" y="6581001"/>
            <a:ext cx="288861" cy="2769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</a:t>
            </a:r>
            <a:endParaRPr lang="ru-RU" sz="1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5" name="Прямоугольник 64"/>
          <p:cNvSpPr/>
          <p:nvPr/>
        </p:nvSpPr>
        <p:spPr>
          <a:xfrm rot="725610">
            <a:off x="6106885" y="6581001"/>
            <a:ext cx="288861" cy="2769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</a:t>
            </a:r>
            <a:endParaRPr lang="ru-RU" sz="1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7848599" y="6581001"/>
            <a:ext cx="288861" cy="2769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</a:t>
            </a:r>
            <a:endParaRPr lang="ru-RU" sz="1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7" name="Прямоугольник 66"/>
          <p:cNvSpPr/>
          <p:nvPr/>
        </p:nvSpPr>
        <p:spPr>
          <a:xfrm rot="20693221">
            <a:off x="8855139" y="5884315"/>
            <a:ext cx="288861" cy="2769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</a:t>
            </a:r>
            <a:endParaRPr lang="ru-RU" sz="1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8" name="Заголовок 67"/>
          <p:cNvSpPr>
            <a:spLocks noGrp="1"/>
          </p:cNvSpPr>
          <p:nvPr>
            <p:ph type="ctrTitle"/>
          </p:nvPr>
        </p:nvSpPr>
        <p:spPr>
          <a:xfrm>
            <a:off x="423024" y="926174"/>
            <a:ext cx="8379782" cy="1200329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 </a:t>
            </a:r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cs typeface="Lucida Sans Unicode" pitchFamily="34" charset="0"/>
              </a:rPr>
              <a:t> </a:t>
            </a:r>
            <a:b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cs typeface="Lucida Sans Unicode" pitchFamily="34" charset="0"/>
              </a:rPr>
            </a:br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cs typeface="Lucida Sans Unicode" pitchFamily="34" charset="0"/>
              </a:rPr>
              <a:t> </a:t>
            </a:r>
            <a:endParaRPr lang="ru-RU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cs typeface="Lucida Sans Unicode" pitchFamily="34" charset="0"/>
            </a:endParaRPr>
          </a:p>
        </p:txBody>
      </p:sp>
      <p:graphicFrame>
        <p:nvGraphicFramePr>
          <p:cNvPr id="70" name="Таблица 6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9233384"/>
              </p:ext>
            </p:extLst>
          </p:nvPr>
        </p:nvGraphicFramePr>
        <p:xfrm>
          <a:off x="649996" y="5144876"/>
          <a:ext cx="7844009" cy="1219200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7844009"/>
              </a:tblGrid>
              <a:tr h="29290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 </a:t>
                      </a:r>
                      <a:endParaRPr lang="ru-RU" dirty="0"/>
                    </a:p>
                  </a:txBody>
                  <a:tcPr/>
                </a:tc>
              </a:tr>
              <a:tr h="68343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600" b="1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Второй и третий тип модели   не решает проблемы полной социализации , хотя в некоторых случаях – это единственное, что можно предложить ребёнку с  серьезными нарушениями.</a:t>
                      </a:r>
                      <a:endParaRPr lang="ru-RU" sz="16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Скругленный прямоугольник 3"/>
          <p:cNvSpPr/>
          <p:nvPr/>
        </p:nvSpPr>
        <p:spPr>
          <a:xfrm>
            <a:off x="1137118" y="4326481"/>
            <a:ext cx="7292788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 </a:t>
            </a:r>
            <a:endParaRPr lang="ru-RU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12090" y="528934"/>
            <a:ext cx="7865853" cy="126274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</a:t>
            </a:r>
            <a:endParaRPr lang="ru-RU" sz="2400" b="1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38977" y="1773717"/>
            <a:ext cx="2423711" cy="366861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</a:rPr>
              <a:t>полная инклюзия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</a:rPr>
              <a:t> – дети-инвалиды и дети с ОВЗ посещают общеобразовательные учреждения наряду со здоровыми сверстниками и обучаются по индивидуальным учебным планам</a:t>
            </a:r>
            <a:endParaRPr lang="ru-RU" sz="16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070294" y="1817781"/>
            <a:ext cx="2436219" cy="3635567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 </a:t>
            </a:r>
            <a:endParaRPr lang="ru-RU" b="1" dirty="0"/>
          </a:p>
        </p:txBody>
      </p:sp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980500" y="476735"/>
            <a:ext cx="730418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Times New Roman" pitchFamily="18" charset="0"/>
                <a:cs typeface="Arial" pitchFamily="34" charset="0"/>
              </a:rPr>
              <a:t>Инклюзивное образование детей-инвалидов и детей с ОВЗ  может реализовываться через следующие модели: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cs typeface="Arial" pitchFamily="34" charset="0"/>
            </a:endParaRPr>
          </a:p>
        </p:txBody>
      </p:sp>
      <p:sp>
        <p:nvSpPr>
          <p:cNvPr id="69" name="Скругленный прямоугольник 68"/>
          <p:cNvSpPr/>
          <p:nvPr/>
        </p:nvSpPr>
        <p:spPr>
          <a:xfrm>
            <a:off x="3393195" y="1795749"/>
            <a:ext cx="2467778" cy="3624549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</a:rPr>
              <a:t>частичная инклюзия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</a:rPr>
              <a:t> – дети-инвалиды </a:t>
            </a:r>
            <a:r>
              <a:rPr lang="ru-RU" sz="1600" b="1" dirty="0">
                <a:solidFill>
                  <a:srgbClr val="93A299">
                    <a:lumMod val="50000"/>
                  </a:srgbClr>
                </a:solidFill>
              </a:rPr>
              <a:t>и дети с ОВЗ 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</a:rPr>
              <a:t>совмещают индивидуальное обучение на дому с посещением общеобразовательного учреждения и обучаются по индивидуальным учебным планам</a:t>
            </a:r>
            <a:endParaRPr lang="ru-RU" sz="16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 flipH="1">
            <a:off x="6136392" y="1648049"/>
            <a:ext cx="2104223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b="1" dirty="0" smtClean="0">
              <a:solidFill>
                <a:schemeClr val="accent1">
                  <a:lumMod val="50000"/>
                </a:schemeClr>
              </a:solidFill>
              <a:ea typeface="Times New Roman" pitchFamily="18" charset="0"/>
              <a:cs typeface="Arial" pitchFamily="34" charset="0"/>
            </a:endParaRPr>
          </a:p>
          <a:p>
            <a:pPr lvl="0" indent="22860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ea typeface="Times New Roman" pitchFamily="18" charset="0"/>
                <a:cs typeface="Arial" pitchFamily="34" charset="0"/>
              </a:rPr>
              <a:t>внеурочная инклюзия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 – дети-инвалиды </a:t>
            </a:r>
            <a:r>
              <a:rPr lang="ru-RU" sz="1600" b="1" dirty="0">
                <a:solidFill>
                  <a:srgbClr val="93A299">
                    <a:lumMod val="50000"/>
                  </a:srgbClr>
                </a:solidFill>
              </a:rPr>
              <a:t>и дети с ОВЗ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обучаются только на дому и посещают кружки, клубы, внеклассные общешкольные мероприятия в общеобразовательном учреждении.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1790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66273" y="1515979"/>
            <a:ext cx="7784431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По официальному определению, дети с ограниченными возможностями здоровья - это «инвалиды, а также дети от 0 до 18 лет, не признанные в установленном порядке инвалидами, но имеющие временное или постоянное отклонение в физическом и (или) психическом развитии и нуждающиеся в создании специальных условий для обучения и воспитания».</a:t>
            </a:r>
            <a:endParaRPr lang="ru-RU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058780" y="577516"/>
            <a:ext cx="3705725" cy="77002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Актуальность темы</a:t>
            </a:r>
            <a:endParaRPr lang="ru-RU" sz="2400" b="1" dirty="0">
              <a:solidFill>
                <a:schemeClr val="bg1"/>
              </a:solidFill>
            </a:endParaRPr>
          </a:p>
        </p:txBody>
      </p:sp>
      <p:pic>
        <p:nvPicPr>
          <p:cNvPr id="8" name="Picture 2" descr="C:\Users\Мама\Desktop\Семинар ОВЗ\800px-0010-010-Deti-invalidy-imejut-pravo-na-osobuju-zabotu-i-obucheni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9694" y="4721731"/>
            <a:ext cx="2550695" cy="1871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29048" y="142875"/>
            <a:ext cx="8372020" cy="838200"/>
          </a:xfrm>
        </p:spPr>
        <p:txBody>
          <a:bodyPr anchorCtr="0">
            <a:normAutofit/>
          </a:bodyPr>
          <a:lstStyle/>
          <a:p>
            <a:pPr eaLnBrk="1" hangingPunct="1">
              <a:defRPr/>
            </a:pPr>
            <a:r>
              <a:rPr lang="ru-RU" sz="2000" b="1" dirty="0" smtClean="0">
                <a:solidFill>
                  <a:srgbClr val="C00000"/>
                </a:solidFill>
                <a:latin typeface="Century Gothic" pitchFamily="34" charset="0"/>
              </a:rPr>
              <a:t>Планирование работы в классе:</a:t>
            </a:r>
            <a:endParaRPr lang="ru-RU" sz="2000" b="1" dirty="0">
              <a:solidFill>
                <a:srgbClr val="C00000"/>
              </a:solidFill>
              <a:latin typeface="Century Gothic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467009" y="1600200"/>
            <a:ext cx="8426033" cy="4495800"/>
          </a:xfrm>
        </p:spPr>
        <p:txBody>
          <a:bodyPr>
            <a:normAutofit/>
          </a:bodyPr>
          <a:lstStyle/>
          <a:p>
            <a:pPr eaLnBrk="1" hangingPunct="1">
              <a:buFont typeface="Wingdings" panose="05000000000000000000" pitchFamily="2" charset="2"/>
              <a:buChar char="Ø"/>
              <a:defRPr/>
            </a:pP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у</a:t>
            </a: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прощать задания для ребёнка с ОВЗ, делая акцент на основные идеи;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 о</a:t>
            </a:r>
            <a:r>
              <a:rPr lang="en-US" sz="2200" b="1" dirty="0" err="1" smtClean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бязательно</a:t>
            </a: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использова</a:t>
            </a:r>
            <a:r>
              <a:rPr lang="ru-RU" sz="2200" b="1" dirty="0" err="1" smtClean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ть</a:t>
            </a: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 </a:t>
            </a:r>
            <a:r>
              <a:rPr lang="en-US" sz="2200" b="1" dirty="0" smtClean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средств</a:t>
            </a: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а</a:t>
            </a:r>
            <a:r>
              <a:rPr lang="en-US" sz="2200" b="1" dirty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наглядн</a:t>
            </a: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ости;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 у</a:t>
            </a:r>
            <a:r>
              <a:rPr lang="en-US" sz="2200" b="1" dirty="0" err="1" smtClean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меньшать</a:t>
            </a:r>
            <a:r>
              <a:rPr lang="en-US" sz="2200" b="1" dirty="0" smtClean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объём</a:t>
            </a:r>
            <a:r>
              <a:rPr lang="en-US" sz="2200" b="1" dirty="0" smtClean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выполняемой</a:t>
            </a:r>
            <a:r>
              <a:rPr lang="en-US" sz="2200" b="1" dirty="0" smtClean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 </a:t>
            </a: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учеником </a:t>
            </a:r>
            <a:r>
              <a:rPr lang="en-US" sz="2200" b="1" dirty="0" err="1" smtClean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работы</a:t>
            </a: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;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 предлагать чёткие алгоритмы для работы;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 предусмотреть работу в парах, в группах;</a:t>
            </a:r>
            <a:r>
              <a:rPr lang="en-US" sz="2200" b="1" dirty="0" smtClean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 </a:t>
            </a:r>
            <a:endParaRPr lang="ru-RU" sz="2200" b="1" dirty="0" smtClean="0">
              <a:solidFill>
                <a:schemeClr val="accent1">
                  <a:lumMod val="50000"/>
                </a:schemeClr>
              </a:solidFill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 о</a:t>
            </a:r>
            <a:r>
              <a:rPr lang="en-US" sz="2200" b="1" dirty="0" err="1" smtClean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беспеч</a:t>
            </a:r>
            <a:r>
              <a:rPr lang="ru-RU" sz="2200" b="1" dirty="0" err="1" smtClean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ить</a:t>
            </a: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 в ходе урока смену деятельности учащихся, чередовать активную работу с отдыхом;</a:t>
            </a:r>
            <a:r>
              <a:rPr lang="en-US" sz="2200" b="1" dirty="0" smtClean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 </a:t>
            </a:r>
            <a:endParaRPr lang="ru-RU" sz="2200" b="1" dirty="0" smtClean="0">
              <a:solidFill>
                <a:schemeClr val="accent1">
                  <a:lumMod val="50000"/>
                </a:schemeClr>
              </a:solidFill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при выполнении заданий по тексту ученик должен иметь возможность </a:t>
            </a:r>
            <a:r>
              <a:rPr lang="ru-RU" sz="2200" b="1" smtClean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пользоваться содержанием.</a:t>
            </a:r>
            <a:endParaRPr lang="ru-RU" sz="2200" dirty="0">
              <a:latin typeface="Garamond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  <a:defRPr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2415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0811" y="806116"/>
            <a:ext cx="6978315" cy="4308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Гарантии прав детей с ограниченными возможностями здоровья на получение образования закреплены в Конституции РФ, Законе РФ от 10.07.1992 № 3266­1 "Об образовании", а также в Федеральных законах:</a:t>
            </a:r>
          </a:p>
          <a:p>
            <a:endParaRPr lang="ru-RU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50495" y="385011"/>
            <a:ext cx="54050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Нормативная правовая база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89547" y="914400"/>
            <a:ext cx="826569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1. Декларация о правах инвалидов (утв. Резолюцией тринадцатой сессии Генеральной Ассамблеи ООН  3447(XXX) от 9 декабря 1975 г.).</a:t>
            </a:r>
          </a:p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2. Специальный доклад Уполномоченного по правам человека в РФ        от 10 мая 2006 г. "О соблюдении прав детей-инвалидов в Российской Федерации".</a:t>
            </a:r>
          </a:p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3. Закон РФ от 10 июля 1992 г. N 3266-1 "Об образовании"</a:t>
            </a:r>
          </a:p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4. Федеральный закон от 24 ноября 1995 г. №181"О социальной защите инвалидов в Российской Федерации".</a:t>
            </a:r>
          </a:p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5. Федеральный закон от 24 июля 1998 г. N 124 "Об основных гарантиях прав ребенка в Российской Федерации".</a:t>
            </a:r>
            <a:endParaRPr lang="ru-RU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81263" y="469232"/>
            <a:ext cx="8193505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C00000"/>
                </a:solidFill>
                <a:ea typeface="Times New Roman" pitchFamily="18" charset="0"/>
                <a:cs typeface="Arial" pitchFamily="34" charset="0"/>
              </a:rPr>
              <a:t>Цель современной школы 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–</a:t>
            </a:r>
            <a:r>
              <a:rPr lang="ru-RU" sz="3200" b="1" dirty="0" smtClean="0">
                <a:solidFill>
                  <a:schemeClr val="bg1"/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ru-RU" sz="3200" b="1" dirty="0" smtClean="0">
                <a:solidFill>
                  <a:srgbClr val="C00000"/>
                </a:solidFill>
                <a:ea typeface="Times New Roman" pitchFamily="18" charset="0"/>
                <a:cs typeface="Arial" pitchFamily="34" charset="0"/>
              </a:rPr>
              <a:t>помочь</a:t>
            </a:r>
            <a:r>
              <a:rPr lang="ru-RU" sz="3200" b="1" dirty="0" smtClean="0">
                <a:solidFill>
                  <a:schemeClr val="bg1"/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ru-RU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Times New Roman" pitchFamily="18" charset="0"/>
                <a:cs typeface="Arial" pitchFamily="34" charset="0"/>
              </a:rPr>
              <a:t>каждому ученику (и с проблемами развития, и среднему, и талантливому) в достижении успеха, </a:t>
            </a:r>
            <a:r>
              <a:rPr lang="ru-RU" sz="3200" b="1" dirty="0" smtClean="0">
                <a:solidFill>
                  <a:srgbClr val="C00000"/>
                </a:solidFill>
                <a:ea typeface="Times New Roman" pitchFamily="18" charset="0"/>
                <a:cs typeface="Arial" pitchFamily="34" charset="0"/>
              </a:rPr>
              <a:t>не допустить </a:t>
            </a:r>
            <a:r>
              <a:rPr lang="ru-RU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Times New Roman" pitchFamily="18" charset="0"/>
                <a:cs typeface="Arial" pitchFamily="34" charset="0"/>
              </a:rPr>
              <a:t>его исключения из жизни общества.</a:t>
            </a:r>
            <a:endParaRPr lang="ru-RU" sz="3200" dirty="0" smtClean="0">
              <a:solidFill>
                <a:schemeClr val="tx1">
                  <a:lumMod val="65000"/>
                  <a:lumOff val="35000"/>
                </a:schemeClr>
              </a:solidFill>
              <a:cs typeface="Arial" pitchFamily="34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053" y="3416968"/>
            <a:ext cx="4559925" cy="27431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CFFCC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2979" y="324853"/>
            <a:ext cx="8422105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>Инклюзивное образование</a:t>
            </a:r>
            <a:r>
              <a:rPr lang="ru-RU" sz="2400" b="1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Calibri" pitchFamily="34" charset="0"/>
                <a:cs typeface="Times New Roman" pitchFamily="18" charset="0"/>
              </a:rPr>
              <a:t>– это такой процесс обучения и воспитания, при котором</a:t>
            </a:r>
            <a:r>
              <a:rPr lang="ru-RU" sz="2400" b="1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>ВСЕ дети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ea typeface="Calibri" pitchFamily="34" charset="0"/>
                <a:cs typeface="Times New Roman" pitchFamily="18" charset="0"/>
              </a:rPr>
              <a:t>,</a:t>
            </a:r>
            <a:r>
              <a:rPr lang="ru-RU" sz="2400" b="1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Calibri" pitchFamily="34" charset="0"/>
                <a:cs typeface="Times New Roman" pitchFamily="18" charset="0"/>
              </a:rPr>
              <a:t>в независимости от их физических, психических, интеллектуальных и иных особенностей,</a:t>
            </a:r>
            <a:r>
              <a:rPr lang="ru-RU" sz="2400" b="1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>включены</a:t>
            </a:r>
            <a:r>
              <a:rPr lang="ru-RU" sz="2400" b="1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Calibri" pitchFamily="34" charset="0"/>
                <a:cs typeface="Times New Roman" pitchFamily="18" charset="0"/>
              </a:rPr>
              <a:t>в общую систему образования и обучаются по месту жительства вместе со своими сверстниками без инвалидности в одних и тех же общеобразовательных школах, которые учитывают их особые образовательные потребности и оказывают</a:t>
            </a:r>
            <a:r>
              <a:rPr lang="ru-RU" sz="2400" b="1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>необходимую специальную поддержку.</a:t>
            </a:r>
            <a:endParaRPr lang="ru-RU" sz="2400" b="1" dirty="0" smtClean="0">
              <a:solidFill>
                <a:srgbClr val="C00000"/>
              </a:solidFill>
              <a:cs typeface="Arial" pitchFamily="34" charset="0"/>
            </a:endParaRPr>
          </a:p>
        </p:txBody>
      </p:sp>
      <p:pic>
        <p:nvPicPr>
          <p:cNvPr id="3" name="Picture 3" descr="Картинки по запросу инклюзия эт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3179" y="4162926"/>
            <a:ext cx="4547937" cy="23581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7199" y="433137"/>
            <a:ext cx="8217569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smtClean="0">
                <a:solidFill>
                  <a:srgbClr val="C00000"/>
                </a:solidFill>
              </a:rPr>
              <a:t>Специальные условия </a:t>
            </a:r>
            <a:r>
              <a:rPr lang="ru-RU" sz="2400" b="1" dirty="0" smtClean="0"/>
              <a:t>- это необходимые для получения детьми с ограниченными возможностями здоровья реабилитационных услуг:</a:t>
            </a:r>
          </a:p>
          <a:p>
            <a:pPr>
              <a:buFontTx/>
              <a:buChar char="-"/>
            </a:pPr>
            <a:r>
              <a:rPr lang="ru-RU" sz="2400" b="1" dirty="0" smtClean="0"/>
              <a:t>приспособлений,</a:t>
            </a:r>
          </a:p>
          <a:p>
            <a:pPr>
              <a:buFontTx/>
              <a:buChar char="-"/>
            </a:pPr>
            <a:r>
              <a:rPr lang="ru-RU" sz="2400" b="1" dirty="0" smtClean="0"/>
              <a:t> технологий, </a:t>
            </a:r>
          </a:p>
          <a:p>
            <a:pPr>
              <a:buFontTx/>
              <a:buChar char="-"/>
            </a:pPr>
            <a:r>
              <a:rPr lang="ru-RU" sz="2400" b="1" dirty="0" smtClean="0"/>
              <a:t>способов, </a:t>
            </a:r>
          </a:p>
          <a:p>
            <a:pPr>
              <a:buFontTx/>
              <a:buChar char="-"/>
            </a:pPr>
            <a:r>
              <a:rPr lang="ru-RU" sz="2400" b="1" dirty="0" smtClean="0"/>
              <a:t>методов, </a:t>
            </a:r>
          </a:p>
          <a:p>
            <a:pPr>
              <a:buFontTx/>
              <a:buChar char="-"/>
            </a:pPr>
            <a:r>
              <a:rPr lang="ru-RU" sz="2400" b="1" dirty="0" smtClean="0"/>
              <a:t>программ , </a:t>
            </a:r>
          </a:p>
          <a:p>
            <a:pPr>
              <a:buFontTx/>
              <a:buChar char="-"/>
            </a:pPr>
            <a:r>
              <a:rPr lang="ru-RU" sz="2400" b="1" dirty="0" smtClean="0"/>
              <a:t>учебников, </a:t>
            </a:r>
          </a:p>
          <a:p>
            <a:pPr>
              <a:buFontTx/>
              <a:buChar char="-"/>
            </a:pPr>
            <a:r>
              <a:rPr lang="ru-RU" sz="2400" b="1" dirty="0" smtClean="0"/>
              <a:t>пособий</a:t>
            </a:r>
          </a:p>
          <a:p>
            <a:pPr>
              <a:buFontTx/>
              <a:buChar char="-"/>
            </a:pPr>
            <a:r>
              <a:rPr lang="ru-RU" sz="2400" b="1" dirty="0" smtClean="0"/>
              <a:t> и других средств, обеспечивающих реализацию их конституционных прав и свобод</a:t>
            </a:r>
          </a:p>
          <a:p>
            <a:pPr>
              <a:buFontTx/>
              <a:buChar char="-"/>
            </a:pPr>
            <a:r>
              <a:rPr lang="ru-RU" sz="2800" b="1" dirty="0" smtClean="0"/>
              <a:t>Особенному  ученику нужны помощники: </a:t>
            </a:r>
          </a:p>
          <a:p>
            <a:r>
              <a:rPr lang="ru-RU" sz="2800" b="1" dirty="0" err="1" smtClean="0">
                <a:solidFill>
                  <a:srgbClr val="C00000"/>
                </a:solidFill>
              </a:rPr>
              <a:t>тьютер</a:t>
            </a:r>
            <a:r>
              <a:rPr lang="ru-RU" sz="2800" b="1" dirty="0" smtClean="0">
                <a:solidFill>
                  <a:srgbClr val="C00000"/>
                </a:solidFill>
              </a:rPr>
              <a:t>, психологи, логопеды, дефектологи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44208" y="1708485"/>
            <a:ext cx="4569614" cy="28394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38463" y="312822"/>
            <a:ext cx="773630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C00000"/>
                </a:solidFill>
                <a:ea typeface="Times New Roman" pitchFamily="18" charset="0"/>
                <a:cs typeface="Times New Roman" pitchFamily="18" charset="0"/>
              </a:rPr>
              <a:t>Алгоритм действий с детьми с ограниченными возможностями здоровья </a:t>
            </a:r>
            <a:endParaRPr lang="ru-RU" sz="2000" dirty="0" smtClean="0">
              <a:solidFill>
                <a:srgbClr val="C00000"/>
              </a:solidFill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C00000"/>
                </a:solidFill>
                <a:ea typeface="Times New Roman" pitchFamily="18" charset="0"/>
                <a:cs typeface="Times New Roman" pitchFamily="18" charset="0"/>
              </a:rPr>
              <a:t>и детьми-инвалидами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85011" y="1528011"/>
            <a:ext cx="850632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Times New Roman" pitchFamily="18" charset="0"/>
                <a:cs typeface="Times New Roman" pitchFamily="18" charset="0"/>
              </a:rPr>
              <a:t>- </a:t>
            </a:r>
            <a:r>
              <a:rPr lang="ru-RU" sz="2000" b="1" dirty="0" smtClean="0">
                <a:solidFill>
                  <a:srgbClr val="C00000"/>
                </a:solidFill>
                <a:ea typeface="Times New Roman" pitchFamily="18" charset="0"/>
                <a:cs typeface="Times New Roman" pitchFamily="18" charset="0"/>
              </a:rPr>
              <a:t>Первичная встреча с семьей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ea typeface="Times New Roman" pitchFamily="18" charset="0"/>
                <a:cs typeface="Times New Roman" pitchFamily="18" charset="0"/>
              </a:rPr>
              <a:t>,</a:t>
            </a:r>
            <a:r>
              <a:rPr lang="ru-RU" sz="2000" b="1" dirty="0" smtClean="0">
                <a:solidFill>
                  <a:schemeClr val="bg1"/>
                </a:solidFill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itchFamily="18" charset="0"/>
                <a:cs typeface="Times New Roman" pitchFamily="18" charset="0"/>
              </a:rPr>
              <a:t>сбор информации о развитии ребенка, выявление образовательного запроса</a:t>
            </a:r>
            <a:r>
              <a:rPr lang="ru-RU" sz="2000" b="1" dirty="0" smtClean="0">
                <a:solidFill>
                  <a:schemeClr val="bg1"/>
                </a:solidFill>
                <a:ea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chemeClr val="bg1"/>
                </a:solidFill>
                <a:ea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Times New Roman" pitchFamily="18" charset="0"/>
                <a:cs typeface="Times New Roman" pitchFamily="18" charset="0"/>
              </a:rPr>
              <a:t>-Заключение договора между  ОУ и родителями (законными представителями)</a:t>
            </a:r>
            <a:br>
              <a:rPr lang="ru-RU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Times New Roman" pitchFamily="18" charset="0"/>
                <a:cs typeface="Times New Roman" pitchFamily="18" charset="0"/>
              </a:rPr>
              <a:t>-</a:t>
            </a:r>
            <a:r>
              <a:rPr lang="ru-RU" sz="2000" b="1" dirty="0" smtClean="0">
                <a:solidFill>
                  <a:srgbClr val="C00000"/>
                </a:solidFill>
                <a:ea typeface="Times New Roman" pitchFamily="18" charset="0"/>
                <a:cs typeface="Times New Roman" pitchFamily="18" charset="0"/>
              </a:rPr>
              <a:t>Разработка индивидуального маршрута </a:t>
            </a: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itchFamily="18" charset="0"/>
                <a:cs typeface="Times New Roman" pitchFamily="18" charset="0"/>
              </a:rPr>
              <a:t>на основе заключения ПМПК консилиумом  ОУ, в который входят  специалисты  ОУ</a:t>
            </a:r>
            <a:b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itchFamily="18" charset="0"/>
                <a:cs typeface="Times New Roman" pitchFamily="18" charset="0"/>
              </a:rPr>
              <a:t>-</a:t>
            </a: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Соста</a:t>
            </a: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itchFamily="18" charset="0"/>
                <a:cs typeface="Times New Roman" pitchFamily="18" charset="0"/>
              </a:rPr>
              <a:t>вление сетки занятий и перспективного плана для детей обучающихся по коррекционной программе</a:t>
            </a:r>
            <a:b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itchFamily="18" charset="0"/>
                <a:cs typeface="Times New Roman" pitchFamily="18" charset="0"/>
              </a:rPr>
              <a:t>-Создание условий в развивающей среде для ребенка с ОВЗ во время его пребывания в  ОУ</a:t>
            </a:r>
            <a:b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itchFamily="18" charset="0"/>
                <a:cs typeface="Times New Roman" pitchFamily="18" charset="0"/>
              </a:rPr>
              <a:t>-Реализация индивидуальной программы или маршрута</a:t>
            </a:r>
            <a:b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itchFamily="18" charset="0"/>
                <a:cs typeface="Times New Roman" pitchFamily="18" charset="0"/>
              </a:rPr>
              <a:t>-Проведение промежуточной диагностики и анализ</a:t>
            </a:r>
            <a:b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itchFamily="18" charset="0"/>
                <a:cs typeface="Times New Roman" pitchFamily="18" charset="0"/>
              </a:rPr>
              <a:t>-Консультирование родителей</a:t>
            </a:r>
            <a:endParaRPr lang="ru-RU" b="1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76727" y="348917"/>
            <a:ext cx="85544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Инклюзивной школе нужны свои, особенные учителя</a:t>
            </a: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ru-RU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01579" y="1167062"/>
            <a:ext cx="815741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Они должны обладать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 социально-личностными</a:t>
            </a:r>
            <a:r>
              <a:rPr lang="ru-RU" sz="2800" b="1" dirty="0" smtClean="0"/>
              <a:t>, 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общенаучными, инструментальными и профессиональными компетентностями</a:t>
            </a:r>
            <a:r>
              <a:rPr lang="ru-RU" sz="2800" b="1" dirty="0" smtClean="0"/>
              <a:t>, </a:t>
            </a:r>
            <a:r>
              <a:rPr lang="ru-RU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гарантирующими подлинное, а не формальное включение учеников в образовательный процесс, оптимальное освоение ими программы и, что принципиально важно, </a:t>
            </a:r>
            <a:r>
              <a:rPr lang="ru-RU" sz="2800" b="1" dirty="0" smtClean="0">
                <a:solidFill>
                  <a:srgbClr val="C00000"/>
                </a:solidFill>
              </a:rPr>
              <a:t>уметь решать коррекционно-педагогические и социально-реабилитационные задачи</a:t>
            </a:r>
            <a:r>
              <a:rPr lang="ru-RU" sz="2800" b="1" dirty="0" smtClean="0"/>
              <a:t>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1998</TotalTime>
  <Words>1036</Words>
  <Application>Microsoft Office PowerPoint</Application>
  <PresentationFormat>Экран (4:3)</PresentationFormat>
  <Paragraphs>167</Paragraphs>
  <Slides>20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Аптека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Познавательная деятельность детей с ТНР</vt:lpstr>
      <vt:lpstr>Презентация PowerPoint</vt:lpstr>
      <vt:lpstr>Три основных направления помощи детям в усвоении программного материала:</vt:lpstr>
      <vt:lpstr>Обязательными компонентами речевого режима являются: </vt:lpstr>
      <vt:lpstr>Специальные методы обучения</vt:lpstr>
      <vt:lpstr>     </vt:lpstr>
      <vt:lpstr>Планирование работы в классе:</vt:lpstr>
    </vt:vector>
  </TitlesOfParts>
  <Company>Krokoz™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Нина</dc:creator>
  <cp:lastModifiedBy>Серый</cp:lastModifiedBy>
  <cp:revision>200</cp:revision>
  <dcterms:created xsi:type="dcterms:W3CDTF">2012-04-08T04:44:11Z</dcterms:created>
  <dcterms:modified xsi:type="dcterms:W3CDTF">2024-01-13T10:05:31Z</dcterms:modified>
</cp:coreProperties>
</file>