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5" r:id="rId16"/>
    <p:sldId id="273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94ED1-41EC-45A1-937F-03B3B583348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C7318-3C77-4BA5-BC3C-C94839DF1F4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30" y="4343322"/>
            <a:ext cx="5486309" cy="276999"/>
          </a:xfrm>
        </p:spPr>
        <p:txBody>
          <a:bodyPr>
            <a:spAutoFit/>
          </a:bodyPr>
          <a:lstStyle/>
          <a:p>
            <a:endParaRPr lang="x-non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30" y="4343322"/>
            <a:ext cx="5486309" cy="276999"/>
          </a:xfrm>
        </p:spPr>
        <p:txBody>
          <a:bodyPr>
            <a:spAutoFit/>
          </a:bodyPr>
          <a:lstStyle/>
          <a:p>
            <a:endParaRPr 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F8C13-1ADE-435A-AFCA-61CC623213FF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0A4FB-4157-4538-ABC3-32B3402E4B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592287"/>
          </a:xfrm>
        </p:spPr>
        <p:txBody>
          <a:bodyPr>
            <a:normAutofit fontScale="90000"/>
          </a:bodyPr>
          <a:lstStyle/>
          <a:p>
            <a:r>
              <a:rPr lang="ru-RU" altLang="ru-RU" sz="4900" b="1" i="1" dirty="0" smtClean="0">
                <a:solidFill>
                  <a:srgbClr val="7030A0"/>
                </a:solidFill>
              </a:rPr>
              <a:t>Проектная деятельность - </a:t>
            </a:r>
            <a:r>
              <a:rPr lang="ru-RU" altLang="ru-RU" b="1" dirty="0" smtClean="0">
                <a:solidFill>
                  <a:srgbClr val="7030A0"/>
                </a:solidFill>
              </a:rPr>
              <a:t>эффективное средство организации творческой и учебной деятельности на уроке немецкого языка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501008"/>
            <a:ext cx="42672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b="1" dirty="0" smtClean="0">
                <a:solidFill>
                  <a:srgbClr val="C00000"/>
                </a:solidFill>
              </a:rPr>
              <a:t>Rätsel „Sehenswürdigkeiten“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693427" y="-139083"/>
            <a:ext cx="4150515" cy="7594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b="1" dirty="0" smtClean="0">
                <a:solidFill>
                  <a:srgbClr val="C00000"/>
                </a:solidFill>
              </a:rPr>
              <a:t>Unsere Stadt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244" y="1600200"/>
            <a:ext cx="77595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b="1" dirty="0" smtClean="0">
                <a:solidFill>
                  <a:srgbClr val="C00000"/>
                </a:solidFill>
              </a:rPr>
              <a:t>Die Wohnung – die Zimmer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4937131" cy="284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492896"/>
            <a:ext cx="4444761" cy="239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221088"/>
            <a:ext cx="4426648" cy="247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Деятельность с</a:t>
            </a:r>
            <a:r>
              <a:rPr lang="ru-RU" b="1" dirty="0" smtClean="0">
                <a:solidFill>
                  <a:srgbClr val="7030A0"/>
                </a:solidFill>
              </a:rPr>
              <a:t>тарших</a:t>
            </a:r>
            <a:r>
              <a:rPr lang="ru-RU" b="1" dirty="0" smtClean="0">
                <a:solidFill>
                  <a:srgbClr val="7030A0"/>
                </a:solidFill>
              </a:rPr>
              <a:t> классов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Учащиеся старших классов (8-9 классы) работают над проектами: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«Моя школа» - </a:t>
            </a:r>
            <a:r>
              <a:rPr lang="de-DE" dirty="0" smtClean="0"/>
              <a:t>„Meine Schule“</a:t>
            </a:r>
            <a:r>
              <a:rPr lang="ru-RU" dirty="0" smtClean="0"/>
              <a:t> (8 класс)</a:t>
            </a:r>
            <a:endParaRPr lang="de-DE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«Моя будущая профессия» - </a:t>
            </a:r>
            <a:r>
              <a:rPr lang="de-DE" dirty="0" smtClean="0"/>
              <a:t>„Mein </a:t>
            </a:r>
            <a:r>
              <a:rPr lang="de-DE" dirty="0"/>
              <a:t>zukünftiger </a:t>
            </a:r>
            <a:r>
              <a:rPr lang="de-DE" dirty="0" smtClean="0"/>
              <a:t>Beruf“</a:t>
            </a:r>
            <a:r>
              <a:rPr lang="ru-RU" dirty="0" smtClean="0"/>
              <a:t> (9 класс)</a:t>
            </a:r>
          </a:p>
          <a:p>
            <a:pPr>
              <a:buNone/>
            </a:pPr>
            <a:r>
              <a:rPr lang="ru-RU" dirty="0" smtClean="0"/>
              <a:t>Проект выполняется в виде презентации по определенной теме. Составляют план, выявляют актуальность. В итоге делают выводы по теме. 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5490" y="816463"/>
            <a:ext cx="7002639" cy="671110"/>
          </a:xfrm>
          <a:prstGeom prst="rect">
            <a:avLst/>
          </a:prstGeom>
          <a:noFill/>
          <a:ln>
            <a:noFill/>
          </a:ln>
        </p:spPr>
        <p:txBody>
          <a:bodyPr vert="horz" wrap="square" lIns="81639" tIns="40820" rIns="81639" bIns="4082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algn="ctr" hangingPunct="0">
              <a:buNone/>
            </a:pPr>
            <a:r>
              <a:rPr lang="de-DE" sz="4000" i="1" u="sng" dirty="0">
                <a:latin typeface="Times New Roman" pitchFamily="18" charset="0"/>
                <a:ea typeface="Andale Sans UI" pitchFamily="2"/>
                <a:cs typeface="Times New Roman" pitchFamily="18" charset="0"/>
              </a:rPr>
              <a:t>Mein zukünftiger Beruf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306205" y="1469635"/>
            <a:ext cx="6694299" cy="45516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>
                <a:latin typeface="Times New Roman" pitchFamily="18" charset="0"/>
                <a:ea typeface="Andale Sans UI" pitchFamily="2"/>
                <a:cs typeface="Times New Roman" pitchFamily="18" charset="0"/>
              </a:rPr>
              <a:t>Besonders populär sind heute folgende Beruf</a:t>
            </a:r>
            <a:r>
              <a:rPr lang="ru-RU" sz="3200" dirty="0" smtClean="0">
                <a:latin typeface="Times New Roman" pitchFamily="18" charset="0"/>
                <a:ea typeface="Andale Sans UI" pitchFamily="2"/>
                <a:cs typeface="Times New Roman" pitchFamily="18" charset="0"/>
              </a:rPr>
              <a:t>: </a:t>
            </a:r>
            <a:r>
              <a:rPr lang="de-DE" sz="3200" dirty="0" smtClean="0">
                <a:latin typeface="Arial" pitchFamily="18"/>
                <a:ea typeface="Andale Sans UI" pitchFamily="2"/>
                <a:cs typeface="Tahoma" pitchFamily="2"/>
              </a:rPr>
              <a:t/>
            </a:r>
            <a:br>
              <a:rPr lang="de-DE" sz="3200" dirty="0" smtClean="0">
                <a:latin typeface="Arial" pitchFamily="18"/>
                <a:ea typeface="Andale Sans UI" pitchFamily="2"/>
                <a:cs typeface="Tahoma" pitchFamily="2"/>
              </a:rPr>
            </a:br>
            <a:r>
              <a:rPr lang="de-DE" sz="3200" dirty="0" smtClean="0">
                <a:latin typeface="Times New Roman" pitchFamily="18" charset="0"/>
                <a:ea typeface="Andale Sans UI" pitchFamily="2"/>
                <a:cs typeface="Times New Roman" pitchFamily="18" charset="0"/>
              </a:rPr>
              <a:t>Designer,</a:t>
            </a:r>
            <a:r>
              <a:rPr lang="ru-RU" sz="3200" dirty="0" smtClean="0">
                <a:latin typeface="Times New Roman" pitchFamily="18" charset="0"/>
                <a:ea typeface="Andale Sans UI" pitchFamily="2"/>
                <a:cs typeface="Times New Roman" pitchFamily="18" charset="0"/>
              </a:rPr>
              <a:t> </a:t>
            </a:r>
            <a:r>
              <a:rPr lang="de-DE" sz="3200" dirty="0" smtClean="0">
                <a:latin typeface="Times New Roman" pitchFamily="18" charset="0"/>
                <a:ea typeface="Andale Sans UI" pitchFamily="2"/>
                <a:cs typeface="Times New Roman" pitchFamily="18" charset="0"/>
              </a:rPr>
              <a:t>Programmier</a:t>
            </a:r>
            <a:r>
              <a:rPr lang="de-DE" sz="3200" dirty="0" smtClean="0">
                <a:latin typeface="Times New Roman" pitchFamily="18" charset="0"/>
                <a:ea typeface="Andale Sans UI" pitchFamily="2"/>
                <a:cs typeface="Times New Roman" pitchFamily="18" charset="0"/>
              </a:rPr>
              <a:t>er</a:t>
            </a:r>
            <a:r>
              <a:rPr lang="de-DE" sz="3200" dirty="0" smtClean="0">
                <a:latin typeface="Times New Roman" pitchFamily="18" charset="0"/>
                <a:ea typeface="Andale Sans UI" pitchFamily="2"/>
                <a:cs typeface="Times New Roman" pitchFamily="18" charset="0"/>
              </a:rPr>
              <a:t>, IT-Fachkraft, Ingenieure, Ärzte, Analysten.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251520" y="1700808"/>
            <a:ext cx="3366120" cy="2244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3563888" y="1772816"/>
            <a:ext cx="2612409" cy="1959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6228184" y="1844824"/>
            <a:ext cx="2612409" cy="1959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395536" y="4149080"/>
            <a:ext cx="2612409" cy="1959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3275856" y="4221088"/>
            <a:ext cx="2612409" cy="1948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alphaModFix/>
            <a:lum/>
          </a:blip>
          <a:srcRect/>
          <a:stretch>
            <a:fillRect/>
          </a:stretch>
        </p:blipFill>
        <p:spPr>
          <a:xfrm>
            <a:off x="6012160" y="4221088"/>
            <a:ext cx="2612409" cy="1959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816464"/>
            <a:ext cx="9160740" cy="1012415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hangingPunct="0">
              <a:buNone/>
            </a:pPr>
            <a:r>
              <a:rPr lang="de-DE" sz="1600" dirty="0" smtClean="0">
                <a:latin typeface="Arial" pitchFamily="18"/>
                <a:ea typeface="Andale Sans UI" pitchFamily="2"/>
                <a:cs typeface="Tahoma" pitchFamily="2"/>
              </a:rPr>
              <a:t>  </a:t>
            </a:r>
            <a:endParaRPr lang="de-DE" sz="1600" dirty="0">
              <a:latin typeface="Arial" pitchFamily="18"/>
              <a:ea typeface="Andale Sans UI" pitchFamily="2"/>
              <a:cs typeface="Tahoma" pitchFamily="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240808" y="2492896"/>
            <a:ext cx="6857219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87624" y="260648"/>
            <a:ext cx="70567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 smtClean="0">
                <a:latin typeface="Times New Roman" pitchFamily="18" charset="0"/>
                <a:cs typeface="Times New Roman" pitchFamily="18" charset="0"/>
              </a:rPr>
              <a:t>Ich </a:t>
            </a:r>
            <a:r>
              <a:rPr lang="de-DE" sz="3200" dirty="0">
                <a:latin typeface="Times New Roman" pitchFamily="18" charset="0"/>
                <a:cs typeface="Times New Roman" pitchFamily="18" charset="0"/>
              </a:rPr>
              <a:t>finde den Beruf des Automechanikers </a:t>
            </a:r>
            <a:r>
              <a:rPr lang="de-DE" sz="3200" dirty="0" smtClean="0">
                <a:latin typeface="Times New Roman" pitchFamily="18" charset="0"/>
                <a:cs typeface="Times New Roman" pitchFamily="18" charset="0"/>
              </a:rPr>
              <a:t>interessant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de-DE" sz="3200" dirty="0" smtClean="0">
                <a:latin typeface="Times New Roman" pitchFamily="18" charset="0"/>
                <a:ea typeface="Andale Sans UI" pitchFamily="2"/>
                <a:cs typeface="Times New Roman" pitchFamily="18" charset="0"/>
              </a:rPr>
              <a:t>Der </a:t>
            </a:r>
            <a:r>
              <a:rPr lang="de-DE" sz="3200" dirty="0">
                <a:latin typeface="Times New Roman" pitchFamily="18" charset="0"/>
                <a:ea typeface="Andale Sans UI" pitchFamily="2"/>
                <a:cs typeface="Times New Roman" pitchFamily="18" charset="0"/>
              </a:rPr>
              <a:t>Automechaniker ist ein Spezialist, der sich mit der Reparatur und Wartung von Fahrzeugen beschäftigt</a:t>
            </a:r>
            <a:r>
              <a:rPr lang="de-DE" sz="3200" dirty="0" smtClean="0">
                <a:latin typeface="Times New Roman" pitchFamily="18" charset="0"/>
                <a:ea typeface="Andale Sans UI" pitchFamily="2"/>
                <a:cs typeface="Times New Roman" pitchFamily="18" charset="0"/>
              </a:rPr>
              <a:t>.</a:t>
            </a:r>
          </a:p>
          <a:p>
            <a:endParaRPr lang="de-DE" sz="3200" dirty="0" smtClean="0"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endParaRPr lang="de-DE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1267" name="Picture 3" descr="C:\Users\User\Desktop\внеурочка немецкий язык\360_F_136759910_JRaoL2WNOYBC4AiopXotqxghX93CeDK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6840760" cy="45605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Задачи проектной деятельности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3600" dirty="0" smtClean="0"/>
              <a:t>Сформировать </a:t>
            </a:r>
            <a:r>
              <a:rPr lang="ru-RU" sz="3600" dirty="0"/>
              <a:t>положительную мотивацию </a:t>
            </a:r>
            <a:r>
              <a:rPr lang="ru-RU" sz="3600" dirty="0" smtClean="0"/>
              <a:t> </a:t>
            </a:r>
            <a:r>
              <a:rPr lang="ru-RU" sz="3600" dirty="0"/>
              <a:t>к изучению немецкого </a:t>
            </a:r>
            <a:r>
              <a:rPr lang="ru-RU" sz="3600" dirty="0" smtClean="0"/>
              <a:t>языка</a:t>
            </a:r>
            <a:endParaRPr lang="ru-RU" sz="3600" dirty="0"/>
          </a:p>
          <a:p>
            <a:pPr>
              <a:lnSpc>
                <a:spcPct val="90000"/>
              </a:lnSpc>
              <a:defRPr/>
            </a:pPr>
            <a:r>
              <a:rPr lang="ru-RU" sz="3600" dirty="0"/>
              <a:t>Создать условия для личностного роста </a:t>
            </a:r>
          </a:p>
          <a:p>
            <a:pPr>
              <a:lnSpc>
                <a:spcPct val="90000"/>
              </a:lnSpc>
              <a:defRPr/>
            </a:pPr>
            <a:r>
              <a:rPr lang="ru-RU" sz="3600" dirty="0"/>
              <a:t>Раскрыть интеллектуальный и творческий потенциал </a:t>
            </a:r>
          </a:p>
          <a:p>
            <a:pPr>
              <a:lnSpc>
                <a:spcPct val="90000"/>
              </a:lnSpc>
              <a:defRPr/>
            </a:pPr>
            <a:r>
              <a:rPr lang="ru-RU" sz="3600" dirty="0"/>
              <a:t>Развить познавательный интерес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Деятельность младших классов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Учащиеся младших классов(3-4 классы) выполняют по немецкому языку мини-проекты: составляют кроссворды с рисунками, готовят коллаж по изучаемой теме, рисуют картинки к прочитанным сказкам, а также  поздравительные открытки к различным праздникам: День Матери, Новый год и Рождество, Пасха и другие.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b="1" dirty="0" smtClean="0">
                <a:solidFill>
                  <a:srgbClr val="C00000"/>
                </a:solidFill>
              </a:rPr>
              <a:t>Was machen wir gern?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7319896" cy="3293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717032"/>
            <a:ext cx="6273625" cy="2823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5400" b="1" dirty="0" smtClean="0">
                <a:solidFill>
                  <a:srgbClr val="C00000"/>
                </a:solidFill>
              </a:rPr>
              <a:t>Bilderrätsel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340768"/>
            <a:ext cx="3440144" cy="49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b="1" dirty="0" smtClean="0">
                <a:solidFill>
                  <a:srgbClr val="C00000"/>
                </a:solidFill>
              </a:rPr>
              <a:t>Das Thema  „Frühling“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341739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320000">
            <a:off x="4571673" y="1842669"/>
            <a:ext cx="4177117" cy="4180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b="1" dirty="0" smtClean="0">
                <a:solidFill>
                  <a:srgbClr val="C00000"/>
                </a:solidFill>
              </a:rPr>
              <a:t>Lesen macht Spaß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7" y="1412776"/>
            <a:ext cx="3096344" cy="4853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5400" b="1" dirty="0" smtClean="0">
                <a:solidFill>
                  <a:srgbClr val="C00000"/>
                </a:solidFill>
              </a:rPr>
              <a:t>Frohe Ostern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371" y="1600200"/>
            <a:ext cx="727925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Деятельность средних классов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Учащиеся средних классов (5-7 классы) </a:t>
            </a:r>
          </a:p>
          <a:p>
            <a:pPr>
              <a:buNone/>
            </a:pPr>
            <a:r>
              <a:rPr lang="ru-RU" dirty="0" smtClean="0"/>
              <a:t>по немецкому языку также составляют кроссворды с рисунками, готовят коллаж или макет по изучаемой теме, учатся оформлению  презентации: титульный лист,  задачи работы, актуальность темы, содержание и вывод.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263</Words>
  <Application>Microsoft Office PowerPoint</Application>
  <PresentationFormat>Экран (4:3)</PresentationFormat>
  <Paragraphs>30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Проектная деятельность - эффективное средство организации творческой и учебной деятельности на уроке немецкого языка</vt:lpstr>
      <vt:lpstr>Задачи проектной деятельности</vt:lpstr>
      <vt:lpstr>Деятельность младших классов</vt:lpstr>
      <vt:lpstr>Was machen wir gern?</vt:lpstr>
      <vt:lpstr>Bilderrätsel</vt:lpstr>
      <vt:lpstr>Das Thema  „Frühling“</vt:lpstr>
      <vt:lpstr>Lesen macht Spaß</vt:lpstr>
      <vt:lpstr>Frohe Ostern</vt:lpstr>
      <vt:lpstr>Деятельность средних классов</vt:lpstr>
      <vt:lpstr>Rätsel „Sehenswürdigkeiten“</vt:lpstr>
      <vt:lpstr>Unsere Stadt</vt:lpstr>
      <vt:lpstr>Die Wohnung – die Zimmer</vt:lpstr>
      <vt:lpstr>Деятельность старших классов</vt:lpstr>
      <vt:lpstr>Слайд 14</vt:lpstr>
      <vt:lpstr>Besonders populär sind heute folgende Beruf:  Designer, Programmierer, IT-Fachkraft, Ingenieure, Ärzte, Analysten.</vt:lpstr>
      <vt:lpstr>Слайд 16</vt:lpstr>
      <vt:lpstr>Спасибо за внимание!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- эффективное средство организации творческой и учебной деятельности на уроке немецкого языка</dc:title>
  <dc:creator>User</dc:creator>
  <cp:lastModifiedBy>User</cp:lastModifiedBy>
  <cp:revision>1</cp:revision>
  <dcterms:created xsi:type="dcterms:W3CDTF">2022-04-18T18:38:42Z</dcterms:created>
  <dcterms:modified xsi:type="dcterms:W3CDTF">2022-04-18T21:37:25Z</dcterms:modified>
</cp:coreProperties>
</file>