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0" r:id="rId2"/>
    <p:sldId id="279" r:id="rId3"/>
    <p:sldId id="259" r:id="rId4"/>
    <p:sldId id="260" r:id="rId5"/>
    <p:sldId id="266" r:id="rId6"/>
    <p:sldId id="258" r:id="rId7"/>
    <p:sldId id="261" r:id="rId8"/>
    <p:sldId id="262" r:id="rId9"/>
    <p:sldId id="263" r:id="rId10"/>
    <p:sldId id="264" r:id="rId11"/>
    <p:sldId id="269" r:id="rId12"/>
    <p:sldId id="265" r:id="rId13"/>
    <p:sldId id="278" r:id="rId14"/>
    <p:sldId id="270" r:id="rId15"/>
    <p:sldId id="273" r:id="rId16"/>
    <p:sldId id="277" r:id="rId17"/>
    <p:sldId id="275" r:id="rId18"/>
    <p:sldId id="281" r:id="rId19"/>
    <p:sldId id="272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>
      <p:cViewPr>
        <p:scale>
          <a:sx n="86" d="100"/>
          <a:sy n="86" d="100"/>
        </p:scale>
        <p:origin x="-1382" y="-2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7C839-9764-4125-AF46-A87E078FBABB}" type="datetimeFigureOut">
              <a:rPr lang="ru-RU" smtClean="0"/>
              <a:pPr/>
              <a:t>18.12.2023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D271A1-39F5-4344-AF15-FA120175FAC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7C839-9764-4125-AF46-A87E078FBABB}" type="datetimeFigureOut">
              <a:rPr lang="ru-RU" smtClean="0"/>
              <a:pPr/>
              <a:t>18.12.2023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D271A1-39F5-4344-AF15-FA120175FAC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7C839-9764-4125-AF46-A87E078FBABB}" type="datetimeFigureOut">
              <a:rPr lang="ru-RU" smtClean="0"/>
              <a:pPr/>
              <a:t>18.12.2023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D271A1-39F5-4344-AF15-FA120175FAC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7C839-9764-4125-AF46-A87E078FBABB}" type="datetimeFigureOut">
              <a:rPr lang="ru-RU" smtClean="0"/>
              <a:pPr/>
              <a:t>18.12.2023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D271A1-39F5-4344-AF15-FA120175FAC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7C839-9764-4125-AF46-A87E078FBABB}" type="datetimeFigureOut">
              <a:rPr lang="ru-RU" smtClean="0"/>
              <a:pPr/>
              <a:t>18.12.2023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D271A1-39F5-4344-AF15-FA120175FAC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7C839-9764-4125-AF46-A87E078FBABB}" type="datetimeFigureOut">
              <a:rPr lang="ru-RU" smtClean="0"/>
              <a:pPr/>
              <a:t>18.12.2023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D271A1-39F5-4344-AF15-FA120175FAC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7C839-9764-4125-AF46-A87E078FBABB}" type="datetimeFigureOut">
              <a:rPr lang="ru-RU" smtClean="0"/>
              <a:pPr/>
              <a:t>18.12.2023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D271A1-39F5-4344-AF15-FA120175FAC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7C839-9764-4125-AF46-A87E078FBABB}" type="datetimeFigureOut">
              <a:rPr lang="ru-RU" smtClean="0"/>
              <a:pPr/>
              <a:t>18.12.2023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D271A1-39F5-4344-AF15-FA120175FAC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7C839-9764-4125-AF46-A87E078FBABB}" type="datetimeFigureOut">
              <a:rPr lang="ru-RU" smtClean="0"/>
              <a:pPr/>
              <a:t>18.12.2023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D271A1-39F5-4344-AF15-FA120175FAC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7C839-9764-4125-AF46-A87E078FBABB}" type="datetimeFigureOut">
              <a:rPr lang="ru-RU" smtClean="0"/>
              <a:pPr/>
              <a:t>18.12.2023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D271A1-39F5-4344-AF15-FA120175FAC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7C839-9764-4125-AF46-A87E078FBABB}" type="datetimeFigureOut">
              <a:rPr lang="ru-RU" smtClean="0"/>
              <a:pPr/>
              <a:t>18.12.2023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D271A1-39F5-4344-AF15-FA120175FAC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07C839-9764-4125-AF46-A87E078FBABB}" type="datetimeFigureOut">
              <a:rPr lang="ru-RU" smtClean="0"/>
              <a:pPr/>
              <a:t>18.12.2023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D271A1-39F5-4344-AF15-FA120175FAC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1.xml"/><Relationship Id="rId1" Type="http://schemas.openxmlformats.org/officeDocument/2006/relationships/video" Target="file:///D:\&#1086;&#1090;&#1082;&#1088;&#1099;&#1090;&#1099;&#1081;%20&#1091;&#1088;&#1086;&#1082;\&#1092;&#1080;&#1079;%20&#1084;&#1080;&#1085;&#1091;&#1090;&#1082;&#1072;.mp4" TargetMode="External"/><Relationship Id="rId4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1.xml"/><Relationship Id="rId1" Type="http://schemas.openxmlformats.org/officeDocument/2006/relationships/video" Target="file:///D:\&#1086;&#1090;&#1082;&#1088;&#1099;&#1090;&#1099;&#1081;%20&#1091;&#1088;&#1086;&#1082;\&#1059;&#1088;&#1086;&#1082;%20&#1080;&#1085;&#1092;&#1086;&#1088;&#1084;&#1072;&#1090;&#1080;&#1082;&#1080;%20%208%20&#1082;&#1083;&#1072;&#1089;&#1089;\&#1085;&#1072;&#1095;&#1072;&#1083;&#1086;.mp4" TargetMode="Externa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 descr="1482770317_screenshot_1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51520" y="188640"/>
            <a:ext cx="8522302" cy="6393881"/>
          </a:xfrm>
        </p:spPr>
      </p:pic>
      <p:sp>
        <p:nvSpPr>
          <p:cNvPr id="6" name="Прямоугольник 5"/>
          <p:cNvSpPr/>
          <p:nvPr/>
        </p:nvSpPr>
        <p:spPr>
          <a:xfrm>
            <a:off x="1691680" y="2564904"/>
            <a:ext cx="5616624" cy="648072"/>
          </a:xfrm>
          <a:prstGeom prst="rect">
            <a:avLst/>
          </a:prstGeom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800" b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Урок информатики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800" b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8 класс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835696" y="404664"/>
            <a:ext cx="5328592" cy="43204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МКОУ «</a:t>
            </a:r>
            <a:r>
              <a:rPr lang="ru-RU" sz="2400" b="1" dirty="0" err="1" smtClean="0"/>
              <a:t>Нехочская</a:t>
            </a:r>
            <a:r>
              <a:rPr lang="ru-RU" sz="2400" b="1" dirty="0" smtClean="0"/>
              <a:t> основная школа»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13285" t="19550" r="31788" b="8001"/>
          <a:stretch>
            <a:fillRect/>
          </a:stretch>
        </p:blipFill>
        <p:spPr bwMode="auto">
          <a:xfrm>
            <a:off x="-30250" y="-243408"/>
            <a:ext cx="9174250" cy="6806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467544" y="188640"/>
            <a:ext cx="2232248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Образец</a:t>
            </a:r>
            <a:endParaRPr lang="ru-RU" sz="3200" b="1" dirty="0">
              <a:solidFill>
                <a:srgbClr val="FF0000"/>
              </a:solidFill>
            </a:endParaRPr>
          </a:p>
        </p:txBody>
      </p:sp>
      <p:pic>
        <p:nvPicPr>
          <p:cNvPr id="2049" name="Picture 1"/>
          <p:cNvPicPr>
            <a:picLocks noChangeAspect="1" noChangeArrowheads="1"/>
          </p:cNvPicPr>
          <p:nvPr/>
        </p:nvPicPr>
        <p:blipFill>
          <a:blip r:embed="rId3" cstate="print"/>
          <a:srcRect l="13285" t="13251" r="30607" b="11150"/>
          <a:stretch>
            <a:fillRect/>
          </a:stretch>
        </p:blipFill>
        <p:spPr bwMode="auto">
          <a:xfrm>
            <a:off x="1475656" y="908720"/>
            <a:ext cx="6840760" cy="5184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13285" t="19550" r="31788" b="8001"/>
          <a:stretch>
            <a:fillRect/>
          </a:stretch>
        </p:blipFill>
        <p:spPr bwMode="auto">
          <a:xfrm>
            <a:off x="0" y="-171400"/>
            <a:ext cx="9174250" cy="702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755576" y="332656"/>
            <a:ext cx="2952328" cy="4320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Задание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55576" y="1196752"/>
            <a:ext cx="7848872" cy="122413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Постройте таблицу истинности для следующего логического выражения:</a:t>
            </a:r>
          </a:p>
          <a:p>
            <a:pPr algn="ctr"/>
            <a:endParaRPr lang="ru-RU" dirty="0" smtClean="0"/>
          </a:p>
          <a:p>
            <a:pPr algn="ctr"/>
            <a:r>
              <a:rPr lang="en-US" dirty="0" smtClean="0"/>
              <a:t>A^(</a:t>
            </a:r>
            <a:r>
              <a:rPr lang="en-US" dirty="0" err="1" smtClean="0"/>
              <a:t>Av¬B</a:t>
            </a:r>
            <a:r>
              <a:rPr lang="en-US" dirty="0" smtClean="0"/>
              <a:t>)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755576" y="2996952"/>
            <a:ext cx="7848872" cy="122413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Таблица истинности- это таблица, показывающая истинность составного высказывания  при всех возможных значениях входящих переменных.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13285" t="19550" r="31788" b="8001"/>
          <a:stretch>
            <a:fillRect/>
          </a:stretch>
        </p:blipFill>
        <p:spPr bwMode="auto">
          <a:xfrm>
            <a:off x="-30250" y="0"/>
            <a:ext cx="9174250" cy="6806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"/>
          <p:cNvPicPr>
            <a:picLocks noChangeAspect="1" noChangeArrowheads="1"/>
          </p:cNvPicPr>
          <p:nvPr/>
        </p:nvPicPr>
        <p:blipFill>
          <a:blip r:embed="rId3" cstate="print"/>
          <a:srcRect l="42487" t="23972" r="30016" b="12423"/>
          <a:stretch>
            <a:fillRect/>
          </a:stretch>
        </p:blipFill>
        <p:spPr bwMode="auto">
          <a:xfrm>
            <a:off x="6911752" y="3429000"/>
            <a:ext cx="2232248" cy="2904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"/>
          <p:cNvPicPr>
            <a:picLocks noChangeAspect="1" noChangeArrowheads="1"/>
          </p:cNvPicPr>
          <p:nvPr/>
        </p:nvPicPr>
        <p:blipFill>
          <a:blip r:embed="rId4" cstate="print"/>
          <a:srcRect l="13285" t="13251" r="30607" b="11150"/>
          <a:stretch>
            <a:fillRect/>
          </a:stretch>
        </p:blipFill>
        <p:spPr bwMode="auto">
          <a:xfrm>
            <a:off x="5343578" y="0"/>
            <a:ext cx="3800422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1835696" y="548680"/>
            <a:ext cx="10475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 smtClean="0"/>
              <a:t>A^(</a:t>
            </a:r>
            <a:r>
              <a:rPr lang="en-US" dirty="0" err="1" smtClean="0"/>
              <a:t>Av¬B</a:t>
            </a:r>
            <a:r>
              <a:rPr lang="en-US" dirty="0" smtClean="0"/>
              <a:t>)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6804248" y="2996952"/>
            <a:ext cx="2232248" cy="3600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/>
              <a:t>Основные логические операции</a:t>
            </a:r>
            <a:endParaRPr lang="ru-RU" sz="1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 l="13285" t="19550" r="31788" b="8001"/>
          <a:stretch>
            <a:fillRect/>
          </a:stretch>
        </p:blipFill>
        <p:spPr bwMode="auto">
          <a:xfrm>
            <a:off x="-30250" y="0"/>
            <a:ext cx="9174250" cy="6806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физ минутка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91502" y="1080170"/>
            <a:ext cx="9052498" cy="50920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13285" t="19550" r="31788" b="8001"/>
          <a:stretch>
            <a:fillRect/>
          </a:stretch>
        </p:blipFill>
        <p:spPr bwMode="auto">
          <a:xfrm>
            <a:off x="-30250" y="0"/>
            <a:ext cx="9174250" cy="6806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467544" y="188640"/>
            <a:ext cx="7416824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Самостоятельная работа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300192" y="1628800"/>
            <a:ext cx="9893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dirty="0" smtClean="0"/>
              <a:t> (А</a:t>
            </a:r>
            <a:r>
              <a:rPr lang="en-US" dirty="0" smtClean="0"/>
              <a:t>v</a:t>
            </a:r>
            <a:r>
              <a:rPr lang="ru-RU" dirty="0" smtClean="0"/>
              <a:t>В)</a:t>
            </a:r>
            <a:r>
              <a:rPr lang="en-US" dirty="0" smtClean="0"/>
              <a:t>^A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899592" y="1700808"/>
            <a:ext cx="13665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dirty="0" smtClean="0"/>
              <a:t> (А</a:t>
            </a:r>
            <a:r>
              <a:rPr lang="en-US" dirty="0" smtClean="0"/>
              <a:t>^</a:t>
            </a:r>
            <a:r>
              <a:rPr lang="ru-RU" dirty="0" smtClean="0"/>
              <a:t>В)</a:t>
            </a:r>
            <a:r>
              <a:rPr lang="en-US" dirty="0" smtClean="0"/>
              <a:t>^(</a:t>
            </a:r>
            <a:r>
              <a:rPr lang="en-US" dirty="0" err="1" smtClean="0"/>
              <a:t>AvB</a:t>
            </a:r>
            <a:r>
              <a:rPr lang="en-US" dirty="0" smtClean="0"/>
              <a:t>)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971600" y="1196752"/>
            <a:ext cx="121379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 Вариант 1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156176" y="1196752"/>
            <a:ext cx="121379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dirty="0" smtClean="0"/>
              <a:t> </a:t>
            </a:r>
            <a:r>
              <a:rPr lang="ru-RU" dirty="0" smtClean="0">
                <a:solidFill>
                  <a:srgbClr val="FF0000"/>
                </a:solidFill>
              </a:rPr>
              <a:t>Вариант 2</a:t>
            </a:r>
            <a:endParaRPr lang="ru-RU" dirty="0">
              <a:solidFill>
                <a:srgbClr val="FF0000"/>
              </a:solidFill>
            </a:endParaRPr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611560" y="2420888"/>
          <a:ext cx="3384376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8162"/>
                <a:gridCol w="321918"/>
                <a:gridCol w="607126"/>
                <a:gridCol w="617010"/>
                <a:gridCol w="1440160"/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В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А</a:t>
                      </a:r>
                      <a:r>
                        <a:rPr lang="en-US" dirty="0" smtClean="0"/>
                        <a:t>^</a:t>
                      </a:r>
                      <a:r>
                        <a:rPr lang="ru-RU" dirty="0" smtClean="0"/>
                        <a:t>В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А</a:t>
                      </a:r>
                      <a:r>
                        <a:rPr lang="en-US" dirty="0" smtClean="0"/>
                        <a:t>v</a:t>
                      </a:r>
                      <a:r>
                        <a:rPr lang="ru-RU" dirty="0" smtClean="0"/>
                        <a:t>В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 (A^B)^(</a:t>
                      </a:r>
                      <a:r>
                        <a:rPr lang="en-US" dirty="0" err="1" smtClean="0"/>
                        <a:t>AvB</a:t>
                      </a:r>
                      <a:r>
                        <a:rPr lang="en-US" dirty="0" smtClean="0"/>
                        <a:t>)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4" name="Таблица 13"/>
          <p:cNvGraphicFramePr>
            <a:graphicFrameLocks noGrp="1"/>
          </p:cNvGraphicFramePr>
          <p:nvPr/>
        </p:nvGraphicFramePr>
        <p:xfrm>
          <a:off x="5724128" y="2348880"/>
          <a:ext cx="2376264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0674"/>
                <a:gridCol w="275439"/>
                <a:gridCol w="608023"/>
                <a:gridCol w="1152128"/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В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А</a:t>
                      </a:r>
                      <a:r>
                        <a:rPr lang="en-US" dirty="0" smtClean="0"/>
                        <a:t>v</a:t>
                      </a:r>
                      <a:r>
                        <a:rPr lang="ru-RU" dirty="0" smtClean="0"/>
                        <a:t>В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(</a:t>
                      </a:r>
                      <a:r>
                        <a:rPr lang="en-US" dirty="0" err="1" smtClean="0"/>
                        <a:t>AvB</a:t>
                      </a:r>
                      <a:r>
                        <a:rPr lang="en-US" dirty="0" smtClean="0"/>
                        <a:t>)^A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13285" t="19550" r="31788" b="8001"/>
          <a:stretch>
            <a:fillRect/>
          </a:stretch>
        </p:blipFill>
        <p:spPr bwMode="auto">
          <a:xfrm>
            <a:off x="-30250" y="0"/>
            <a:ext cx="9174250" cy="6806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2413" cy="685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13285" t="19550" r="31788" b="8001"/>
          <a:stretch>
            <a:fillRect/>
          </a:stretch>
        </p:blipFill>
        <p:spPr bwMode="auto">
          <a:xfrm>
            <a:off x="0" y="0"/>
            <a:ext cx="9174250" cy="6806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 l="27759" t="26496" r="36804" b="65750"/>
          <a:stretch>
            <a:fillRect/>
          </a:stretch>
        </p:blipFill>
        <p:spPr bwMode="auto">
          <a:xfrm>
            <a:off x="899592" y="1052736"/>
            <a:ext cx="7020780" cy="86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755576" y="332656"/>
            <a:ext cx="3744416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ОГЭ Задание 3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55576" y="2564904"/>
            <a:ext cx="3744416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ЕГЭ Задание 2</a:t>
            </a:r>
            <a:endParaRPr lang="ru-RU" sz="3200" b="1" dirty="0">
              <a:solidFill>
                <a:srgbClr val="FF0000"/>
              </a:solidFill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 cstate="print"/>
          <a:srcRect l="28050" t="46199" r="15841" b="28321"/>
          <a:stretch>
            <a:fillRect/>
          </a:stretch>
        </p:blipFill>
        <p:spPr bwMode="auto">
          <a:xfrm>
            <a:off x="395536" y="3645024"/>
            <a:ext cx="8175084" cy="2376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13285" t="19550" r="31788" b="8001"/>
          <a:stretch>
            <a:fillRect/>
          </a:stretch>
        </p:blipFill>
        <p:spPr bwMode="auto">
          <a:xfrm>
            <a:off x="-30250" y="0"/>
            <a:ext cx="9174250" cy="6806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/>
          <p:cNvPicPr/>
          <p:nvPr/>
        </p:nvPicPr>
        <p:blipFill>
          <a:blip r:embed="rId3" cstate="print"/>
          <a:srcRect l="35822" t="25737" r="21840" b="21716"/>
          <a:stretch>
            <a:fillRect/>
          </a:stretch>
        </p:blipFill>
        <p:spPr bwMode="auto">
          <a:xfrm>
            <a:off x="539552" y="188640"/>
            <a:ext cx="8064895" cy="61206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13285" t="19550" r="31788" b="8001"/>
          <a:stretch>
            <a:fillRect/>
          </a:stretch>
        </p:blipFill>
        <p:spPr bwMode="auto">
          <a:xfrm>
            <a:off x="0" y="0"/>
            <a:ext cx="9174250" cy="6806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 t="5905" r="5970" b="17147"/>
          <a:stretch>
            <a:fillRect/>
          </a:stretch>
        </p:blipFill>
        <p:spPr bwMode="auto">
          <a:xfrm>
            <a:off x="467544" y="1988840"/>
            <a:ext cx="4536504" cy="2088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539552" y="404664"/>
            <a:ext cx="7416824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Домашнее  задание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979712" y="1556792"/>
            <a:ext cx="121379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 Вариант 1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084168" y="3717032"/>
            <a:ext cx="121379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 Вариант 2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/>
          <a:srcRect l="1412" t="5020" r="13868" b="14652"/>
          <a:stretch>
            <a:fillRect/>
          </a:stretch>
        </p:blipFill>
        <p:spPr bwMode="auto">
          <a:xfrm>
            <a:off x="4355976" y="4221088"/>
            <a:ext cx="4320480" cy="2304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Прямоугольник 9"/>
          <p:cNvSpPr/>
          <p:nvPr/>
        </p:nvSpPr>
        <p:spPr>
          <a:xfrm>
            <a:off x="1259632" y="1052736"/>
            <a:ext cx="388843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 </a:t>
            </a:r>
            <a:r>
              <a:rPr lang="ru-RU" dirty="0" smtClean="0"/>
              <a:t>П 1.4. стр.41 работа по карточкам</a:t>
            </a:r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13285" t="19550" r="31788" b="8001"/>
          <a:stretch>
            <a:fillRect/>
          </a:stretch>
        </p:blipFill>
        <p:spPr bwMode="auto">
          <a:xfrm>
            <a:off x="0" y="0"/>
            <a:ext cx="9174250" cy="6806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 descr="https://klike.net/uploads/posts/2018-10/1540456678_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3078" y="190599"/>
            <a:ext cx="8437508" cy="633474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 l="13285" t="19550" r="31788" b="8001"/>
          <a:stretch>
            <a:fillRect/>
          </a:stretch>
        </p:blipFill>
        <p:spPr bwMode="auto">
          <a:xfrm>
            <a:off x="-30250" y="0"/>
            <a:ext cx="9174250" cy="6806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начало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11212" y="764704"/>
            <a:ext cx="8967558" cy="50405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13285" t="19550" r="31788" b="8001"/>
          <a:stretch>
            <a:fillRect/>
          </a:stretch>
        </p:blipFill>
        <p:spPr bwMode="auto">
          <a:xfrm>
            <a:off x="-30250" y="0"/>
            <a:ext cx="9174250" cy="6806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3" name="Picture 1"/>
          <p:cNvPicPr>
            <a:picLocks noChangeAspect="1" noChangeArrowheads="1"/>
          </p:cNvPicPr>
          <p:nvPr/>
        </p:nvPicPr>
        <p:blipFill>
          <a:blip r:embed="rId3" cstate="print"/>
          <a:srcRect l="20372" t="23750" r="40057" b="40550"/>
          <a:stretch>
            <a:fillRect/>
          </a:stretch>
        </p:blipFill>
        <p:spPr bwMode="auto">
          <a:xfrm>
            <a:off x="395536" y="404664"/>
            <a:ext cx="5449310" cy="27653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1475656" y="1196752"/>
            <a:ext cx="1296144" cy="3600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1547664" y="1700808"/>
            <a:ext cx="1224136" cy="2880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2915816" y="1196752"/>
            <a:ext cx="1368152" cy="3600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4355976" y="1196752"/>
            <a:ext cx="1368152" cy="3600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2915816" y="1700808"/>
            <a:ext cx="1296144" cy="2880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4355976" y="1700808"/>
            <a:ext cx="1440160" cy="2880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1475656" y="2132856"/>
            <a:ext cx="1296144" cy="3600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2915816" y="2132856"/>
            <a:ext cx="1296144" cy="3600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4355976" y="2132856"/>
            <a:ext cx="1368152" cy="3600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539552" y="332656"/>
            <a:ext cx="5616624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Заполните ячейки таблицы нужными элементами</a:t>
            </a:r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7164288" y="332656"/>
            <a:ext cx="1152128" cy="2880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Вариант 1 </a:t>
            </a: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 cstate="print"/>
          <a:srcRect l="26966" t="22054" r="29328" b="13325"/>
          <a:stretch>
            <a:fillRect/>
          </a:stretch>
        </p:blipFill>
        <p:spPr bwMode="auto">
          <a:xfrm>
            <a:off x="4355976" y="2996952"/>
            <a:ext cx="4536504" cy="3861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Прямоугольник 17"/>
          <p:cNvSpPr/>
          <p:nvPr/>
        </p:nvSpPr>
        <p:spPr>
          <a:xfrm>
            <a:off x="1475656" y="3284984"/>
            <a:ext cx="1152128" cy="2880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Вариант 2</a:t>
            </a:r>
            <a:endParaRPr lang="ru-RU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395536" y="3645024"/>
            <a:ext cx="3816424" cy="165618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Установите соответствие между названиями логических операций и их таблицами истинности</a:t>
            </a:r>
            <a:endParaRPr lang="ru-RU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4283968" y="3068960"/>
            <a:ext cx="1296144" cy="3600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Дизъюнкция</a:t>
            </a:r>
            <a:endParaRPr lang="ru-RU" sz="1600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4283968" y="3501008"/>
            <a:ext cx="1296144" cy="3600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Конъюнкция</a:t>
            </a:r>
            <a:endParaRPr lang="ru-RU" sz="1600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4283968" y="3933056"/>
            <a:ext cx="1296144" cy="3600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Инверсия</a:t>
            </a:r>
            <a:endParaRPr lang="ru-RU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13285" t="19550" r="31788" b="8001"/>
          <a:stretch>
            <a:fillRect/>
          </a:stretch>
        </p:blipFill>
        <p:spPr bwMode="auto">
          <a:xfrm>
            <a:off x="-30250" y="0"/>
            <a:ext cx="9174250" cy="6806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9" name="Picture 1"/>
          <p:cNvPicPr>
            <a:picLocks noChangeAspect="1" noChangeArrowheads="1"/>
          </p:cNvPicPr>
          <p:nvPr/>
        </p:nvPicPr>
        <p:blipFill>
          <a:blip r:embed="rId3" cstate="print"/>
          <a:srcRect l="27460" t="22700" r="30016" b="11151"/>
          <a:stretch>
            <a:fillRect/>
          </a:stretch>
        </p:blipFill>
        <p:spPr bwMode="auto">
          <a:xfrm>
            <a:off x="4572000" y="2780928"/>
            <a:ext cx="4279333" cy="3744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/>
          <a:srcRect l="16828" t="30050" r="40057" b="39500"/>
          <a:stretch>
            <a:fillRect/>
          </a:stretch>
        </p:blipFill>
        <p:spPr bwMode="auto">
          <a:xfrm>
            <a:off x="683568" y="476672"/>
            <a:ext cx="5256584" cy="2088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3995936" y="2780928"/>
            <a:ext cx="1296144" cy="3600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Дизъюнкция</a:t>
            </a:r>
            <a:endParaRPr lang="ru-RU" sz="16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995936" y="3212976"/>
            <a:ext cx="1296144" cy="3600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Конъюнкция</a:t>
            </a:r>
            <a:endParaRPr lang="ru-RU" sz="16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3995936" y="3645024"/>
            <a:ext cx="1296144" cy="3600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Инверсия</a:t>
            </a:r>
            <a:endParaRPr lang="ru-RU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13285" t="19550" r="31788" b="8001"/>
          <a:stretch>
            <a:fillRect/>
          </a:stretch>
        </p:blipFill>
        <p:spPr bwMode="auto">
          <a:xfrm>
            <a:off x="0" y="-171400"/>
            <a:ext cx="9174250" cy="702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3" cstate="print"/>
          <a:srcRect l="26278" t="58400" r="50688" b="27950"/>
          <a:stretch>
            <a:fillRect/>
          </a:stretch>
        </p:blipFill>
        <p:spPr bwMode="auto">
          <a:xfrm>
            <a:off x="611560" y="260648"/>
            <a:ext cx="5112568" cy="17041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4" cstate="print"/>
          <a:srcRect l="18010" t="72050" r="57775" b="18500"/>
          <a:stretch>
            <a:fillRect/>
          </a:stretch>
        </p:blipFill>
        <p:spPr bwMode="auto">
          <a:xfrm>
            <a:off x="395536" y="2132856"/>
            <a:ext cx="5904656" cy="1296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5" cstate="print"/>
          <a:srcRect l="49312" t="57350" r="31198" b="26900"/>
          <a:stretch>
            <a:fillRect/>
          </a:stretch>
        </p:blipFill>
        <p:spPr bwMode="auto">
          <a:xfrm>
            <a:off x="539552" y="3573016"/>
            <a:ext cx="3960440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13285" t="19550" r="31788" b="8001"/>
          <a:stretch>
            <a:fillRect/>
          </a:stretch>
        </p:blipFill>
        <p:spPr bwMode="auto">
          <a:xfrm>
            <a:off x="-30250" y="0"/>
            <a:ext cx="9174250" cy="6806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8" name="Picture 2" descr="http://shkola17-kuz.ucoz.ru/OGE/img/3-0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2" y="2060848"/>
            <a:ext cx="7279924" cy="4176464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1619672" y="404664"/>
            <a:ext cx="6480720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Эталон «Логические операции»</a:t>
            </a:r>
            <a:endParaRPr lang="ru-RU" sz="2400" b="1" dirty="0">
              <a:solidFill>
                <a:srgbClr val="FF0000"/>
              </a:solidFill>
            </a:endParaRPr>
          </a:p>
        </p:txBody>
      </p:sp>
      <p:pic>
        <p:nvPicPr>
          <p:cNvPr id="8" name="Рисунок 7"/>
          <p:cNvPicPr/>
          <p:nvPr/>
        </p:nvPicPr>
        <p:blipFill>
          <a:blip r:embed="rId4" cstate="print">
            <a:lum bright="-10000" contrast="20000"/>
          </a:blip>
          <a:srcRect l="29775" t="26399" r="39139" b="67874"/>
          <a:stretch>
            <a:fillRect/>
          </a:stretch>
        </p:blipFill>
        <p:spPr bwMode="auto">
          <a:xfrm>
            <a:off x="467544" y="1124744"/>
            <a:ext cx="7920880" cy="936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13285" t="19550" r="31788" b="8001"/>
          <a:stretch>
            <a:fillRect/>
          </a:stretch>
        </p:blipFill>
        <p:spPr bwMode="auto">
          <a:xfrm>
            <a:off x="0" y="-171400"/>
            <a:ext cx="9174250" cy="702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755576" y="332656"/>
            <a:ext cx="2952328" cy="4320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Задание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55576" y="1196752"/>
            <a:ext cx="7848872" cy="122413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Постройте таблицу истинности для следующего логического выражения:</a:t>
            </a:r>
          </a:p>
          <a:p>
            <a:pPr algn="ctr"/>
            <a:endParaRPr lang="ru-RU" dirty="0" smtClean="0"/>
          </a:p>
          <a:p>
            <a:pPr algn="ctr"/>
            <a:r>
              <a:rPr lang="en-US" dirty="0" smtClean="0"/>
              <a:t>A^(Av¬</a:t>
            </a:r>
            <a:r>
              <a:rPr lang="ru-RU" dirty="0" smtClean="0"/>
              <a:t> </a:t>
            </a:r>
            <a:r>
              <a:rPr lang="en-US" dirty="0" smtClean="0"/>
              <a:t>B)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13285" t="19550" r="31788" b="8001"/>
          <a:stretch>
            <a:fillRect/>
          </a:stretch>
        </p:blipFill>
        <p:spPr bwMode="auto">
          <a:xfrm>
            <a:off x="-30250" y="0"/>
            <a:ext cx="9174250" cy="6806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683568" y="548680"/>
            <a:ext cx="7848872" cy="129614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Цель  урока: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chemeClr val="bg1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«Узнать, что такое таблица истинности и как ее построить»</a:t>
            </a:r>
            <a:endParaRPr lang="ru-RU" sz="2800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83568" y="2420888"/>
            <a:ext cx="7848872" cy="129614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Тема урока: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chemeClr val="bg1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«Построение таблицы истинности»</a:t>
            </a:r>
            <a:endParaRPr lang="ru-RU" sz="2800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13285" t="19550" r="31788" b="8001"/>
          <a:stretch>
            <a:fillRect/>
          </a:stretch>
        </p:blipFill>
        <p:spPr bwMode="auto">
          <a:xfrm>
            <a:off x="-30250" y="0"/>
            <a:ext cx="9174250" cy="6806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683568" y="2492896"/>
            <a:ext cx="7848872" cy="23042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ru-RU" sz="3200" b="1" dirty="0" smtClean="0">
              <a:solidFill>
                <a:srgbClr val="FF0000"/>
              </a:solidFill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v"/>
            </a:pPr>
            <a:r>
              <a:rPr lang="ru-RU" sz="2800" b="1" dirty="0" smtClean="0">
                <a:solidFill>
                  <a:schemeClr val="bg1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Прочитайте.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v"/>
            </a:pPr>
            <a:r>
              <a:rPr lang="ru-RU" sz="2800" b="1" dirty="0" smtClean="0">
                <a:solidFill>
                  <a:schemeClr val="bg1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Проанализируете каждый шаг алгоритма.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v"/>
            </a:pPr>
            <a:r>
              <a:rPr lang="ru-RU" sz="2800" b="1" dirty="0" smtClean="0">
                <a:solidFill>
                  <a:schemeClr val="bg1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Восстановите последовательность.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v"/>
            </a:pPr>
            <a:r>
              <a:rPr lang="ru-RU" sz="2800" b="1" dirty="0" smtClean="0">
                <a:solidFill>
                  <a:schemeClr val="bg1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Сделайте выводы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v"/>
            </a:pPr>
            <a:endParaRPr lang="ru-RU" sz="2800" b="1" dirty="0" smtClean="0">
              <a:solidFill>
                <a:schemeClr val="bg1"/>
              </a:solidFill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ru-RU" sz="2800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115616" y="764704"/>
            <a:ext cx="2880320" cy="7920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</a:rPr>
              <a:t>План</a:t>
            </a:r>
            <a:endParaRPr lang="ru-RU" sz="4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9233</TotalTime>
  <Words>235</Words>
  <Application>Microsoft Office PowerPoint</Application>
  <PresentationFormat>Экран (4:3)</PresentationFormat>
  <Paragraphs>93</Paragraphs>
  <Slides>19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Слайд 1</vt:lpstr>
      <vt:lpstr>Слайд 2</vt:lpstr>
      <vt:lpstr>Слайд 3</vt:lpstr>
      <vt:lpstr>Слайд 4</vt:lpstr>
      <vt:lpstr>Слайд 5</vt:lpstr>
      <vt:lpstr> 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16</cp:revision>
  <dcterms:created xsi:type="dcterms:W3CDTF">2023-11-28T17:50:40Z</dcterms:created>
  <dcterms:modified xsi:type="dcterms:W3CDTF">2023-12-18T06:05:44Z</dcterms:modified>
</cp:coreProperties>
</file>