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59" r:id="rId4"/>
    <p:sldId id="265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F9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000" autoAdjust="0"/>
  </p:normalViewPr>
  <p:slideViewPr>
    <p:cSldViewPr>
      <p:cViewPr>
        <p:scale>
          <a:sx n="101" d="100"/>
          <a:sy n="101" d="100"/>
        </p:scale>
        <p:origin x="-180" y="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3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2132856"/>
            <a:ext cx="8820472" cy="1470025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</a:rPr>
              <a:t>Системно-деятельностный </a:t>
            </a:r>
            <a:br>
              <a:rPr lang="ru-RU" sz="5400" b="1" dirty="0" smtClean="0">
                <a:solidFill>
                  <a:srgbClr val="C00000"/>
                </a:solidFill>
              </a:rPr>
            </a:br>
            <a:r>
              <a:rPr lang="ru-RU" sz="5400" b="1" dirty="0" smtClean="0">
                <a:solidFill>
                  <a:srgbClr val="C00000"/>
                </a:solidFill>
              </a:rPr>
              <a:t>подход как основа ФГОС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88024" y="4149080"/>
            <a:ext cx="4355976" cy="1752600"/>
          </a:xfrm>
        </p:spPr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287016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В основе Федерального государственного образовательного стандарта лежит системно-</a:t>
            </a:r>
            <a:r>
              <a:rPr lang="ru-RU" sz="2400" b="1" dirty="0" err="1">
                <a:solidFill>
                  <a:srgbClr val="C00000"/>
                </a:solidFill>
              </a:rPr>
              <a:t>деятельностный</a:t>
            </a:r>
            <a:r>
              <a:rPr lang="ru-RU" sz="2400" b="1" dirty="0">
                <a:solidFill>
                  <a:srgbClr val="C00000"/>
                </a:solidFill>
              </a:rPr>
              <a:t> подход. </a:t>
            </a:r>
            <a:r>
              <a:rPr lang="ru-RU" sz="2400" b="1" dirty="0" smtClean="0">
                <a:solidFill>
                  <a:srgbClr val="C00000"/>
                </a:solidFill>
              </a:rPr>
              <a:t/>
            </a:r>
            <a:br>
              <a:rPr lang="ru-RU" sz="2400" b="1" dirty="0" smtClean="0">
                <a:solidFill>
                  <a:srgbClr val="C00000"/>
                </a:solidFill>
              </a:rPr>
            </a:br>
            <a:r>
              <a:rPr lang="ru-RU" sz="2400" b="1" dirty="0" smtClean="0">
                <a:solidFill>
                  <a:srgbClr val="C00000"/>
                </a:solidFill>
              </a:rPr>
              <a:t>ФГОС </a:t>
            </a:r>
            <a:r>
              <a:rPr lang="ru-RU" sz="2400" b="1" dirty="0">
                <a:solidFill>
                  <a:srgbClr val="C00000"/>
                </a:solidFill>
              </a:rPr>
              <a:t>ставит перед учителями новые задачи</a:t>
            </a:r>
            <a:r>
              <a:rPr lang="ru-RU" sz="1800" dirty="0">
                <a:solidFill>
                  <a:srgbClr val="C00000"/>
                </a:solidFill>
              </a:rPr>
              <a:t>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0000"/>
                </a:solidFill>
              </a:rPr>
              <a:t>• Развитие </a:t>
            </a:r>
            <a:r>
              <a:rPr lang="ru-RU" b="1" dirty="0">
                <a:solidFill>
                  <a:srgbClr val="000000"/>
                </a:solidFill>
              </a:rPr>
              <a:t>и воспитание личности в соответствии с требованиями современного информационного сообщества.</a:t>
            </a:r>
          </a:p>
          <a:p>
            <a:pPr>
              <a:buNone/>
            </a:pPr>
            <a:r>
              <a:rPr lang="ru-RU" b="1" dirty="0" smtClean="0">
                <a:solidFill>
                  <a:srgbClr val="000000"/>
                </a:solidFill>
              </a:rPr>
              <a:t>• Развитие </a:t>
            </a:r>
            <a:r>
              <a:rPr lang="ru-RU" b="1" dirty="0">
                <a:solidFill>
                  <a:srgbClr val="000000"/>
                </a:solidFill>
              </a:rPr>
              <a:t>у школьников способности самостоятельно получать и обрабатывать информацию по учебным вопросам.</a:t>
            </a:r>
          </a:p>
          <a:p>
            <a:pPr>
              <a:buNone/>
            </a:pPr>
            <a:r>
              <a:rPr lang="ru-RU" b="1" dirty="0">
                <a:solidFill>
                  <a:srgbClr val="000000"/>
                </a:solidFill>
              </a:rPr>
              <a:t>•	Индивидуальный подход к ученикам.</a:t>
            </a:r>
          </a:p>
          <a:p>
            <a:pPr>
              <a:buNone/>
            </a:pPr>
            <a:r>
              <a:rPr lang="ru-RU" b="1" dirty="0">
                <a:solidFill>
                  <a:srgbClr val="000000"/>
                </a:solidFill>
              </a:rPr>
              <a:t>•	Развитие коммуникативных навыков у учащихся.</a:t>
            </a:r>
          </a:p>
          <a:p>
            <a:pPr>
              <a:buNone/>
            </a:pPr>
            <a:r>
              <a:rPr lang="ru-RU" b="1" dirty="0">
                <a:solidFill>
                  <a:srgbClr val="000000"/>
                </a:solidFill>
              </a:rPr>
              <a:t>•	Ориентировка на применение творческого подхода при осуществлении педагогической деятельности.</a:t>
            </a:r>
          </a:p>
          <a:p>
            <a:pPr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4399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70384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264696"/>
          </a:xfrm>
        </p:spPr>
        <p:txBody>
          <a:bodyPr>
            <a:normAutofit/>
          </a:bodyPr>
          <a:lstStyle/>
          <a:p>
            <a:r>
              <a:rPr lang="ru-RU" sz="2700" b="1" dirty="0" smtClean="0"/>
              <a:t>Для того, чтобы знания обучающихся были результатом их собственных поисков, необходимо </a:t>
            </a:r>
            <a:r>
              <a:rPr lang="ru-RU" sz="2700" b="1" u="sng" dirty="0" smtClean="0"/>
              <a:t>организовать эти поиски, управлять, развивать их познавательную деятельность.</a:t>
            </a:r>
          </a:p>
          <a:p>
            <a:r>
              <a:rPr lang="ru-RU" sz="2700" b="1" dirty="0" smtClean="0"/>
              <a:t>Вместо простой передачи </a:t>
            </a:r>
            <a:r>
              <a:rPr lang="ru-RU" sz="2700" b="1" u="sng" dirty="0" smtClean="0"/>
              <a:t>знаний, умений, навыков</a:t>
            </a:r>
            <a:r>
              <a:rPr lang="ru-RU" sz="2700" b="1" dirty="0" smtClean="0"/>
              <a:t> от учителя к ученику приоритетной целью школьного образования становится </a:t>
            </a:r>
            <a:r>
              <a:rPr lang="ru-RU" sz="2700" b="1" u="sng" dirty="0" smtClean="0"/>
              <a:t>развитие способности ученика самостоятельно ставить учебные цели, проектировать пути их реализации, контролировать и оценивать свои достижения, иначе говоря, умение учиться.</a:t>
            </a:r>
          </a:p>
          <a:p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Педагог – организатор и координатор</a:t>
            </a:r>
            <a:br>
              <a:rPr lang="ru-RU" sz="2800" b="1" dirty="0" smtClean="0">
                <a:solidFill>
                  <a:srgbClr val="C00000"/>
                </a:solidFill>
              </a:rPr>
            </a:br>
            <a:r>
              <a:rPr lang="ru-RU" sz="2800" b="1" dirty="0" smtClean="0">
                <a:solidFill>
                  <a:srgbClr val="C00000"/>
                </a:solidFill>
              </a:rPr>
              <a:t>самостоятельной познавательной деятельности учащихся на всех этапах урока.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/>
              <a:t> </a:t>
            </a:r>
            <a:r>
              <a:rPr lang="ru-RU" b="1" dirty="0" smtClean="0"/>
              <a:t>Позиция учителя-профессионала</a:t>
            </a:r>
            <a:r>
              <a:rPr lang="ru-RU" dirty="0" smtClean="0"/>
              <a:t>:</a:t>
            </a:r>
          </a:p>
          <a:p>
            <a:pPr>
              <a:buNone/>
            </a:pPr>
            <a:r>
              <a:rPr lang="ru-RU" dirty="0" smtClean="0"/>
              <a:t>1) демонстрирует  образцы действий;</a:t>
            </a:r>
          </a:p>
          <a:p>
            <a:pPr>
              <a:buNone/>
            </a:pPr>
            <a:r>
              <a:rPr lang="ru-RU" dirty="0" smtClean="0"/>
              <a:t>2) инициирует пробные действия детей; </a:t>
            </a:r>
          </a:p>
          <a:p>
            <a:pPr>
              <a:buNone/>
            </a:pPr>
            <a:r>
              <a:rPr lang="ru-RU" dirty="0" smtClean="0"/>
              <a:t>3) консультирует, корректирует действия;</a:t>
            </a:r>
          </a:p>
          <a:p>
            <a:pPr>
              <a:buNone/>
            </a:pPr>
            <a:r>
              <a:rPr lang="ru-RU" dirty="0" smtClean="0"/>
              <a:t>4) ищет способы включить в работу каждого.</a:t>
            </a:r>
          </a:p>
          <a:p>
            <a:pPr>
              <a:buNone/>
            </a:pPr>
            <a:r>
              <a:rPr lang="ru-RU" b="1" dirty="0" smtClean="0"/>
              <a:t>Позиция воспитателя:</a:t>
            </a:r>
          </a:p>
          <a:p>
            <a:pPr>
              <a:buNone/>
            </a:pPr>
            <a:r>
              <a:rPr lang="ru-RU" dirty="0" smtClean="0"/>
              <a:t> создает условия для приобретения детьми жизненного опыта </a:t>
            </a:r>
          </a:p>
          <a:p>
            <a:pPr>
              <a:buNone/>
            </a:pPr>
            <a:r>
              <a:rPr lang="ru-RU" dirty="0" smtClean="0"/>
              <a:t> (общения, выбора, ответственного поведения, </a:t>
            </a:r>
            <a:r>
              <a:rPr lang="ru-RU" dirty="0" err="1" smtClean="0"/>
              <a:t>саморегуляции</a:t>
            </a:r>
            <a:r>
              <a:rPr lang="ru-RU" dirty="0" smtClean="0"/>
              <a:t>), </a:t>
            </a:r>
          </a:p>
          <a:p>
            <a:pPr>
              <a:buNone/>
            </a:pPr>
            <a:r>
              <a:rPr lang="ru-RU" dirty="0" smtClean="0"/>
              <a:t> самостоятельной выработки жизненных ценностей.</a:t>
            </a:r>
          </a:p>
          <a:p>
            <a:pPr>
              <a:buNone/>
            </a:pPr>
            <a:r>
              <a:rPr lang="ru-RU" b="1" dirty="0" smtClean="0"/>
              <a:t>Позиция педагогической поддержки:</a:t>
            </a:r>
          </a:p>
          <a:p>
            <a:pPr>
              <a:buNone/>
            </a:pPr>
            <a:r>
              <a:rPr lang="ru-RU" dirty="0" smtClean="0"/>
              <a:t>оказывает адресную помощь ребенку,</a:t>
            </a:r>
          </a:p>
          <a:p>
            <a:pPr>
              <a:buNone/>
            </a:pPr>
            <a:r>
              <a:rPr lang="ru-RU" dirty="0" smtClean="0"/>
              <a:t>не избавляя от проблемной ситуации, а </a:t>
            </a:r>
          </a:p>
          <a:p>
            <a:pPr>
              <a:buNone/>
            </a:pPr>
            <a:r>
              <a:rPr lang="ru-RU" dirty="0" smtClean="0"/>
              <a:t>помогая ее преодолевать.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71</TotalTime>
  <Words>191</Words>
  <Application>Microsoft Office PowerPoint</Application>
  <PresentationFormat>Экран (4:3)</PresentationFormat>
  <Paragraphs>23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Системно-деятельностный  подход как основа ФГОС</vt:lpstr>
      <vt:lpstr>В основе Федерального государственного образовательного стандарта лежит системно-деятельностный подход.  ФГОС ставит перед учителями новые задачи.</vt:lpstr>
      <vt:lpstr>Презентация PowerPoint</vt:lpstr>
      <vt:lpstr>Педагог – организатор и координатор самостоятельной познавательной деятельности учащихся на всех этапах урока.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SAMSUNG</dc:creator>
  <cp:lastModifiedBy>Серый</cp:lastModifiedBy>
  <cp:revision>15</cp:revision>
  <dcterms:created xsi:type="dcterms:W3CDTF">2013-04-25T02:56:06Z</dcterms:created>
  <dcterms:modified xsi:type="dcterms:W3CDTF">2023-01-14T09:40:59Z</dcterms:modified>
</cp:coreProperties>
</file>