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7" r:id="rId2"/>
    <p:sldId id="320" r:id="rId3"/>
    <p:sldId id="326" r:id="rId4"/>
    <p:sldId id="328" r:id="rId5"/>
    <p:sldId id="329" r:id="rId6"/>
    <p:sldId id="330" r:id="rId7"/>
    <p:sldId id="331" r:id="rId8"/>
    <p:sldId id="332" r:id="rId9"/>
    <p:sldId id="333" r:id="rId10"/>
    <p:sldId id="334" r:id="rId11"/>
    <p:sldId id="335" r:id="rId12"/>
    <p:sldId id="336" r:id="rId13"/>
    <p:sldId id="337" r:id="rId14"/>
    <p:sldId id="338" r:id="rId15"/>
    <p:sldId id="339" r:id="rId16"/>
    <p:sldId id="340" r:id="rId17"/>
    <p:sldId id="341" r:id="rId18"/>
    <p:sldId id="342" r:id="rId19"/>
    <p:sldId id="343" r:id="rId20"/>
    <p:sldId id="344" r:id="rId21"/>
    <p:sldId id="345" r:id="rId22"/>
    <p:sldId id="346" r:id="rId23"/>
    <p:sldId id="347" r:id="rId24"/>
    <p:sldId id="348" r:id="rId25"/>
    <p:sldId id="349" r:id="rId26"/>
    <p:sldId id="350" r:id="rId27"/>
    <p:sldId id="358" r:id="rId28"/>
    <p:sldId id="352" r:id="rId29"/>
    <p:sldId id="357" r:id="rId30"/>
    <p:sldId id="354" r:id="rId31"/>
    <p:sldId id="355" r:id="rId32"/>
    <p:sldId id="356" r:id="rId3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197"/>
    <a:srgbClr val="FFF0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072" autoAdjust="0"/>
  </p:normalViewPr>
  <p:slideViewPr>
    <p:cSldViewPr>
      <p:cViewPr varScale="1">
        <p:scale>
          <a:sx n="85" d="100"/>
          <a:sy n="85" d="100"/>
        </p:scale>
        <p:origin x="562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06490C-5C82-451E-B68D-B655B0D43C42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53E85-6D16-4B57-BA41-FB5F0CB296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607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C4CFD82-1856-4220-8EBE-1F8C740AAFA9}" type="slidenum">
              <a:rPr lang="ru-RU" altLang="ru-RU" smtClean="0"/>
              <a:pPr eaLnBrk="1" hangingPunct="1"/>
              <a:t>1</a:t>
            </a:fld>
            <a:endParaRPr lang="ru-RU" altLang="ru-RU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53E85-6D16-4B57-BA41-FB5F0CB296D5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877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Рисунок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BED6-875C-431A-B2E0-95FC51516C11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ED89-E16B-4100-9779-1AEB3829C9A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4" descr="_avatar180?1474359113"/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2234" y="3048789"/>
            <a:ext cx="1785373" cy="1388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admoblkaluga.ru/upload/minobr/Min_obr_2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0490" y="1772816"/>
            <a:ext cx="2138172" cy="13802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63083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solidFill>
            <a:srgbClr val="F7F6F0"/>
          </a:solidFill>
        </p:spPr>
        <p:txBody>
          <a:bodyPr wrap="square" lIns="0" tIns="0" rIns="0" bIns="0" rtlCol="0"/>
          <a:lstStyle/>
          <a:p>
            <a:endParaRPr sz="1200"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238569" y="100923"/>
            <a:ext cx="844550" cy="5842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4/10/2024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22902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133" b="0" i="0">
                <a:solidFill>
                  <a:schemeClr val="tx1"/>
                </a:solidFill>
                <a:latin typeface="Segoe UI Light"/>
                <a:cs typeface="Segoe U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49671" y="1868085"/>
            <a:ext cx="5326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chemeClr val="tx1"/>
                </a:solidFill>
                <a:latin typeface="Segoe UI Light"/>
                <a:cs typeface="Segoe UI Light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4/10/2024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21388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Рисунок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384" y="1"/>
            <a:ext cx="12211384" cy="6891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094912" cy="778098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7381" y="1628800"/>
            <a:ext cx="10204715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BED6-875C-431A-B2E0-95FC51516C11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ED89-E16B-4100-9779-1AEB3829C9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11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BED6-875C-431A-B2E0-95FC51516C11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ED89-E16B-4100-9779-1AEB3829C9A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4" descr="_avatar180?1474359113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5897" y="1919140"/>
            <a:ext cx="2120900" cy="1647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admoblkaluga.ru/upload/minobr/Min_obr_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6320" y="404664"/>
            <a:ext cx="2540000" cy="1638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500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Рисунок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094912" cy="850106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91033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1958" y="1600201"/>
            <a:ext cx="508856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BED6-875C-431A-B2E0-95FC51516C11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ED89-E16B-4100-9779-1AEB3829C9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225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Рисунок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190923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00634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00634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711959" y="1535113"/>
            <a:ext cx="508856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711959" y="2174875"/>
            <a:ext cx="508856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BED6-875C-431A-B2E0-95FC51516C11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ED89-E16B-4100-9779-1AEB3829C9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998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Рисунок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339" y="260648"/>
            <a:ext cx="1068476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BED6-875C-431A-B2E0-95FC51516C11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ED89-E16B-4100-9779-1AEB3829C9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844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BED6-875C-431A-B2E0-95FC51516C11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5ED89-E16B-4100-9779-1AEB3829C9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342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ED75B-6EF6-4E52-A0B5-5F9ED6A8E426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F87BC-B223-4642-ABE4-EE6C5A491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133" b="0" i="0">
                <a:solidFill>
                  <a:schemeClr val="tx1"/>
                </a:solidFill>
                <a:latin typeface="Segoe UI Light"/>
                <a:cs typeface="Segoe U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4/10/2024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1631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CBED6-875C-431A-B2E0-95FC51516C11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5ED89-E16B-4100-9779-1AEB3829C9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072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hyperlink" Target="https://childhelpline.ru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jp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jpg"/><Relationship Id="rId4" Type="http://schemas.openxmlformats.org/officeDocument/2006/relationships/image" Target="../media/image2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4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7.png"/><Relationship Id="rId4" Type="http://schemas.openxmlformats.org/officeDocument/2006/relationships/hyperlink" Target="mailto:ermolaevaav@mgppu.ru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487488" y="2708920"/>
            <a:ext cx="8352928" cy="280831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32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Оказание </a:t>
            </a:r>
            <a:r>
              <a:rPr lang="ru-RU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докризисной и кризисной психологической помощи субъектам образовательных </a:t>
            </a:r>
            <a:r>
              <a:rPr lang="ru-RU" sz="32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отношений</a:t>
            </a:r>
            <a:endParaRPr lang="ru-RU" sz="32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927648" y="5661248"/>
            <a:ext cx="6696744" cy="769640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ru-RU" sz="2000" b="1" dirty="0">
                <a:solidFill>
                  <a:srgbClr val="FFFFFF"/>
                </a:solidFill>
              </a:rPr>
              <a:t>Елена Николаевна Калитько, заместитель директора - начальник Центра воспитательного и психолого-педагогического  сопровождения образовательной деятельности ГАОУ ДПО «КГИРО</a:t>
            </a:r>
            <a:r>
              <a:rPr lang="ru-RU" sz="2000" b="1" dirty="0" smtClean="0">
                <a:solidFill>
                  <a:srgbClr val="FFFFFF"/>
                </a:solidFill>
              </a:rPr>
              <a:t>»,</a:t>
            </a:r>
            <a:r>
              <a:rPr lang="ru-RU" sz="2000" dirty="0"/>
              <a:t> </a:t>
            </a:r>
            <a:r>
              <a:rPr lang="ru-RU" sz="2100" b="1" dirty="0">
                <a:solidFill>
                  <a:srgbClr val="FFFFFF"/>
                </a:solidFill>
              </a:rPr>
              <a:t>главный внештатный психолог системы образования Калужской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54882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0216" y="289862"/>
            <a:ext cx="11239077" cy="2474033"/>
          </a:xfrm>
          <a:prstGeom prst="rect">
            <a:avLst/>
          </a:prstGeom>
        </p:spPr>
        <p:txBody>
          <a:bodyPr vert="horz" wrap="square" lIns="0" tIns="8467" rIns="0" bIns="0" rtlCol="0" anchor="ctr">
            <a:spAutoFit/>
          </a:bodyPr>
          <a:lstStyle/>
          <a:p>
            <a:pPr marL="104992">
              <a:spcBef>
                <a:spcPts val="67"/>
              </a:spcBef>
            </a:pPr>
            <a:r>
              <a:rPr sz="2933" spc="-23" dirty="0"/>
              <a:t>Что</a:t>
            </a:r>
            <a:r>
              <a:rPr sz="2933" spc="-10" dirty="0"/>
              <a:t> </a:t>
            </a:r>
            <a:r>
              <a:rPr sz="2933" dirty="0"/>
              <a:t>делать:</a:t>
            </a:r>
            <a:r>
              <a:rPr sz="2933" spc="-27" dirty="0"/>
              <a:t> </a:t>
            </a:r>
            <a:r>
              <a:rPr sz="2933" spc="-17" dirty="0"/>
              <a:t>Тревога</a:t>
            </a:r>
            <a:r>
              <a:rPr sz="2933" spc="-23" dirty="0"/>
              <a:t> </a:t>
            </a:r>
            <a:r>
              <a:rPr sz="2933" spc="3" dirty="0"/>
              <a:t>прямо</a:t>
            </a:r>
            <a:r>
              <a:rPr sz="2933" spc="-23" dirty="0"/>
              <a:t> </a:t>
            </a:r>
            <a:r>
              <a:rPr sz="2933" dirty="0"/>
              <a:t>сейчас.</a:t>
            </a:r>
            <a:r>
              <a:rPr sz="2933" spc="-20" dirty="0"/>
              <a:t> </a:t>
            </a:r>
            <a:r>
              <a:rPr sz="2933" spc="-7" dirty="0"/>
              <a:t>Рекомендации</a:t>
            </a:r>
            <a:endParaRPr sz="2933"/>
          </a:p>
          <a:p>
            <a:pPr>
              <a:spcBef>
                <a:spcPts val="20"/>
              </a:spcBef>
            </a:pPr>
            <a:endParaRPr sz="2633"/>
          </a:p>
          <a:p>
            <a:pPr marL="8467"/>
            <a:r>
              <a:rPr sz="2933" spc="3" dirty="0"/>
              <a:t>Как</a:t>
            </a:r>
            <a:r>
              <a:rPr sz="2933" spc="-27" dirty="0"/>
              <a:t> </a:t>
            </a:r>
            <a:r>
              <a:rPr sz="2933" spc="-3" dirty="0"/>
              <a:t>предложить</a:t>
            </a:r>
            <a:r>
              <a:rPr sz="2933" spc="-40" dirty="0"/>
              <a:t> </a:t>
            </a:r>
            <a:r>
              <a:rPr sz="2933" spc="3" dirty="0"/>
              <a:t>помощь?</a:t>
            </a:r>
            <a:endParaRPr sz="2933"/>
          </a:p>
          <a:p>
            <a:pPr marL="116846" marR="3387" indent="92291">
              <a:lnSpc>
                <a:spcPct val="101299"/>
              </a:lnSpc>
              <a:spcBef>
                <a:spcPts val="306"/>
              </a:spcBef>
            </a:pPr>
            <a:r>
              <a:rPr sz="2400" i="1" dirty="0">
                <a:latin typeface="Segoe UI Light"/>
                <a:cs typeface="Segoe UI Light"/>
              </a:rPr>
              <a:t>«Я</a:t>
            </a:r>
            <a:r>
              <a:rPr sz="2400" i="1" spc="-7" dirty="0">
                <a:latin typeface="Segoe UI Light"/>
                <a:cs typeface="Segoe UI Light"/>
              </a:rPr>
              <a:t> </a:t>
            </a:r>
            <a:r>
              <a:rPr sz="2400" i="1" spc="-17" dirty="0">
                <a:latin typeface="Segoe UI Light"/>
                <a:cs typeface="Segoe UI Light"/>
              </a:rPr>
              <a:t>вижу,</a:t>
            </a:r>
            <a:r>
              <a:rPr sz="2400" i="1" spc="-3" dirty="0">
                <a:latin typeface="Segoe UI Light"/>
                <a:cs typeface="Segoe UI Light"/>
              </a:rPr>
              <a:t> </a:t>
            </a:r>
            <a:r>
              <a:rPr sz="2400" i="1" spc="-10" dirty="0">
                <a:latin typeface="Segoe UI Light"/>
                <a:cs typeface="Segoe UI Light"/>
              </a:rPr>
              <a:t>что</a:t>
            </a:r>
            <a:r>
              <a:rPr sz="2400" i="1" spc="-3" dirty="0">
                <a:latin typeface="Segoe UI Light"/>
                <a:cs typeface="Segoe UI Light"/>
              </a:rPr>
              <a:t> </a:t>
            </a:r>
            <a:r>
              <a:rPr sz="2400" i="1" dirty="0">
                <a:latin typeface="Segoe UI Light"/>
                <a:cs typeface="Segoe UI Light"/>
              </a:rPr>
              <a:t>у</a:t>
            </a:r>
            <a:r>
              <a:rPr sz="2400" i="1" spc="-3" dirty="0">
                <a:latin typeface="Segoe UI Light"/>
                <a:cs typeface="Segoe UI Light"/>
              </a:rPr>
              <a:t> </a:t>
            </a:r>
            <a:r>
              <a:rPr sz="2400" i="1" spc="-7" dirty="0">
                <a:latin typeface="Segoe UI Light"/>
                <a:cs typeface="Segoe UI Light"/>
              </a:rPr>
              <a:t>тебя </a:t>
            </a:r>
            <a:r>
              <a:rPr sz="2400" i="1" spc="-3" dirty="0">
                <a:latin typeface="Segoe UI Light"/>
                <a:cs typeface="Segoe UI Light"/>
              </a:rPr>
              <a:t>сейчас</a:t>
            </a:r>
            <a:r>
              <a:rPr sz="2400" i="1" spc="7" dirty="0">
                <a:latin typeface="Segoe UI Light"/>
                <a:cs typeface="Segoe UI Light"/>
              </a:rPr>
              <a:t> </a:t>
            </a:r>
            <a:r>
              <a:rPr sz="2400" i="1" spc="-3" dirty="0">
                <a:latin typeface="Segoe UI Light"/>
                <a:cs typeface="Segoe UI Light"/>
              </a:rPr>
              <a:t>(проявления)… </a:t>
            </a:r>
            <a:r>
              <a:rPr sz="2400" i="1" dirty="0">
                <a:latin typeface="Segoe UI Light"/>
                <a:cs typeface="Segoe UI Light"/>
              </a:rPr>
              <a:t>Я</a:t>
            </a:r>
            <a:r>
              <a:rPr sz="2400" i="1" spc="-3" dirty="0">
                <a:latin typeface="Segoe UI Light"/>
                <a:cs typeface="Segoe UI Light"/>
              </a:rPr>
              <a:t> </a:t>
            </a:r>
            <a:r>
              <a:rPr sz="2400" i="1" spc="-17" dirty="0">
                <a:latin typeface="Segoe UI Light"/>
                <a:cs typeface="Segoe UI Light"/>
              </a:rPr>
              <a:t>вижу,</a:t>
            </a:r>
            <a:r>
              <a:rPr sz="2400" i="1" spc="-3" dirty="0">
                <a:latin typeface="Segoe UI Light"/>
                <a:cs typeface="Segoe UI Light"/>
              </a:rPr>
              <a:t> </a:t>
            </a:r>
            <a:r>
              <a:rPr sz="2400" i="1" spc="-10" dirty="0">
                <a:latin typeface="Segoe UI Light"/>
                <a:cs typeface="Segoe UI Light"/>
              </a:rPr>
              <a:t>что </a:t>
            </a:r>
            <a:r>
              <a:rPr sz="2400" i="1" spc="-3" dirty="0">
                <a:latin typeface="Segoe UI Light"/>
                <a:cs typeface="Segoe UI Light"/>
              </a:rPr>
              <a:t>ты</a:t>
            </a:r>
            <a:r>
              <a:rPr sz="2400" i="1" dirty="0">
                <a:latin typeface="Segoe UI Light"/>
                <a:cs typeface="Segoe UI Light"/>
              </a:rPr>
              <a:t> </a:t>
            </a:r>
            <a:r>
              <a:rPr sz="2400" i="1" spc="-3" dirty="0">
                <a:latin typeface="Segoe UI Light"/>
                <a:cs typeface="Segoe UI Light"/>
              </a:rPr>
              <a:t>сильно</a:t>
            </a:r>
            <a:r>
              <a:rPr sz="2400" i="1" spc="-13" dirty="0">
                <a:latin typeface="Segoe UI Light"/>
                <a:cs typeface="Segoe UI Light"/>
              </a:rPr>
              <a:t> </a:t>
            </a:r>
            <a:r>
              <a:rPr sz="2400" i="1" spc="-3" dirty="0">
                <a:latin typeface="Segoe UI Light"/>
                <a:cs typeface="Segoe UI Light"/>
              </a:rPr>
              <a:t>переживаешь </a:t>
            </a:r>
            <a:r>
              <a:rPr sz="2400" i="1" dirty="0">
                <a:latin typeface="Segoe UI Light"/>
                <a:cs typeface="Segoe UI Light"/>
              </a:rPr>
              <a:t> </a:t>
            </a:r>
            <a:r>
              <a:rPr sz="2400" i="1" spc="-10" dirty="0">
                <a:latin typeface="Segoe UI Light"/>
                <a:cs typeface="Segoe UI Light"/>
              </a:rPr>
              <a:t>(какое-то</a:t>
            </a:r>
            <a:r>
              <a:rPr sz="2400" i="1" spc="-7" dirty="0">
                <a:latin typeface="Segoe UI Light"/>
                <a:cs typeface="Segoe UI Light"/>
              </a:rPr>
              <a:t> </a:t>
            </a:r>
            <a:r>
              <a:rPr sz="2400" i="1" spc="-3" dirty="0">
                <a:latin typeface="Segoe UI Light"/>
                <a:cs typeface="Segoe UI Light"/>
              </a:rPr>
              <a:t>событие)…</a:t>
            </a:r>
            <a:r>
              <a:rPr sz="2400" i="1" spc="-7" dirty="0">
                <a:latin typeface="Segoe UI Light"/>
                <a:cs typeface="Segoe UI Light"/>
              </a:rPr>
              <a:t> </a:t>
            </a:r>
            <a:r>
              <a:rPr sz="2400" i="1" dirty="0">
                <a:latin typeface="Segoe UI Light"/>
                <a:cs typeface="Segoe UI Light"/>
              </a:rPr>
              <a:t>Я</a:t>
            </a:r>
            <a:r>
              <a:rPr sz="2400" i="1" spc="3" dirty="0">
                <a:latin typeface="Segoe UI Light"/>
                <a:cs typeface="Segoe UI Light"/>
              </a:rPr>
              <a:t> </a:t>
            </a:r>
            <a:r>
              <a:rPr sz="2400" i="1" spc="-17" dirty="0">
                <a:latin typeface="Segoe UI Light"/>
                <a:cs typeface="Segoe UI Light"/>
              </a:rPr>
              <a:t>готова</a:t>
            </a:r>
            <a:r>
              <a:rPr sz="2400" i="1" dirty="0">
                <a:latin typeface="Segoe UI Light"/>
                <a:cs typeface="Segoe UI Light"/>
              </a:rPr>
              <a:t> </a:t>
            </a:r>
            <a:r>
              <a:rPr sz="2400" i="1" spc="-7" dirty="0">
                <a:latin typeface="Segoe UI Light"/>
                <a:cs typeface="Segoe UI Light"/>
              </a:rPr>
              <a:t>предложить</a:t>
            </a:r>
            <a:r>
              <a:rPr sz="2400" i="1" spc="13" dirty="0">
                <a:latin typeface="Segoe UI Light"/>
                <a:cs typeface="Segoe UI Light"/>
              </a:rPr>
              <a:t> </a:t>
            </a:r>
            <a:r>
              <a:rPr sz="2400" i="1" spc="-7" dirty="0">
                <a:latin typeface="Segoe UI Light"/>
                <a:cs typeface="Segoe UI Light"/>
              </a:rPr>
              <a:t>тебе</a:t>
            </a:r>
            <a:r>
              <a:rPr sz="2400" i="1" spc="-10" dirty="0">
                <a:latin typeface="Segoe UI Light"/>
                <a:cs typeface="Segoe UI Light"/>
              </a:rPr>
              <a:t> </a:t>
            </a:r>
            <a:r>
              <a:rPr sz="2400" i="1" dirty="0">
                <a:latin typeface="Segoe UI Light"/>
                <a:cs typeface="Segoe UI Light"/>
              </a:rPr>
              <a:t>небольшое</a:t>
            </a:r>
            <a:r>
              <a:rPr sz="2400" i="1" spc="-7" dirty="0">
                <a:latin typeface="Segoe UI Light"/>
                <a:cs typeface="Segoe UI Light"/>
              </a:rPr>
              <a:t> </a:t>
            </a:r>
            <a:r>
              <a:rPr sz="2400" i="1" spc="-3" dirty="0">
                <a:latin typeface="Segoe UI Light"/>
                <a:cs typeface="Segoe UI Light"/>
              </a:rPr>
              <a:t>упражнение,</a:t>
            </a:r>
            <a:r>
              <a:rPr sz="2400" i="1" spc="3" dirty="0">
                <a:latin typeface="Segoe UI Light"/>
                <a:cs typeface="Segoe UI Light"/>
              </a:rPr>
              <a:t> </a:t>
            </a:r>
            <a:r>
              <a:rPr sz="2400" i="1" spc="-10" dirty="0">
                <a:latin typeface="Segoe UI Light"/>
                <a:cs typeface="Segoe UI Light"/>
              </a:rPr>
              <a:t>чтобы </a:t>
            </a:r>
            <a:r>
              <a:rPr sz="2400" i="1" spc="-650" dirty="0">
                <a:latin typeface="Segoe UI Light"/>
                <a:cs typeface="Segoe UI Light"/>
              </a:rPr>
              <a:t> </a:t>
            </a:r>
            <a:r>
              <a:rPr sz="2400" i="1" spc="-7" dirty="0">
                <a:latin typeface="Segoe UI Light"/>
                <a:cs typeface="Segoe UI Light"/>
              </a:rPr>
              <a:t>тебе</a:t>
            </a:r>
            <a:r>
              <a:rPr sz="2400" i="1" spc="-20" dirty="0">
                <a:latin typeface="Segoe UI Light"/>
                <a:cs typeface="Segoe UI Light"/>
              </a:rPr>
              <a:t> </a:t>
            </a:r>
            <a:r>
              <a:rPr sz="2400" i="1" spc="-3" dirty="0">
                <a:latin typeface="Segoe UI Light"/>
                <a:cs typeface="Segoe UI Light"/>
              </a:rPr>
              <a:t>стало </a:t>
            </a:r>
            <a:r>
              <a:rPr sz="2400" i="1" dirty="0">
                <a:latin typeface="Segoe UI Light"/>
                <a:cs typeface="Segoe UI Light"/>
              </a:rPr>
              <a:t>легче. </a:t>
            </a:r>
            <a:r>
              <a:rPr sz="2400" i="1" spc="-43" dirty="0">
                <a:latin typeface="Segoe UI Light"/>
                <a:cs typeface="Segoe UI Light"/>
              </a:rPr>
              <a:t>Готов</a:t>
            </a:r>
            <a:r>
              <a:rPr sz="2400" i="1" spc="-3" dirty="0">
                <a:latin typeface="Segoe UI Light"/>
                <a:cs typeface="Segoe UI Light"/>
              </a:rPr>
              <a:t> </a:t>
            </a:r>
            <a:r>
              <a:rPr sz="2400" i="1" spc="-7" dirty="0">
                <a:latin typeface="Segoe UI Light"/>
                <a:cs typeface="Segoe UI Light"/>
              </a:rPr>
              <a:t>попробовать</a:t>
            </a:r>
            <a:r>
              <a:rPr sz="2400" i="1" spc="3" dirty="0">
                <a:latin typeface="Segoe UI Light"/>
                <a:cs typeface="Segoe UI Light"/>
              </a:rPr>
              <a:t> </a:t>
            </a:r>
            <a:r>
              <a:rPr sz="2400" i="1" spc="-10" dirty="0">
                <a:latin typeface="Segoe UI Light"/>
                <a:cs typeface="Segoe UI Light"/>
              </a:rPr>
              <a:t>его </a:t>
            </a:r>
            <a:r>
              <a:rPr sz="2400" i="1" spc="-3" dirty="0">
                <a:latin typeface="Segoe UI Light"/>
                <a:cs typeface="Segoe UI Light"/>
              </a:rPr>
              <a:t>сейчас</a:t>
            </a:r>
            <a:r>
              <a:rPr sz="2400" i="1" spc="7" dirty="0">
                <a:latin typeface="Segoe UI Light"/>
                <a:cs typeface="Segoe UI Light"/>
              </a:rPr>
              <a:t> </a:t>
            </a:r>
            <a:r>
              <a:rPr sz="2400" i="1" spc="-7" dirty="0">
                <a:latin typeface="Segoe UI Light"/>
                <a:cs typeface="Segoe UI Light"/>
              </a:rPr>
              <a:t>вместе</a:t>
            </a:r>
            <a:r>
              <a:rPr sz="2400" i="1" spc="-13" dirty="0">
                <a:latin typeface="Segoe UI Light"/>
                <a:cs typeface="Segoe UI Light"/>
              </a:rPr>
              <a:t> </a:t>
            </a:r>
            <a:r>
              <a:rPr sz="2400" i="1" spc="-3" dirty="0">
                <a:latin typeface="Segoe UI Light"/>
                <a:cs typeface="Segoe UI Light"/>
              </a:rPr>
              <a:t>со мной?»</a:t>
            </a:r>
            <a:endParaRPr sz="2400">
              <a:latin typeface="Segoe UI Light"/>
              <a:cs typeface="Segoe UI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3424" y="3129957"/>
            <a:ext cx="11320357" cy="1485877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044" marR="3387" indent="-1693" algn="ctr">
              <a:spcBef>
                <a:spcPts val="67"/>
              </a:spcBef>
            </a:pPr>
            <a:r>
              <a:rPr sz="2400" i="1" dirty="0">
                <a:latin typeface="Segoe UI Light"/>
                <a:cs typeface="Segoe UI Light"/>
              </a:rPr>
              <a:t>«Я</a:t>
            </a:r>
            <a:r>
              <a:rPr sz="2400" i="1" spc="-7" dirty="0">
                <a:latin typeface="Segoe UI Light"/>
                <a:cs typeface="Segoe UI Light"/>
              </a:rPr>
              <a:t> </a:t>
            </a:r>
            <a:r>
              <a:rPr sz="2400" i="1" spc="-17" dirty="0">
                <a:latin typeface="Segoe UI Light"/>
                <a:cs typeface="Segoe UI Light"/>
              </a:rPr>
              <a:t>вижу,</a:t>
            </a:r>
            <a:r>
              <a:rPr sz="2400" i="1" spc="-3" dirty="0">
                <a:latin typeface="Segoe UI Light"/>
                <a:cs typeface="Segoe UI Light"/>
              </a:rPr>
              <a:t> </a:t>
            </a:r>
            <a:r>
              <a:rPr sz="2400" i="1" dirty="0">
                <a:latin typeface="Segoe UI Light"/>
                <a:cs typeface="Segoe UI Light"/>
              </a:rPr>
              <a:t>в</a:t>
            </a:r>
            <a:r>
              <a:rPr sz="2400" i="1" spc="7" dirty="0">
                <a:latin typeface="Segoe UI Light"/>
                <a:cs typeface="Segoe UI Light"/>
              </a:rPr>
              <a:t> </a:t>
            </a:r>
            <a:r>
              <a:rPr sz="2400" i="1" spc="-10" dirty="0">
                <a:latin typeface="Segoe UI Light"/>
                <a:cs typeface="Segoe UI Light"/>
              </a:rPr>
              <a:t>какой</a:t>
            </a:r>
            <a:r>
              <a:rPr sz="2400" i="1" spc="-23" dirty="0">
                <a:latin typeface="Segoe UI Light"/>
                <a:cs typeface="Segoe UI Light"/>
              </a:rPr>
              <a:t> </a:t>
            </a:r>
            <a:r>
              <a:rPr sz="2400" i="1" spc="-10" dirty="0">
                <a:latin typeface="Segoe UI Light"/>
                <a:cs typeface="Segoe UI Light"/>
              </a:rPr>
              <a:t>сложной</a:t>
            </a:r>
            <a:r>
              <a:rPr sz="2400" i="1" spc="3" dirty="0">
                <a:latin typeface="Segoe UI Light"/>
                <a:cs typeface="Segoe UI Light"/>
              </a:rPr>
              <a:t> </a:t>
            </a:r>
            <a:r>
              <a:rPr sz="2400" i="1" dirty="0">
                <a:latin typeface="Segoe UI Light"/>
                <a:cs typeface="Segoe UI Light"/>
              </a:rPr>
              <a:t>ситуации</a:t>
            </a:r>
            <a:r>
              <a:rPr sz="2400" i="1" spc="-10" dirty="0">
                <a:latin typeface="Segoe UI Light"/>
                <a:cs typeface="Segoe UI Light"/>
              </a:rPr>
              <a:t> </a:t>
            </a:r>
            <a:r>
              <a:rPr sz="2400" i="1" spc="-3" dirty="0">
                <a:latin typeface="Segoe UI Light"/>
                <a:cs typeface="Segoe UI Light"/>
              </a:rPr>
              <a:t>ты</a:t>
            </a:r>
            <a:r>
              <a:rPr sz="2400" i="1" dirty="0">
                <a:latin typeface="Segoe UI Light"/>
                <a:cs typeface="Segoe UI Light"/>
              </a:rPr>
              <a:t> </a:t>
            </a:r>
            <a:r>
              <a:rPr sz="2400" i="1" spc="-3" dirty="0">
                <a:latin typeface="Segoe UI Light"/>
                <a:cs typeface="Segoe UI Light"/>
              </a:rPr>
              <a:t>сейчас</a:t>
            </a:r>
            <a:r>
              <a:rPr sz="2400" i="1" spc="-7" dirty="0">
                <a:latin typeface="Segoe UI Light"/>
                <a:cs typeface="Segoe UI Light"/>
              </a:rPr>
              <a:t> находишься,</a:t>
            </a:r>
            <a:r>
              <a:rPr sz="2400" i="1" spc="10" dirty="0">
                <a:latin typeface="Segoe UI Light"/>
                <a:cs typeface="Segoe UI Light"/>
              </a:rPr>
              <a:t> </a:t>
            </a:r>
            <a:r>
              <a:rPr sz="2400" i="1" dirty="0">
                <a:latin typeface="Segoe UI Light"/>
                <a:cs typeface="Segoe UI Light"/>
              </a:rPr>
              <a:t>вижу</a:t>
            </a:r>
            <a:r>
              <a:rPr sz="2400" i="1" spc="7" dirty="0">
                <a:latin typeface="Segoe UI Light"/>
                <a:cs typeface="Segoe UI Light"/>
              </a:rPr>
              <a:t> </a:t>
            </a:r>
            <a:r>
              <a:rPr sz="2400" i="1" spc="-3" dirty="0">
                <a:latin typeface="Segoe UI Light"/>
                <a:cs typeface="Segoe UI Light"/>
              </a:rPr>
              <a:t>твои </a:t>
            </a:r>
            <a:r>
              <a:rPr sz="2400" i="1" dirty="0">
                <a:latin typeface="Segoe UI Light"/>
                <a:cs typeface="Segoe UI Light"/>
              </a:rPr>
              <a:t> </a:t>
            </a:r>
            <a:r>
              <a:rPr sz="2400" i="1" spc="-3" dirty="0">
                <a:latin typeface="Segoe UI Light"/>
                <a:cs typeface="Segoe UI Light"/>
              </a:rPr>
              <a:t>переживания.</a:t>
            </a:r>
            <a:r>
              <a:rPr sz="2400" i="1" spc="-17" dirty="0">
                <a:latin typeface="Segoe UI Light"/>
                <a:cs typeface="Segoe UI Light"/>
              </a:rPr>
              <a:t> </a:t>
            </a:r>
            <a:r>
              <a:rPr sz="2400" i="1" spc="-3" dirty="0">
                <a:latin typeface="Segoe UI Light"/>
                <a:cs typeface="Segoe UI Light"/>
              </a:rPr>
              <a:t>Вероятно, </a:t>
            </a:r>
            <a:r>
              <a:rPr sz="2400" i="1" spc="-17" dirty="0">
                <a:latin typeface="Segoe UI Light"/>
                <a:cs typeface="Segoe UI Light"/>
              </a:rPr>
              <a:t>это</a:t>
            </a:r>
            <a:r>
              <a:rPr sz="2400" i="1" spc="-7" dirty="0">
                <a:latin typeface="Segoe UI Light"/>
                <a:cs typeface="Segoe UI Light"/>
              </a:rPr>
              <a:t> </a:t>
            </a:r>
            <a:r>
              <a:rPr sz="2400" i="1" spc="-13" dirty="0">
                <a:latin typeface="Segoe UI Light"/>
                <a:cs typeface="Segoe UI Light"/>
              </a:rPr>
              <a:t>может</a:t>
            </a:r>
            <a:r>
              <a:rPr sz="2400" i="1" dirty="0">
                <a:latin typeface="Segoe UI Light"/>
                <a:cs typeface="Segoe UI Light"/>
              </a:rPr>
              <a:t> </a:t>
            </a:r>
            <a:r>
              <a:rPr sz="2400" i="1" spc="-3" dirty="0">
                <a:latin typeface="Segoe UI Light"/>
                <a:cs typeface="Segoe UI Light"/>
              </a:rPr>
              <a:t>мешать</a:t>
            </a:r>
            <a:r>
              <a:rPr sz="2400" i="1" spc="10" dirty="0">
                <a:latin typeface="Segoe UI Light"/>
                <a:cs typeface="Segoe UI Light"/>
              </a:rPr>
              <a:t> </a:t>
            </a:r>
            <a:r>
              <a:rPr sz="2400" i="1" spc="-7" dirty="0">
                <a:latin typeface="Segoe UI Light"/>
                <a:cs typeface="Segoe UI Light"/>
              </a:rPr>
              <a:t>тебе,</a:t>
            </a:r>
            <a:r>
              <a:rPr sz="2400" i="1" spc="-20" dirty="0">
                <a:latin typeface="Segoe UI Light"/>
                <a:cs typeface="Segoe UI Light"/>
              </a:rPr>
              <a:t> </a:t>
            </a:r>
            <a:r>
              <a:rPr sz="2400" i="1" spc="-7" dirty="0">
                <a:latin typeface="Segoe UI Light"/>
                <a:cs typeface="Segoe UI Light"/>
              </a:rPr>
              <a:t>негативно</a:t>
            </a:r>
            <a:r>
              <a:rPr sz="2400" i="1" spc="3" dirty="0">
                <a:latin typeface="Segoe UI Light"/>
                <a:cs typeface="Segoe UI Light"/>
              </a:rPr>
              <a:t> </a:t>
            </a:r>
            <a:r>
              <a:rPr sz="2400" i="1" spc="-3" dirty="0">
                <a:latin typeface="Segoe UI Light"/>
                <a:cs typeface="Segoe UI Light"/>
              </a:rPr>
              <a:t>влиять</a:t>
            </a:r>
            <a:r>
              <a:rPr sz="2400" i="1" dirty="0">
                <a:latin typeface="Segoe UI Light"/>
                <a:cs typeface="Segoe UI Light"/>
              </a:rPr>
              <a:t> на</a:t>
            </a:r>
            <a:r>
              <a:rPr sz="2400" i="1" spc="3" dirty="0">
                <a:latin typeface="Segoe UI Light"/>
                <a:cs typeface="Segoe UI Light"/>
              </a:rPr>
              <a:t> </a:t>
            </a:r>
            <a:r>
              <a:rPr sz="2400" i="1" spc="-3" dirty="0">
                <a:latin typeface="Segoe UI Light"/>
                <a:cs typeface="Segoe UI Light"/>
              </a:rPr>
              <a:t>твою </a:t>
            </a:r>
            <a:r>
              <a:rPr sz="2400" i="1" dirty="0">
                <a:latin typeface="Segoe UI Light"/>
                <a:cs typeface="Segoe UI Light"/>
              </a:rPr>
              <a:t> </a:t>
            </a:r>
            <a:r>
              <a:rPr sz="2400" i="1" spc="-3" dirty="0">
                <a:latin typeface="Segoe UI Light"/>
                <a:cs typeface="Segoe UI Light"/>
              </a:rPr>
              <a:t>жизнь.</a:t>
            </a:r>
            <a:r>
              <a:rPr sz="2400" i="1" spc="3" dirty="0">
                <a:latin typeface="Segoe UI Light"/>
                <a:cs typeface="Segoe UI Light"/>
              </a:rPr>
              <a:t> </a:t>
            </a:r>
            <a:r>
              <a:rPr sz="2400" i="1" spc="-3" dirty="0">
                <a:latin typeface="Segoe UI Light"/>
                <a:cs typeface="Segoe UI Light"/>
              </a:rPr>
              <a:t>Мы</a:t>
            </a:r>
            <a:r>
              <a:rPr sz="2400" i="1" spc="3" dirty="0">
                <a:latin typeface="Segoe UI Light"/>
                <a:cs typeface="Segoe UI Light"/>
              </a:rPr>
              <a:t> </a:t>
            </a:r>
            <a:r>
              <a:rPr sz="2400" i="1" spc="-17" dirty="0">
                <a:latin typeface="Segoe UI Light"/>
                <a:cs typeface="Segoe UI Light"/>
              </a:rPr>
              <a:t>можем</a:t>
            </a:r>
            <a:r>
              <a:rPr sz="2400" i="1" spc="7" dirty="0">
                <a:latin typeface="Segoe UI Light"/>
                <a:cs typeface="Segoe UI Light"/>
              </a:rPr>
              <a:t> </a:t>
            </a:r>
            <a:r>
              <a:rPr sz="2400" i="1" spc="-7" dirty="0">
                <a:latin typeface="Segoe UI Light"/>
                <a:cs typeface="Segoe UI Light"/>
              </a:rPr>
              <a:t>проговорить</a:t>
            </a:r>
            <a:r>
              <a:rPr sz="2400" i="1" dirty="0">
                <a:latin typeface="Segoe UI Light"/>
                <a:cs typeface="Segoe UI Light"/>
              </a:rPr>
              <a:t> </a:t>
            </a:r>
            <a:r>
              <a:rPr sz="2400" i="1" spc="-3" dirty="0">
                <a:latin typeface="Segoe UI Light"/>
                <a:cs typeface="Segoe UI Light"/>
              </a:rPr>
              <a:t>сейчас</a:t>
            </a:r>
            <a:r>
              <a:rPr sz="2400" i="1" spc="3" dirty="0">
                <a:latin typeface="Segoe UI Light"/>
                <a:cs typeface="Segoe UI Light"/>
              </a:rPr>
              <a:t> </a:t>
            </a:r>
            <a:r>
              <a:rPr sz="2400" i="1" dirty="0">
                <a:latin typeface="Segoe UI Light"/>
                <a:cs typeface="Segoe UI Light"/>
              </a:rPr>
              <a:t>с </a:t>
            </a:r>
            <a:r>
              <a:rPr sz="2400" i="1" spc="-10" dirty="0">
                <a:latin typeface="Segoe UI Light"/>
                <a:cs typeface="Segoe UI Light"/>
              </a:rPr>
              <a:t>тобой</a:t>
            </a:r>
            <a:r>
              <a:rPr sz="2400" i="1" spc="-13" dirty="0">
                <a:latin typeface="Segoe UI Light"/>
                <a:cs typeface="Segoe UI Light"/>
              </a:rPr>
              <a:t> некоторые</a:t>
            </a:r>
            <a:r>
              <a:rPr sz="2400" i="1" spc="-10" dirty="0">
                <a:latin typeface="Segoe UI Light"/>
                <a:cs typeface="Segoe UI Light"/>
              </a:rPr>
              <a:t> </a:t>
            </a:r>
            <a:r>
              <a:rPr sz="2400" i="1" spc="-3" dirty="0">
                <a:latin typeface="Segoe UI Light"/>
                <a:cs typeface="Segoe UI Light"/>
              </a:rPr>
              <a:t>рекомендации, </a:t>
            </a:r>
            <a:r>
              <a:rPr sz="2400" i="1" spc="-13" dirty="0">
                <a:latin typeface="Segoe UI Light"/>
                <a:cs typeface="Segoe UI Light"/>
              </a:rPr>
              <a:t>которые </a:t>
            </a:r>
            <a:r>
              <a:rPr sz="2400" i="1" spc="-650" dirty="0">
                <a:latin typeface="Segoe UI Light"/>
                <a:cs typeface="Segoe UI Light"/>
              </a:rPr>
              <a:t> </a:t>
            </a:r>
            <a:r>
              <a:rPr sz="2400" i="1" spc="-7" dirty="0">
                <a:latin typeface="Segoe UI Light"/>
                <a:cs typeface="Segoe UI Light"/>
              </a:rPr>
              <a:t>помогут,</a:t>
            </a:r>
            <a:r>
              <a:rPr sz="2400" i="1" spc="7" dirty="0">
                <a:latin typeface="Segoe UI Light"/>
                <a:cs typeface="Segoe UI Light"/>
              </a:rPr>
              <a:t> </a:t>
            </a:r>
            <a:r>
              <a:rPr sz="2400" i="1" spc="-20" dirty="0">
                <a:latin typeface="Segoe UI Light"/>
                <a:cs typeface="Segoe UI Light"/>
              </a:rPr>
              <a:t>когда</a:t>
            </a:r>
            <a:r>
              <a:rPr sz="2400" i="1" dirty="0">
                <a:latin typeface="Segoe UI Light"/>
                <a:cs typeface="Segoe UI Light"/>
              </a:rPr>
              <a:t> </a:t>
            </a:r>
            <a:r>
              <a:rPr sz="2400" i="1" spc="-3" dirty="0">
                <a:latin typeface="Segoe UI Light"/>
                <a:cs typeface="Segoe UI Light"/>
              </a:rPr>
              <a:t>ты</a:t>
            </a:r>
            <a:r>
              <a:rPr sz="2400" i="1" spc="13" dirty="0">
                <a:latin typeface="Segoe UI Light"/>
                <a:cs typeface="Segoe UI Light"/>
              </a:rPr>
              <a:t> </a:t>
            </a:r>
            <a:r>
              <a:rPr sz="2400" i="1" spc="-7" dirty="0">
                <a:latin typeface="Segoe UI Light"/>
                <a:cs typeface="Segoe UI Light"/>
              </a:rPr>
              <a:t>тревожишься</a:t>
            </a:r>
            <a:r>
              <a:rPr sz="2400" i="1" spc="7" dirty="0">
                <a:latin typeface="Segoe UI Light"/>
                <a:cs typeface="Segoe UI Light"/>
              </a:rPr>
              <a:t> </a:t>
            </a:r>
            <a:r>
              <a:rPr sz="2400" i="1" spc="-7" dirty="0">
                <a:latin typeface="Segoe UI Light"/>
                <a:cs typeface="Segoe UI Light"/>
              </a:rPr>
              <a:t>особенно</a:t>
            </a:r>
            <a:r>
              <a:rPr sz="2400" i="1" spc="-3" dirty="0">
                <a:latin typeface="Segoe UI Light"/>
                <a:cs typeface="Segoe UI Light"/>
              </a:rPr>
              <a:t> сильно»</a:t>
            </a:r>
            <a:endParaRPr sz="2400">
              <a:latin typeface="Segoe UI Light"/>
              <a:cs typeface="Segoe UI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45253" y="5111157"/>
            <a:ext cx="3051387" cy="1270242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>
              <a:spcBef>
                <a:spcPts val="67"/>
              </a:spcBef>
            </a:pPr>
            <a:r>
              <a:rPr sz="2733" dirty="0">
                <a:solidFill>
                  <a:srgbClr val="77923B"/>
                </a:solidFill>
                <a:latin typeface="Segoe UI Light"/>
                <a:cs typeface="Segoe UI Light"/>
              </a:rPr>
              <a:t>Дыхание</a:t>
            </a:r>
            <a:endParaRPr sz="2733">
              <a:latin typeface="Segoe UI Light"/>
              <a:cs typeface="Segoe UI Light"/>
            </a:endParaRPr>
          </a:p>
          <a:p>
            <a:pPr marL="389486" indent="-381019">
              <a:spcBef>
                <a:spcPts val="3"/>
              </a:spcBef>
              <a:buFont typeface="Wingdings"/>
              <a:buChar char=""/>
              <a:tabLst>
                <a:tab pos="389486" algn="l"/>
              </a:tabLst>
            </a:pPr>
            <a:r>
              <a:rPr sz="2733" dirty="0">
                <a:solidFill>
                  <a:srgbClr val="0D0D0D"/>
                </a:solidFill>
                <a:latin typeface="Segoe UI Light"/>
                <a:cs typeface="Segoe UI Light"/>
              </a:rPr>
              <a:t>На</a:t>
            </a:r>
            <a:r>
              <a:rPr sz="2733" spc="-37" dirty="0">
                <a:solidFill>
                  <a:srgbClr val="0D0D0D"/>
                </a:solidFill>
                <a:latin typeface="Segoe UI Light"/>
                <a:cs typeface="Segoe UI Light"/>
              </a:rPr>
              <a:t> </a:t>
            </a:r>
            <a:r>
              <a:rPr sz="2733" spc="-3" dirty="0">
                <a:solidFill>
                  <a:srgbClr val="0D0D0D"/>
                </a:solidFill>
                <a:latin typeface="Segoe UI Light"/>
                <a:cs typeface="Segoe UI Light"/>
              </a:rPr>
              <a:t>мобилизацию</a:t>
            </a:r>
            <a:endParaRPr sz="2733">
              <a:latin typeface="Segoe UI Light"/>
              <a:cs typeface="Segoe UI Light"/>
            </a:endParaRPr>
          </a:p>
          <a:p>
            <a:pPr marL="389486" indent="-381019">
              <a:buFont typeface="Wingdings"/>
              <a:buChar char=""/>
              <a:tabLst>
                <a:tab pos="389486" algn="l"/>
              </a:tabLst>
            </a:pPr>
            <a:r>
              <a:rPr sz="2733" dirty="0">
                <a:solidFill>
                  <a:srgbClr val="0D0D0D"/>
                </a:solidFill>
                <a:latin typeface="Segoe UI Light"/>
                <a:cs typeface="Segoe UI Light"/>
              </a:rPr>
              <a:t>На</a:t>
            </a:r>
            <a:r>
              <a:rPr sz="2733" spc="-40" dirty="0">
                <a:solidFill>
                  <a:srgbClr val="0D0D0D"/>
                </a:solidFill>
                <a:latin typeface="Segoe UI Light"/>
                <a:cs typeface="Segoe UI Light"/>
              </a:rPr>
              <a:t> </a:t>
            </a:r>
            <a:r>
              <a:rPr sz="2733" spc="-7" dirty="0">
                <a:solidFill>
                  <a:srgbClr val="0D0D0D"/>
                </a:solidFill>
                <a:latin typeface="Segoe UI Light"/>
                <a:cs typeface="Segoe UI Light"/>
              </a:rPr>
              <a:t>расслабление</a:t>
            </a:r>
            <a:endParaRPr sz="2733">
              <a:latin typeface="Segoe UI Light"/>
              <a:cs typeface="Segoe UI Ligh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734133" y="5111157"/>
            <a:ext cx="2217419" cy="1270242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>
              <a:spcBef>
                <a:spcPts val="67"/>
              </a:spcBef>
            </a:pPr>
            <a:r>
              <a:rPr sz="2733" spc="-3" dirty="0">
                <a:solidFill>
                  <a:srgbClr val="77923B"/>
                </a:solidFill>
                <a:latin typeface="Segoe UI Light"/>
                <a:cs typeface="Segoe UI Light"/>
              </a:rPr>
              <a:t>Тело</a:t>
            </a:r>
            <a:endParaRPr sz="2733">
              <a:latin typeface="Segoe UI Light"/>
              <a:cs typeface="Segoe UI Light"/>
            </a:endParaRPr>
          </a:p>
          <a:p>
            <a:pPr marL="389486" indent="-381019">
              <a:spcBef>
                <a:spcPts val="3"/>
              </a:spcBef>
              <a:buFont typeface="Wingdings"/>
              <a:buChar char=""/>
              <a:tabLst>
                <a:tab pos="389486" algn="l"/>
              </a:tabLst>
            </a:pPr>
            <a:r>
              <a:rPr sz="2733" spc="-3" dirty="0">
                <a:solidFill>
                  <a:srgbClr val="0D0D0D"/>
                </a:solidFill>
                <a:latin typeface="Segoe UI Light"/>
                <a:cs typeface="Segoe UI Light"/>
              </a:rPr>
              <a:t>Заземление</a:t>
            </a:r>
            <a:endParaRPr sz="2733">
              <a:latin typeface="Segoe UI Light"/>
              <a:cs typeface="Segoe UI Light"/>
            </a:endParaRPr>
          </a:p>
          <a:p>
            <a:pPr marL="389486" indent="-381019">
              <a:buFont typeface="Wingdings"/>
              <a:buChar char=""/>
              <a:tabLst>
                <a:tab pos="389486" algn="l"/>
              </a:tabLst>
            </a:pPr>
            <a:r>
              <a:rPr sz="2733" spc="-3" dirty="0">
                <a:solidFill>
                  <a:srgbClr val="0D0D0D"/>
                </a:solidFill>
                <a:latin typeface="Segoe UI Light"/>
                <a:cs typeface="Segoe UI Light"/>
              </a:rPr>
              <a:t>5-4-3-2-1</a:t>
            </a:r>
            <a:endParaRPr sz="2733">
              <a:latin typeface="Segoe UI Light"/>
              <a:cs typeface="Segoe UI Light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13163" y="124685"/>
            <a:ext cx="1154185" cy="678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213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3693" y="2247022"/>
            <a:ext cx="9813290" cy="3157382"/>
          </a:xfrm>
          <a:prstGeom prst="rect">
            <a:avLst/>
          </a:prstGeom>
        </p:spPr>
        <p:txBody>
          <a:bodyPr vert="horz" wrap="square" lIns="0" tIns="8043" rIns="0" bIns="0" rtlCol="0">
            <a:spAutoFit/>
          </a:bodyPr>
          <a:lstStyle/>
          <a:p>
            <a:pPr marL="8467" marR="3387">
              <a:lnSpc>
                <a:spcPct val="150000"/>
              </a:lnSpc>
              <a:spcBef>
                <a:spcPts val="63"/>
              </a:spcBef>
            </a:pPr>
            <a:r>
              <a:rPr sz="2733" dirty="0">
                <a:latin typeface="Segoe UI Light"/>
                <a:cs typeface="Segoe UI Light"/>
              </a:rPr>
              <a:t>5 —</a:t>
            </a:r>
            <a:r>
              <a:rPr sz="2733" spc="-7" dirty="0">
                <a:latin typeface="Segoe UI Light"/>
                <a:cs typeface="Segoe UI Light"/>
              </a:rPr>
              <a:t> </a:t>
            </a:r>
            <a:r>
              <a:rPr sz="2733" spc="-13" dirty="0">
                <a:latin typeface="Segoe UI Light"/>
                <a:cs typeface="Segoe UI Light"/>
              </a:rPr>
              <a:t>Найдите</a:t>
            </a:r>
            <a:r>
              <a:rPr sz="2733" dirty="0">
                <a:latin typeface="Segoe UI Light"/>
                <a:cs typeface="Segoe UI Light"/>
              </a:rPr>
              <a:t> пять</a:t>
            </a:r>
            <a:r>
              <a:rPr sz="2733" spc="-3" dirty="0">
                <a:latin typeface="Segoe UI Light"/>
                <a:cs typeface="Segoe UI Light"/>
              </a:rPr>
              <a:t> </a:t>
            </a:r>
            <a:r>
              <a:rPr sz="2733" dirty="0">
                <a:latin typeface="Segoe UI Light"/>
                <a:cs typeface="Segoe UI Light"/>
              </a:rPr>
              <a:t>вещей,</a:t>
            </a:r>
            <a:r>
              <a:rPr sz="2733" spc="3" dirty="0">
                <a:latin typeface="Segoe UI Light"/>
                <a:cs typeface="Segoe UI Light"/>
              </a:rPr>
              <a:t> </a:t>
            </a:r>
            <a:r>
              <a:rPr sz="2733" dirty="0">
                <a:latin typeface="Segoe UI Light"/>
                <a:cs typeface="Segoe UI Light"/>
              </a:rPr>
              <a:t>на</a:t>
            </a:r>
            <a:r>
              <a:rPr sz="2733" spc="3" dirty="0">
                <a:latin typeface="Segoe UI Light"/>
                <a:cs typeface="Segoe UI Light"/>
              </a:rPr>
              <a:t> </a:t>
            </a:r>
            <a:r>
              <a:rPr sz="2733" spc="-33" dirty="0">
                <a:latin typeface="Segoe UI Light"/>
                <a:cs typeface="Segoe UI Light"/>
              </a:rPr>
              <a:t>которых</a:t>
            </a:r>
            <a:r>
              <a:rPr sz="2733" dirty="0">
                <a:latin typeface="Segoe UI Light"/>
                <a:cs typeface="Segoe UI Light"/>
              </a:rPr>
              <a:t> </a:t>
            </a:r>
            <a:r>
              <a:rPr sz="2733" spc="-33" dirty="0">
                <a:latin typeface="Segoe UI Light"/>
                <a:cs typeface="Segoe UI Light"/>
              </a:rPr>
              <a:t>сможете</a:t>
            </a:r>
            <a:r>
              <a:rPr sz="2733" dirty="0">
                <a:latin typeface="Segoe UI Light"/>
                <a:cs typeface="Segoe UI Light"/>
              </a:rPr>
              <a:t> </a:t>
            </a:r>
            <a:r>
              <a:rPr sz="2733" spc="-3" dirty="0">
                <a:latin typeface="Segoe UI Light"/>
                <a:cs typeface="Segoe UI Light"/>
              </a:rPr>
              <a:t>остановить</a:t>
            </a:r>
            <a:r>
              <a:rPr sz="2733" spc="-13" dirty="0">
                <a:latin typeface="Segoe UI Light"/>
                <a:cs typeface="Segoe UI Light"/>
              </a:rPr>
              <a:t> </a:t>
            </a:r>
            <a:r>
              <a:rPr sz="2733" spc="-27" dirty="0">
                <a:latin typeface="Segoe UI Light"/>
                <a:cs typeface="Segoe UI Light"/>
              </a:rPr>
              <a:t>взгляд </a:t>
            </a:r>
            <a:r>
              <a:rPr sz="2733" spc="-737" dirty="0">
                <a:latin typeface="Segoe UI Light"/>
                <a:cs typeface="Segoe UI Light"/>
              </a:rPr>
              <a:t> </a:t>
            </a:r>
            <a:r>
              <a:rPr sz="2733" dirty="0">
                <a:latin typeface="Segoe UI Light"/>
                <a:cs typeface="Segoe UI Light"/>
              </a:rPr>
              <a:t>4</a:t>
            </a:r>
            <a:r>
              <a:rPr sz="2733" spc="-7" dirty="0">
                <a:latin typeface="Segoe UI Light"/>
                <a:cs typeface="Segoe UI Light"/>
              </a:rPr>
              <a:t> </a:t>
            </a:r>
            <a:r>
              <a:rPr sz="2733" spc="3" dirty="0">
                <a:latin typeface="Segoe UI Light"/>
                <a:cs typeface="Segoe UI Light"/>
              </a:rPr>
              <a:t>—</a:t>
            </a:r>
            <a:r>
              <a:rPr sz="2733" spc="-7" dirty="0">
                <a:latin typeface="Segoe UI Light"/>
                <a:cs typeface="Segoe UI Light"/>
              </a:rPr>
              <a:t> Почувствуйте</a:t>
            </a:r>
            <a:r>
              <a:rPr sz="2733" dirty="0">
                <a:latin typeface="Segoe UI Light"/>
                <a:cs typeface="Segoe UI Light"/>
              </a:rPr>
              <a:t> четыре</a:t>
            </a:r>
            <a:r>
              <a:rPr sz="2733" spc="7" dirty="0">
                <a:latin typeface="Segoe UI Light"/>
                <a:cs typeface="Segoe UI Light"/>
              </a:rPr>
              <a:t> </a:t>
            </a:r>
            <a:r>
              <a:rPr sz="2733" dirty="0">
                <a:latin typeface="Segoe UI Light"/>
                <a:cs typeface="Segoe UI Light"/>
              </a:rPr>
              <a:t>сенсорных </a:t>
            </a:r>
            <a:r>
              <a:rPr sz="2733" spc="-3" dirty="0">
                <a:latin typeface="Segoe UI Light"/>
                <a:cs typeface="Segoe UI Light"/>
              </a:rPr>
              <a:t>ощущения</a:t>
            </a:r>
            <a:endParaRPr sz="2733" dirty="0">
              <a:latin typeface="Segoe UI Light"/>
              <a:cs typeface="Segoe UI Light"/>
            </a:endParaRPr>
          </a:p>
          <a:p>
            <a:pPr marL="8467">
              <a:spcBef>
                <a:spcPts val="1640"/>
              </a:spcBef>
              <a:tabLst>
                <a:tab pos="4221268" algn="l"/>
              </a:tabLst>
            </a:pPr>
            <a:r>
              <a:rPr sz="2733" dirty="0">
                <a:latin typeface="Segoe UI Light"/>
                <a:cs typeface="Segoe UI Light"/>
              </a:rPr>
              <a:t>3</a:t>
            </a:r>
            <a:r>
              <a:rPr sz="2733" spc="7" dirty="0">
                <a:latin typeface="Segoe UI Light"/>
                <a:cs typeface="Segoe UI Light"/>
              </a:rPr>
              <a:t> </a:t>
            </a:r>
            <a:r>
              <a:rPr sz="2733" dirty="0">
                <a:latin typeface="Segoe UI Light"/>
                <a:cs typeface="Segoe UI Light"/>
              </a:rPr>
              <a:t>— </a:t>
            </a:r>
            <a:r>
              <a:rPr sz="2733" spc="-7" dirty="0">
                <a:latin typeface="Segoe UI Light"/>
                <a:cs typeface="Segoe UI Light"/>
              </a:rPr>
              <a:t>Прислушайтесь</a:t>
            </a:r>
            <a:r>
              <a:rPr sz="2733" spc="7" dirty="0">
                <a:latin typeface="Segoe UI Light"/>
                <a:cs typeface="Segoe UI Light"/>
              </a:rPr>
              <a:t> </a:t>
            </a:r>
            <a:r>
              <a:rPr sz="2733" dirty="0">
                <a:latin typeface="Segoe UI Light"/>
                <a:cs typeface="Segoe UI Light"/>
              </a:rPr>
              <a:t>к</a:t>
            </a:r>
            <a:r>
              <a:rPr sz="2733" spc="10" dirty="0">
                <a:latin typeface="Segoe UI Light"/>
                <a:cs typeface="Segoe UI Light"/>
              </a:rPr>
              <a:t> </a:t>
            </a:r>
            <a:r>
              <a:rPr sz="2733" spc="-3" dirty="0">
                <a:latin typeface="Segoe UI Light"/>
                <a:cs typeface="Segoe UI Light"/>
              </a:rPr>
              <a:t>трем	</a:t>
            </a:r>
            <a:r>
              <a:rPr sz="2733" spc="-10" dirty="0">
                <a:latin typeface="Segoe UI Light"/>
                <a:cs typeface="Segoe UI Light"/>
              </a:rPr>
              <a:t>различным</a:t>
            </a:r>
            <a:r>
              <a:rPr sz="2733" spc="-23" dirty="0">
                <a:latin typeface="Segoe UI Light"/>
                <a:cs typeface="Segoe UI Light"/>
              </a:rPr>
              <a:t> </a:t>
            </a:r>
            <a:r>
              <a:rPr sz="2733" spc="-3" dirty="0">
                <a:latin typeface="Segoe UI Light"/>
                <a:cs typeface="Segoe UI Light"/>
              </a:rPr>
              <a:t>звукам</a:t>
            </a:r>
            <a:endParaRPr sz="2733" dirty="0">
              <a:latin typeface="Segoe UI Light"/>
              <a:cs typeface="Segoe UI Light"/>
            </a:endParaRPr>
          </a:p>
          <a:p>
            <a:pPr marL="8467" marR="2382638">
              <a:lnSpc>
                <a:spcPct val="150000"/>
              </a:lnSpc>
              <a:spcBef>
                <a:spcPts val="3"/>
              </a:spcBef>
            </a:pPr>
            <a:r>
              <a:rPr sz="2733" dirty="0">
                <a:latin typeface="Segoe UI Light"/>
                <a:cs typeface="Segoe UI Light"/>
              </a:rPr>
              <a:t>2 — </a:t>
            </a:r>
            <a:r>
              <a:rPr sz="2733" spc="-13" dirty="0">
                <a:latin typeface="Segoe UI Light"/>
                <a:cs typeface="Segoe UI Light"/>
              </a:rPr>
              <a:t>Сконцентрируйте </a:t>
            </a:r>
            <a:r>
              <a:rPr sz="2733" dirty="0">
                <a:latin typeface="Segoe UI Light"/>
                <a:cs typeface="Segoe UI Light"/>
              </a:rPr>
              <a:t>внимание на двух </a:t>
            </a:r>
            <a:r>
              <a:rPr sz="2733" spc="-3" dirty="0">
                <a:latin typeface="Segoe UI Light"/>
                <a:cs typeface="Segoe UI Light"/>
              </a:rPr>
              <a:t>запахах </a:t>
            </a:r>
            <a:r>
              <a:rPr sz="2733" spc="-740" dirty="0">
                <a:latin typeface="Segoe UI Light"/>
                <a:cs typeface="Segoe UI Light"/>
              </a:rPr>
              <a:t> </a:t>
            </a:r>
            <a:r>
              <a:rPr sz="2733" dirty="0">
                <a:latin typeface="Segoe UI Light"/>
                <a:cs typeface="Segoe UI Light"/>
              </a:rPr>
              <a:t>1 —</a:t>
            </a:r>
            <a:r>
              <a:rPr sz="2733" spc="-7" dirty="0">
                <a:latin typeface="Segoe UI Light"/>
                <a:cs typeface="Segoe UI Light"/>
              </a:rPr>
              <a:t> </a:t>
            </a:r>
            <a:r>
              <a:rPr sz="2733" spc="-13" dirty="0">
                <a:latin typeface="Segoe UI Light"/>
                <a:cs typeface="Segoe UI Light"/>
              </a:rPr>
              <a:t>Найдите</a:t>
            </a:r>
            <a:r>
              <a:rPr sz="2733" dirty="0">
                <a:latin typeface="Segoe UI Light"/>
                <a:cs typeface="Segoe UI Light"/>
              </a:rPr>
              <a:t> </a:t>
            </a:r>
            <a:r>
              <a:rPr sz="2733" spc="-10" dirty="0">
                <a:latin typeface="Segoe UI Light"/>
                <a:cs typeface="Segoe UI Light"/>
              </a:rPr>
              <a:t>одну </a:t>
            </a:r>
            <a:r>
              <a:rPr sz="2733" dirty="0">
                <a:latin typeface="Segoe UI Light"/>
                <a:cs typeface="Segoe UI Light"/>
              </a:rPr>
              <a:t>вещь</a:t>
            </a:r>
            <a:r>
              <a:rPr sz="2733" spc="-3" dirty="0">
                <a:latin typeface="Segoe UI Light"/>
                <a:cs typeface="Segoe UI Light"/>
              </a:rPr>
              <a:t> </a:t>
            </a:r>
            <a:r>
              <a:rPr sz="2733" dirty="0">
                <a:latin typeface="Segoe UI Light"/>
                <a:cs typeface="Segoe UI Light"/>
              </a:rPr>
              <a:t>со </a:t>
            </a:r>
            <a:r>
              <a:rPr sz="2733" spc="-3" dirty="0">
                <a:latin typeface="Segoe UI Light"/>
                <a:cs typeface="Segoe UI Light"/>
              </a:rPr>
              <a:t>вкусом</a:t>
            </a:r>
            <a:endParaRPr sz="2733" dirty="0">
              <a:latin typeface="Segoe UI Light"/>
              <a:cs typeface="Segoe UI Ligh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897206" y="144278"/>
            <a:ext cx="3374813" cy="1785659"/>
          </a:xfrm>
          <a:prstGeom prst="rect">
            <a:avLst/>
          </a:prstGeom>
        </p:spPr>
        <p:txBody>
          <a:bodyPr vert="horz" wrap="square" lIns="0" tIns="109643" rIns="0" bIns="0" rtlCol="0" anchor="ctr">
            <a:spAutoFit/>
          </a:bodyPr>
          <a:lstStyle/>
          <a:p>
            <a:pPr marR="53343">
              <a:spcBef>
                <a:spcPts val="863"/>
              </a:spcBef>
            </a:pPr>
            <a:r>
              <a:rPr sz="4800" dirty="0">
                <a:latin typeface="Segoe UI Semibold"/>
                <a:cs typeface="Segoe UI Semibold"/>
              </a:rPr>
              <a:t>ТЕХНИКА</a:t>
            </a:r>
            <a:endParaRPr sz="4800">
              <a:latin typeface="Segoe UI Semibold"/>
              <a:cs typeface="Segoe UI Semibold"/>
            </a:endParaRPr>
          </a:p>
          <a:p>
            <a:pPr>
              <a:spcBef>
                <a:spcPts val="893"/>
              </a:spcBef>
            </a:pPr>
            <a:r>
              <a:rPr sz="5334" spc="-3" dirty="0"/>
              <a:t>«5-4-3-2-1»</a:t>
            </a:r>
            <a:endParaRPr sz="5334"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704512" y="260648"/>
            <a:ext cx="1154185" cy="678844"/>
          </a:xfrm>
          <a:prstGeom prst="rect">
            <a:avLst/>
          </a:prstGeom>
        </p:spPr>
      </p:pic>
      <p:grpSp>
        <p:nvGrpSpPr>
          <p:cNvPr id="5" name="object 5"/>
          <p:cNvGrpSpPr/>
          <p:nvPr/>
        </p:nvGrpSpPr>
        <p:grpSpPr>
          <a:xfrm>
            <a:off x="0" y="0"/>
            <a:ext cx="399627" cy="6858000"/>
            <a:chOff x="0" y="0"/>
            <a:chExt cx="599440" cy="10287000"/>
          </a:xfrm>
        </p:grpSpPr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598932" cy="1028699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0"/>
              <a:ext cx="560070" cy="10287000"/>
            </a:xfrm>
            <a:custGeom>
              <a:avLst/>
              <a:gdLst/>
              <a:ahLst/>
              <a:cxnLst/>
              <a:rect l="l" t="t" r="r" b="b"/>
              <a:pathLst>
                <a:path w="560070" h="10287000">
                  <a:moveTo>
                    <a:pt x="560057" y="10286996"/>
                  </a:moveTo>
                  <a:lnTo>
                    <a:pt x="560057" y="0"/>
                  </a:lnTo>
                  <a:lnTo>
                    <a:pt x="0" y="0"/>
                  </a:lnTo>
                  <a:lnTo>
                    <a:pt x="0" y="10286996"/>
                  </a:lnTo>
                  <a:lnTo>
                    <a:pt x="560057" y="10286996"/>
                  </a:lnTo>
                  <a:close/>
                </a:path>
              </a:pathLst>
            </a:custGeom>
            <a:solidFill>
              <a:srgbClr val="8BC53D">
                <a:alpha val="36077"/>
              </a:srgbClr>
            </a:solidFill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8" name="object 8"/>
            <p:cNvSpPr/>
            <p:nvPr/>
          </p:nvSpPr>
          <p:spPr>
            <a:xfrm>
              <a:off x="560057" y="0"/>
              <a:ext cx="0" cy="10287000"/>
            </a:xfrm>
            <a:custGeom>
              <a:avLst/>
              <a:gdLst/>
              <a:ahLst/>
              <a:cxnLst/>
              <a:rect l="l" t="t" r="r" b="b"/>
              <a:pathLst>
                <a:path h="10287000">
                  <a:moveTo>
                    <a:pt x="0" y="10286996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ADD294"/>
              </a:solidFill>
            </a:ln>
          </p:spPr>
          <p:txBody>
            <a:bodyPr wrap="square" lIns="0" tIns="0" rIns="0" bIns="0" rtlCol="0"/>
            <a:lstStyle/>
            <a:p>
              <a:endParaRPr sz="1200"/>
            </a:p>
          </p:txBody>
        </p:sp>
      </p:grpSp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971450" y="144278"/>
            <a:ext cx="2798487" cy="2694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995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399627" cy="6858000"/>
            <a:chOff x="0" y="0"/>
            <a:chExt cx="59944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598932" cy="102869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560070" cy="10287000"/>
            </a:xfrm>
            <a:custGeom>
              <a:avLst/>
              <a:gdLst/>
              <a:ahLst/>
              <a:cxnLst/>
              <a:rect l="l" t="t" r="r" b="b"/>
              <a:pathLst>
                <a:path w="560070" h="10287000">
                  <a:moveTo>
                    <a:pt x="560057" y="10286996"/>
                  </a:moveTo>
                  <a:lnTo>
                    <a:pt x="560057" y="0"/>
                  </a:lnTo>
                  <a:lnTo>
                    <a:pt x="0" y="0"/>
                  </a:lnTo>
                  <a:lnTo>
                    <a:pt x="0" y="10286996"/>
                  </a:lnTo>
                  <a:lnTo>
                    <a:pt x="560057" y="10286996"/>
                  </a:lnTo>
                  <a:close/>
                </a:path>
              </a:pathLst>
            </a:custGeom>
            <a:solidFill>
              <a:srgbClr val="8BC53D">
                <a:alpha val="36077"/>
              </a:srgbClr>
            </a:solidFill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5" name="object 5"/>
            <p:cNvSpPr/>
            <p:nvPr/>
          </p:nvSpPr>
          <p:spPr>
            <a:xfrm>
              <a:off x="560057" y="0"/>
              <a:ext cx="0" cy="10287000"/>
            </a:xfrm>
            <a:custGeom>
              <a:avLst/>
              <a:gdLst/>
              <a:ahLst/>
              <a:cxnLst/>
              <a:rect l="l" t="t" r="r" b="b"/>
              <a:pathLst>
                <a:path h="10287000">
                  <a:moveTo>
                    <a:pt x="0" y="10286996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ADD294"/>
              </a:solidFill>
            </a:ln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6" name="object 6"/>
            <p:cNvSpPr/>
            <p:nvPr/>
          </p:nvSpPr>
          <p:spPr>
            <a:xfrm>
              <a:off x="555294" y="0"/>
              <a:ext cx="9525" cy="10287000"/>
            </a:xfrm>
            <a:custGeom>
              <a:avLst/>
              <a:gdLst/>
              <a:ahLst/>
              <a:cxnLst/>
              <a:rect l="l" t="t" r="r" b="b"/>
              <a:pathLst>
                <a:path w="9525" h="10287000">
                  <a:moveTo>
                    <a:pt x="0" y="10286996"/>
                  </a:moveTo>
                  <a:lnTo>
                    <a:pt x="9525" y="10286996"/>
                  </a:lnTo>
                  <a:lnTo>
                    <a:pt x="9525" y="0"/>
                  </a:lnTo>
                  <a:lnTo>
                    <a:pt x="0" y="0"/>
                  </a:lnTo>
                  <a:lnTo>
                    <a:pt x="0" y="10286996"/>
                  </a:lnTo>
                  <a:close/>
                </a:path>
              </a:pathLst>
            </a:custGeom>
            <a:solidFill>
              <a:srgbClr val="497DBA"/>
            </a:solidFill>
          </p:spPr>
          <p:txBody>
            <a:bodyPr wrap="square" lIns="0" tIns="0" rIns="0" bIns="0" rtlCol="0"/>
            <a:lstStyle/>
            <a:p>
              <a:endParaRPr sz="1200"/>
            </a:p>
          </p:txBody>
        </p:sp>
      </p:grpSp>
      <p:grpSp>
        <p:nvGrpSpPr>
          <p:cNvPr id="7" name="object 7"/>
          <p:cNvGrpSpPr/>
          <p:nvPr/>
        </p:nvGrpSpPr>
        <p:grpSpPr>
          <a:xfrm>
            <a:off x="8256270" y="0"/>
            <a:ext cx="3811270" cy="3162300"/>
            <a:chOff x="12384405" y="0"/>
            <a:chExt cx="5716905" cy="4743450"/>
          </a:xfrm>
        </p:grpSpPr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369744" y="187028"/>
              <a:ext cx="1731277" cy="1018266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384405" y="0"/>
              <a:ext cx="4784597" cy="4743450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709845" y="1503765"/>
            <a:ext cx="11227223" cy="4467527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 marR="3918993" algn="just">
              <a:spcBef>
                <a:spcPts val="67"/>
              </a:spcBef>
            </a:pPr>
            <a:r>
              <a:rPr sz="2400" spc="-27" dirty="0">
                <a:latin typeface="Segoe UI Light"/>
                <a:cs typeface="Segoe UI Light"/>
              </a:rPr>
              <a:t>Когда </a:t>
            </a:r>
            <a:r>
              <a:rPr sz="2400" dirty="0">
                <a:latin typeface="Segoe UI Light"/>
                <a:cs typeface="Segoe UI Light"/>
              </a:rPr>
              <a:t>нас накрывает стресс, </a:t>
            </a:r>
            <a:r>
              <a:rPr sz="2400" spc="-3" dirty="0">
                <a:latin typeface="Segoe UI Light"/>
                <a:cs typeface="Segoe UI Light"/>
              </a:rPr>
              <a:t>мы </a:t>
            </a:r>
            <a:r>
              <a:rPr sz="2400" spc="-27" dirty="0">
                <a:latin typeface="Segoe UI Light"/>
                <a:cs typeface="Segoe UI Light"/>
              </a:rPr>
              <a:t>можем </a:t>
            </a:r>
            <a:r>
              <a:rPr sz="2400" spc="-3" dirty="0">
                <a:latin typeface="Segoe UI Light"/>
                <a:cs typeface="Segoe UI Light"/>
              </a:rPr>
              <a:t>не чувствовать </a:t>
            </a:r>
            <a:r>
              <a:rPr sz="2400" spc="-650" dirty="0">
                <a:latin typeface="Segoe UI Light"/>
                <a:cs typeface="Segoe UI Light"/>
              </a:rPr>
              <a:t> </a:t>
            </a:r>
            <a:r>
              <a:rPr sz="2400" spc="-10" dirty="0">
                <a:latin typeface="Segoe UI Light"/>
                <a:cs typeface="Segoe UI Light"/>
              </a:rPr>
              <a:t>сильнейшего</a:t>
            </a:r>
            <a:r>
              <a:rPr sz="2400" spc="-7" dirty="0">
                <a:latin typeface="Segoe UI Light"/>
                <a:cs typeface="Segoe UI Light"/>
              </a:rPr>
              <a:t> </a:t>
            </a:r>
            <a:r>
              <a:rPr sz="2400" spc="-10" dirty="0">
                <a:latin typeface="Segoe UI Light"/>
                <a:cs typeface="Segoe UI Light"/>
              </a:rPr>
              <a:t>напряжения,</a:t>
            </a:r>
            <a:r>
              <a:rPr sz="2400" spc="-7" dirty="0">
                <a:latin typeface="Segoe UI Light"/>
                <a:cs typeface="Segoe UI Light"/>
              </a:rPr>
              <a:t> </a:t>
            </a:r>
            <a:r>
              <a:rPr sz="2400" spc="-33" dirty="0">
                <a:latin typeface="Segoe UI Light"/>
                <a:cs typeface="Segoe UI Light"/>
              </a:rPr>
              <a:t>которое</a:t>
            </a:r>
            <a:r>
              <a:rPr sz="2400" spc="-30" dirty="0">
                <a:latin typeface="Segoe UI Light"/>
                <a:cs typeface="Segoe UI Light"/>
              </a:rPr>
              <a:t> </a:t>
            </a:r>
            <a:r>
              <a:rPr sz="2400" spc="-10" dirty="0">
                <a:latin typeface="Segoe UI Light"/>
                <a:cs typeface="Segoe UI Light"/>
              </a:rPr>
              <a:t>сковывает</a:t>
            </a:r>
            <a:r>
              <a:rPr sz="2400" spc="640" dirty="0">
                <a:latin typeface="Segoe UI Light"/>
                <a:cs typeface="Segoe UI Light"/>
              </a:rPr>
              <a:t> </a:t>
            </a:r>
            <a:r>
              <a:rPr sz="2400" dirty="0">
                <a:latin typeface="Segoe UI Light"/>
                <a:cs typeface="Segoe UI Light"/>
              </a:rPr>
              <a:t>все </a:t>
            </a:r>
            <a:r>
              <a:rPr sz="2400" spc="-650" dirty="0">
                <a:latin typeface="Segoe UI Light"/>
                <a:cs typeface="Segoe UI Light"/>
              </a:rPr>
              <a:t> </a:t>
            </a:r>
            <a:r>
              <a:rPr sz="2400" spc="-17" dirty="0">
                <a:latin typeface="Segoe UI Light"/>
                <a:cs typeface="Segoe UI Light"/>
              </a:rPr>
              <a:t>тело, </a:t>
            </a:r>
            <a:r>
              <a:rPr sz="2400" spc="-3" dirty="0">
                <a:latin typeface="Segoe UI Light"/>
                <a:cs typeface="Segoe UI Light"/>
              </a:rPr>
              <a:t>не дает </a:t>
            </a:r>
            <a:r>
              <a:rPr sz="2400" dirty="0">
                <a:latin typeface="Segoe UI Light"/>
                <a:cs typeface="Segoe UI Light"/>
              </a:rPr>
              <a:t>нормально дышать. </a:t>
            </a:r>
            <a:r>
              <a:rPr sz="2400" spc="-17" dirty="0">
                <a:latin typeface="Segoe UI Light"/>
                <a:cs typeface="Segoe UI Light"/>
              </a:rPr>
              <a:t>Чтобы </a:t>
            </a:r>
            <a:r>
              <a:rPr sz="2400" spc="-27" dirty="0">
                <a:latin typeface="Segoe UI Light"/>
                <a:cs typeface="Segoe UI Light"/>
              </a:rPr>
              <a:t>эти </a:t>
            </a:r>
            <a:r>
              <a:rPr sz="2400" spc="-13" dirty="0">
                <a:latin typeface="Segoe UI Light"/>
                <a:cs typeface="Segoe UI Light"/>
              </a:rPr>
              <a:t>«оковы» </a:t>
            </a:r>
            <a:r>
              <a:rPr sz="2400" spc="-10" dirty="0">
                <a:latin typeface="Segoe UI Light"/>
                <a:cs typeface="Segoe UI Light"/>
              </a:rPr>
              <a:t> </a:t>
            </a:r>
            <a:r>
              <a:rPr sz="2400" spc="-3" dirty="0">
                <a:latin typeface="Segoe UI Light"/>
                <a:cs typeface="Segoe UI Light"/>
              </a:rPr>
              <a:t>ослабить,</a:t>
            </a:r>
            <a:r>
              <a:rPr sz="2400" dirty="0">
                <a:latin typeface="Segoe UI Light"/>
                <a:cs typeface="Segoe UI Light"/>
              </a:rPr>
              <a:t> </a:t>
            </a:r>
            <a:r>
              <a:rPr sz="2400" spc="-10" dirty="0">
                <a:latin typeface="Segoe UI Light"/>
                <a:cs typeface="Segoe UI Light"/>
              </a:rPr>
              <a:t>сначала</a:t>
            </a:r>
            <a:r>
              <a:rPr sz="2400" spc="-7" dirty="0">
                <a:latin typeface="Segoe UI Light"/>
                <a:cs typeface="Segoe UI Light"/>
              </a:rPr>
              <a:t> </a:t>
            </a:r>
            <a:r>
              <a:rPr sz="2400" spc="-10" dirty="0">
                <a:latin typeface="Segoe UI Light"/>
                <a:cs typeface="Segoe UI Light"/>
              </a:rPr>
              <a:t>придется</a:t>
            </a:r>
            <a:r>
              <a:rPr sz="2400" spc="-7" dirty="0">
                <a:latin typeface="Segoe UI Light"/>
                <a:cs typeface="Segoe UI Light"/>
              </a:rPr>
              <a:t> </a:t>
            </a:r>
            <a:r>
              <a:rPr sz="2400" spc="-3" dirty="0">
                <a:latin typeface="Segoe UI Light"/>
                <a:cs typeface="Segoe UI Light"/>
              </a:rPr>
              <a:t>их</a:t>
            </a:r>
            <a:r>
              <a:rPr sz="2400" dirty="0">
                <a:latin typeface="Segoe UI Light"/>
                <a:cs typeface="Segoe UI Light"/>
              </a:rPr>
              <a:t> затянуть</a:t>
            </a:r>
            <a:r>
              <a:rPr sz="2400" spc="3" dirty="0">
                <a:latin typeface="Segoe UI Light"/>
                <a:cs typeface="Segoe UI Light"/>
              </a:rPr>
              <a:t> </a:t>
            </a:r>
            <a:r>
              <a:rPr sz="2400" spc="-13" dirty="0">
                <a:latin typeface="Segoe UI Light"/>
                <a:cs typeface="Segoe UI Light"/>
              </a:rPr>
              <a:t>потуже</a:t>
            </a:r>
            <a:r>
              <a:rPr sz="2400" spc="-10" dirty="0">
                <a:latin typeface="Segoe UI Light"/>
                <a:cs typeface="Segoe UI Light"/>
              </a:rPr>
              <a:t> </a:t>
            </a:r>
            <a:r>
              <a:rPr sz="2400" dirty="0">
                <a:latin typeface="Segoe UI Light"/>
                <a:cs typeface="Segoe UI Light"/>
              </a:rPr>
              <a:t>– </a:t>
            </a:r>
            <a:r>
              <a:rPr sz="2400" spc="3" dirty="0">
                <a:latin typeface="Segoe UI Light"/>
                <a:cs typeface="Segoe UI Light"/>
              </a:rPr>
              <a:t> </a:t>
            </a:r>
            <a:r>
              <a:rPr sz="2400" spc="-13" dirty="0">
                <a:latin typeface="Segoe UI Light"/>
                <a:cs typeface="Segoe UI Light"/>
              </a:rPr>
              <a:t>крепко</a:t>
            </a:r>
            <a:r>
              <a:rPr sz="2400" spc="-10" dirty="0">
                <a:latin typeface="Segoe UI Light"/>
                <a:cs typeface="Segoe UI Light"/>
              </a:rPr>
              <a:t> </a:t>
            </a:r>
            <a:r>
              <a:rPr sz="2400" dirty="0">
                <a:latin typeface="Segoe UI Light"/>
                <a:cs typeface="Segoe UI Light"/>
              </a:rPr>
              <a:t>сжать </a:t>
            </a:r>
            <a:r>
              <a:rPr sz="2400" spc="-30" dirty="0">
                <a:latin typeface="Segoe UI Light"/>
                <a:cs typeface="Segoe UI Light"/>
              </a:rPr>
              <a:t>кулаки,</a:t>
            </a:r>
            <a:r>
              <a:rPr sz="2400" spc="-27" dirty="0">
                <a:latin typeface="Segoe UI Light"/>
                <a:cs typeface="Segoe UI Light"/>
              </a:rPr>
              <a:t> </a:t>
            </a:r>
            <a:r>
              <a:rPr sz="2400" spc="7" dirty="0">
                <a:latin typeface="Segoe UI Light"/>
                <a:cs typeface="Segoe UI Light"/>
              </a:rPr>
              <a:t>стиснуть </a:t>
            </a:r>
            <a:r>
              <a:rPr sz="2400" spc="-3" dirty="0">
                <a:latin typeface="Segoe UI Light"/>
                <a:cs typeface="Segoe UI Light"/>
              </a:rPr>
              <a:t>зубы</a:t>
            </a:r>
            <a:r>
              <a:rPr sz="2400" dirty="0">
                <a:latin typeface="Segoe UI Light"/>
                <a:cs typeface="Segoe UI Light"/>
              </a:rPr>
              <a:t> и изо всех сил </a:t>
            </a:r>
            <a:r>
              <a:rPr sz="2400" spc="3" dirty="0">
                <a:latin typeface="Segoe UI Light"/>
                <a:cs typeface="Segoe UI Light"/>
              </a:rPr>
              <a:t> </a:t>
            </a:r>
            <a:r>
              <a:rPr sz="2400" dirty="0">
                <a:latin typeface="Segoe UI Light"/>
                <a:cs typeface="Segoe UI Light"/>
              </a:rPr>
              <a:t>напрячь все мышцы секунд </a:t>
            </a:r>
            <a:r>
              <a:rPr sz="2400" spc="-3" dirty="0">
                <a:latin typeface="Segoe UI Light"/>
                <a:cs typeface="Segoe UI Light"/>
              </a:rPr>
              <a:t>на </a:t>
            </a:r>
            <a:r>
              <a:rPr sz="2400" dirty="0">
                <a:latin typeface="Segoe UI Light"/>
                <a:cs typeface="Segoe UI Light"/>
              </a:rPr>
              <a:t>10. А </a:t>
            </a:r>
            <a:r>
              <a:rPr sz="2400" spc="-17" dirty="0">
                <a:latin typeface="Segoe UI Light"/>
                <a:cs typeface="Segoe UI Light"/>
              </a:rPr>
              <a:t>затем </a:t>
            </a:r>
            <a:r>
              <a:rPr sz="2400" spc="-10" dirty="0">
                <a:latin typeface="Segoe UI Light"/>
                <a:cs typeface="Segoe UI Light"/>
              </a:rPr>
              <a:t>расслабить </a:t>
            </a:r>
            <a:r>
              <a:rPr sz="2400" spc="-7" dirty="0">
                <a:latin typeface="Segoe UI Light"/>
                <a:cs typeface="Segoe UI Light"/>
              </a:rPr>
              <a:t> </a:t>
            </a:r>
            <a:r>
              <a:rPr sz="2400" spc="-17" dirty="0">
                <a:latin typeface="Segoe UI Light"/>
                <a:cs typeface="Segoe UI Light"/>
              </a:rPr>
              <a:t>тело,</a:t>
            </a:r>
            <a:r>
              <a:rPr sz="2400" dirty="0">
                <a:latin typeface="Segoe UI Light"/>
                <a:cs typeface="Segoe UI Light"/>
              </a:rPr>
              <a:t> </a:t>
            </a:r>
            <a:r>
              <a:rPr sz="2400" spc="7" dirty="0">
                <a:latin typeface="Segoe UI Light"/>
                <a:cs typeface="Segoe UI Light"/>
              </a:rPr>
              <a:t>ощутив</a:t>
            </a:r>
            <a:r>
              <a:rPr sz="2400" spc="20" dirty="0">
                <a:latin typeface="Segoe UI Light"/>
                <a:cs typeface="Segoe UI Light"/>
              </a:rPr>
              <a:t> </a:t>
            </a:r>
            <a:r>
              <a:rPr sz="2400" spc="-3" dirty="0">
                <a:latin typeface="Segoe UI Light"/>
                <a:cs typeface="Segoe UI Light"/>
              </a:rPr>
              <a:t>приятное</a:t>
            </a:r>
            <a:r>
              <a:rPr sz="2400" spc="3" dirty="0">
                <a:latin typeface="Segoe UI Light"/>
                <a:cs typeface="Segoe UI Light"/>
              </a:rPr>
              <a:t> </a:t>
            </a:r>
            <a:r>
              <a:rPr sz="2400" spc="-17" dirty="0">
                <a:latin typeface="Segoe UI Light"/>
                <a:cs typeface="Segoe UI Light"/>
              </a:rPr>
              <a:t>тепло</a:t>
            </a:r>
            <a:r>
              <a:rPr sz="2400" dirty="0">
                <a:latin typeface="Segoe UI Light"/>
                <a:cs typeface="Segoe UI Light"/>
              </a:rPr>
              <a:t> и</a:t>
            </a:r>
            <a:r>
              <a:rPr sz="2400" spc="3" dirty="0">
                <a:latin typeface="Segoe UI Light"/>
                <a:cs typeface="Segoe UI Light"/>
              </a:rPr>
              <a:t> </a:t>
            </a:r>
            <a:r>
              <a:rPr sz="2400" spc="-17" dirty="0">
                <a:latin typeface="Segoe UI Light"/>
                <a:cs typeface="Segoe UI Light"/>
              </a:rPr>
              <a:t>покой.</a:t>
            </a:r>
            <a:endParaRPr sz="2400">
              <a:latin typeface="Segoe UI Light"/>
              <a:cs typeface="Segoe UI Light"/>
            </a:endParaRPr>
          </a:p>
          <a:p>
            <a:pPr>
              <a:spcBef>
                <a:spcPts val="7"/>
              </a:spcBef>
            </a:pPr>
            <a:endParaRPr sz="2767">
              <a:latin typeface="Segoe UI Light"/>
              <a:cs typeface="Segoe UI Light"/>
            </a:endParaRPr>
          </a:p>
          <a:p>
            <a:pPr marL="8467" marR="3387" algn="just">
              <a:lnSpc>
                <a:spcPct val="97700"/>
              </a:lnSpc>
            </a:pPr>
            <a:r>
              <a:rPr sz="2400" spc="-17" dirty="0">
                <a:latin typeface="Segoe UI Light"/>
                <a:cs typeface="Segoe UI Light"/>
              </a:rPr>
              <a:t>Можно напрягать </a:t>
            </a:r>
            <a:r>
              <a:rPr sz="2400" spc="-3" dirty="0">
                <a:latin typeface="Segoe UI Light"/>
                <a:cs typeface="Segoe UI Light"/>
              </a:rPr>
              <a:t>группы </a:t>
            </a:r>
            <a:r>
              <a:rPr sz="2400" dirty="0">
                <a:latin typeface="Segoe UI Light"/>
                <a:cs typeface="Segoe UI Light"/>
              </a:rPr>
              <a:t>мышц </a:t>
            </a:r>
            <a:r>
              <a:rPr sz="2400" spc="-3" dirty="0">
                <a:latin typeface="Segoe UI Light"/>
                <a:cs typeface="Segoe UI Light"/>
              </a:rPr>
              <a:t>по </a:t>
            </a:r>
            <a:r>
              <a:rPr sz="2400" spc="-17" dirty="0">
                <a:latin typeface="Segoe UI Light"/>
                <a:cs typeface="Segoe UI Light"/>
              </a:rPr>
              <a:t>отдельности </a:t>
            </a:r>
            <a:r>
              <a:rPr sz="2400" dirty="0">
                <a:latin typeface="Segoe UI Light"/>
                <a:cs typeface="Segoe UI Light"/>
              </a:rPr>
              <a:t>– </a:t>
            </a:r>
            <a:r>
              <a:rPr sz="2400" spc="-3" dirty="0">
                <a:latin typeface="Segoe UI Light"/>
                <a:cs typeface="Segoe UI Light"/>
              </a:rPr>
              <a:t>кисти </a:t>
            </a:r>
            <a:r>
              <a:rPr sz="2400" spc="33" dirty="0">
                <a:latin typeface="Segoe UI Light"/>
                <a:cs typeface="Segoe UI Light"/>
              </a:rPr>
              <a:t>рук, </a:t>
            </a:r>
            <a:r>
              <a:rPr sz="2400" spc="-3" dirty="0">
                <a:latin typeface="Segoe UI Light"/>
                <a:cs typeface="Segoe UI Light"/>
              </a:rPr>
              <a:t>предплечья </a:t>
            </a:r>
            <a:r>
              <a:rPr sz="2400" dirty="0">
                <a:latin typeface="Segoe UI Light"/>
                <a:cs typeface="Segoe UI Light"/>
              </a:rPr>
              <a:t>и плечи, </a:t>
            </a:r>
            <a:r>
              <a:rPr sz="2400" spc="3" dirty="0">
                <a:latin typeface="Segoe UI Light"/>
                <a:cs typeface="Segoe UI Light"/>
              </a:rPr>
              <a:t> </a:t>
            </a:r>
            <a:r>
              <a:rPr sz="2400" spc="-3" dirty="0">
                <a:latin typeface="Segoe UI Light"/>
                <a:cs typeface="Segoe UI Light"/>
              </a:rPr>
              <a:t>перейти на </a:t>
            </a:r>
            <a:r>
              <a:rPr sz="2400" dirty="0">
                <a:latin typeface="Segoe UI Light"/>
                <a:cs typeface="Segoe UI Light"/>
              </a:rPr>
              <a:t>мышцы шеи и спины, </a:t>
            </a:r>
            <a:r>
              <a:rPr sz="2400" spc="-17" dirty="0">
                <a:latin typeface="Segoe UI Light"/>
                <a:cs typeface="Segoe UI Light"/>
              </a:rPr>
              <a:t>затем </a:t>
            </a:r>
            <a:r>
              <a:rPr sz="2400" dirty="0">
                <a:latin typeface="Segoe UI Light"/>
                <a:cs typeface="Segoe UI Light"/>
              </a:rPr>
              <a:t>– </a:t>
            </a:r>
            <a:r>
              <a:rPr sz="2400" spc="-3" dirty="0">
                <a:latin typeface="Segoe UI Light"/>
                <a:cs typeface="Segoe UI Light"/>
              </a:rPr>
              <a:t>задействовать </a:t>
            </a:r>
            <a:r>
              <a:rPr sz="2400" spc="-13" dirty="0">
                <a:latin typeface="Segoe UI Light"/>
                <a:cs typeface="Segoe UI Light"/>
              </a:rPr>
              <a:t>голени </a:t>
            </a:r>
            <a:r>
              <a:rPr sz="2400" dirty="0">
                <a:latin typeface="Segoe UI Light"/>
                <a:cs typeface="Segoe UI Light"/>
              </a:rPr>
              <a:t>и </a:t>
            </a:r>
            <a:r>
              <a:rPr sz="2400" spc="-10" dirty="0">
                <a:latin typeface="Segoe UI Light"/>
                <a:cs typeface="Segoe UI Light"/>
              </a:rPr>
              <a:t>бедра. Исходное </a:t>
            </a:r>
            <a:r>
              <a:rPr sz="2400" spc="-7" dirty="0">
                <a:latin typeface="Segoe UI Light"/>
                <a:cs typeface="Segoe UI Light"/>
              </a:rPr>
              <a:t> </a:t>
            </a:r>
            <a:r>
              <a:rPr sz="2400" spc="-17" dirty="0">
                <a:latin typeface="Segoe UI Light"/>
                <a:cs typeface="Segoe UI Light"/>
              </a:rPr>
              <a:t>положение </a:t>
            </a:r>
            <a:r>
              <a:rPr sz="2400" spc="-30" dirty="0">
                <a:latin typeface="Segoe UI Light"/>
                <a:cs typeface="Segoe UI Light"/>
              </a:rPr>
              <a:t>может </a:t>
            </a:r>
            <a:r>
              <a:rPr sz="2400" dirty="0">
                <a:latin typeface="Segoe UI Light"/>
                <a:cs typeface="Segoe UI Light"/>
              </a:rPr>
              <a:t>быть </a:t>
            </a:r>
            <a:r>
              <a:rPr sz="2400" spc="-3" dirty="0">
                <a:latin typeface="Segoe UI Light"/>
                <a:cs typeface="Segoe UI Light"/>
              </a:rPr>
              <a:t>любым </a:t>
            </a:r>
            <a:r>
              <a:rPr sz="2400" dirty="0">
                <a:latin typeface="Segoe UI Light"/>
                <a:cs typeface="Segoe UI Light"/>
              </a:rPr>
              <a:t>– и </a:t>
            </a:r>
            <a:r>
              <a:rPr sz="2400" spc="-17" dirty="0">
                <a:latin typeface="Segoe UI Light"/>
                <a:cs typeface="Segoe UI Light"/>
              </a:rPr>
              <a:t>стоя, </a:t>
            </a:r>
            <a:r>
              <a:rPr sz="2400" dirty="0">
                <a:latin typeface="Segoe UI Light"/>
                <a:cs typeface="Segoe UI Light"/>
              </a:rPr>
              <a:t>и сидя, и лежа с </a:t>
            </a:r>
            <a:r>
              <a:rPr sz="2400" spc="-7" dirty="0">
                <a:latin typeface="Segoe UI Light"/>
                <a:cs typeface="Segoe UI Light"/>
              </a:rPr>
              <a:t>закрытыми </a:t>
            </a:r>
            <a:r>
              <a:rPr sz="2400" spc="-17" dirty="0">
                <a:latin typeface="Segoe UI Light"/>
                <a:cs typeface="Segoe UI Light"/>
              </a:rPr>
              <a:t>глазами. </a:t>
            </a:r>
            <a:r>
              <a:rPr sz="2400" spc="-13" dirty="0">
                <a:latin typeface="Segoe UI Light"/>
                <a:cs typeface="Segoe UI Light"/>
              </a:rPr>
              <a:t> </a:t>
            </a:r>
            <a:r>
              <a:rPr sz="2400" spc="-7" dirty="0">
                <a:latin typeface="Segoe UI Light"/>
                <a:cs typeface="Segoe UI Light"/>
              </a:rPr>
              <a:t>Главное</a:t>
            </a:r>
            <a:r>
              <a:rPr sz="2400" spc="7" dirty="0">
                <a:latin typeface="Segoe UI Light"/>
                <a:cs typeface="Segoe UI Light"/>
              </a:rPr>
              <a:t> </a:t>
            </a:r>
            <a:r>
              <a:rPr sz="2400" dirty="0">
                <a:latin typeface="Segoe UI Light"/>
                <a:cs typeface="Segoe UI Light"/>
              </a:rPr>
              <a:t>–</a:t>
            </a:r>
            <a:r>
              <a:rPr sz="2400" spc="-3" dirty="0">
                <a:latin typeface="Segoe UI Light"/>
                <a:cs typeface="Segoe UI Light"/>
              </a:rPr>
              <a:t> помнить</a:t>
            </a:r>
            <a:r>
              <a:rPr sz="2400" spc="10" dirty="0">
                <a:latin typeface="Segoe UI Light"/>
                <a:cs typeface="Segoe UI Light"/>
              </a:rPr>
              <a:t> </a:t>
            </a:r>
            <a:r>
              <a:rPr sz="2400" dirty="0">
                <a:latin typeface="Segoe UI Light"/>
                <a:cs typeface="Segoe UI Light"/>
              </a:rPr>
              <a:t>о</a:t>
            </a:r>
            <a:r>
              <a:rPr sz="2400" spc="3" dirty="0">
                <a:latin typeface="Segoe UI Light"/>
                <a:cs typeface="Segoe UI Light"/>
              </a:rPr>
              <a:t> </a:t>
            </a:r>
            <a:r>
              <a:rPr sz="2400" spc="-7" dirty="0">
                <a:latin typeface="Segoe UI Light"/>
                <a:cs typeface="Segoe UI Light"/>
              </a:rPr>
              <a:t>дыхании.</a:t>
            </a:r>
            <a:endParaRPr sz="2400">
              <a:latin typeface="Segoe UI Light"/>
              <a:cs typeface="Segoe UI Light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4182111" y="384499"/>
            <a:ext cx="2746163" cy="747213"/>
          </a:xfrm>
          <a:prstGeom prst="rect">
            <a:avLst/>
          </a:prstGeom>
        </p:spPr>
        <p:txBody>
          <a:bodyPr vert="horz" wrap="square" lIns="0" tIns="8467" rIns="0" bIns="0" rtlCol="0" anchor="ctr">
            <a:spAutoFit/>
          </a:bodyPr>
          <a:lstStyle/>
          <a:p>
            <a:pPr marL="8467">
              <a:spcBef>
                <a:spcPts val="67"/>
              </a:spcBef>
            </a:pPr>
            <a:r>
              <a:rPr sz="4800" dirty="0">
                <a:latin typeface="Segoe UI Semibold"/>
                <a:cs typeface="Segoe UI Semibold"/>
              </a:rPr>
              <a:t>Т</a:t>
            </a:r>
            <a:r>
              <a:rPr sz="4800" spc="20" dirty="0">
                <a:latin typeface="Segoe UI Semibold"/>
                <a:cs typeface="Segoe UI Semibold"/>
              </a:rPr>
              <a:t>Е</a:t>
            </a:r>
            <a:r>
              <a:rPr sz="4800" spc="-3" dirty="0">
                <a:latin typeface="Segoe UI Semibold"/>
                <a:cs typeface="Segoe UI Semibold"/>
              </a:rPr>
              <a:t>ХНИКА</a:t>
            </a:r>
            <a:endParaRPr sz="4800">
              <a:latin typeface="Segoe UI Semibold"/>
              <a:cs typeface="Segoe UI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9630668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300305" y="1757849"/>
          <a:ext cx="11579012" cy="509693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703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45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75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064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60730"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2100" spc="-5" dirty="0">
                          <a:latin typeface="Calibri Light"/>
                          <a:cs typeface="Calibri Light"/>
                        </a:rPr>
                        <a:t>КАК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spc="-5" dirty="0">
                          <a:latin typeface="Calibri Light"/>
                          <a:cs typeface="Calibri Light"/>
                        </a:rPr>
                        <a:t>проявляется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</a:txBody>
                  <a:tcPr marL="0" marR="0" marT="38523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C5E6F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2100" dirty="0">
                          <a:latin typeface="Calibri Light"/>
                          <a:cs typeface="Calibri Light"/>
                        </a:rPr>
                        <a:t>ЧТО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dirty="0">
                          <a:latin typeface="Calibri Light"/>
                          <a:cs typeface="Calibri Light"/>
                        </a:rPr>
                        <a:t>делать</a:t>
                      </a:r>
                    </a:p>
                  </a:txBody>
                  <a:tcPr marL="0" marR="0" marT="38523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C5E6FF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2100" dirty="0">
                          <a:latin typeface="Calibri Light"/>
                          <a:cs typeface="Calibri Light"/>
                        </a:rPr>
                        <a:t>ЧТО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2100" spc="-5" dirty="0">
                          <a:latin typeface="Calibri Light"/>
                          <a:cs typeface="Calibri Light"/>
                        </a:rPr>
                        <a:t>НЕ</a:t>
                      </a:r>
                      <a:r>
                        <a:rPr sz="2100" spc="-4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2100" dirty="0">
                          <a:latin typeface="Calibri Light"/>
                          <a:cs typeface="Calibri Light"/>
                        </a:rPr>
                        <a:t>делать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</a:txBody>
                  <a:tcPr marL="0" marR="0" marT="38523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C5E6F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2100" dirty="0">
                          <a:latin typeface="Calibri Light"/>
                          <a:cs typeface="Calibri Light"/>
                        </a:rPr>
                        <a:t>ЗАЧЕМ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dirty="0">
                          <a:latin typeface="Calibri Light"/>
                          <a:cs typeface="Calibri Light"/>
                        </a:rPr>
                        <a:t>мы</a:t>
                      </a:r>
                      <a:r>
                        <a:rPr sz="2100" spc="-2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2100" spc="-5" dirty="0">
                          <a:latin typeface="Calibri Light"/>
                          <a:cs typeface="Calibri Light"/>
                        </a:rPr>
                        <a:t>это</a:t>
                      </a:r>
                      <a:r>
                        <a:rPr sz="2100" spc="-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2100" spc="-5" dirty="0">
                          <a:latin typeface="Calibri Light"/>
                          <a:cs typeface="Calibri Light"/>
                        </a:rPr>
                        <a:t>делаем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</a:txBody>
                  <a:tcPr marL="0" marR="0" marT="38523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C5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5924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marL="318770" marR="312420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Calibri Light"/>
                          <a:cs typeface="Calibri Light"/>
                        </a:rPr>
                        <a:t>Активная </a:t>
                      </a:r>
                      <a:r>
                        <a:rPr sz="1600" spc="-10" dirty="0">
                          <a:latin typeface="Calibri Light"/>
                          <a:cs typeface="Calibri Light"/>
                        </a:rPr>
                        <a:t>энергозатратная </a:t>
                      </a:r>
                      <a:r>
                        <a:rPr sz="1600" spc="-5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реакция</a:t>
                      </a:r>
                      <a:endParaRPr sz="16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186055" marR="107314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Calibri Light"/>
                          <a:cs typeface="Calibri Light"/>
                        </a:rPr>
                        <a:t>Гнев, злость, выражающиеся </a:t>
                      </a:r>
                      <a:r>
                        <a:rPr sz="1600" spc="-5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dirty="0">
                          <a:latin typeface="Calibri Light"/>
                          <a:cs typeface="Calibri Light"/>
                        </a:rPr>
                        <a:t>в</a:t>
                      </a:r>
                      <a:r>
                        <a:rPr sz="1600" spc="-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словах</a:t>
                      </a:r>
                      <a:r>
                        <a:rPr sz="1600" spc="-2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или</a:t>
                      </a:r>
                      <a:r>
                        <a:rPr sz="1600" spc="-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действиях</a:t>
                      </a:r>
                      <a:endParaRPr sz="16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399415" marR="39052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Calibri Light"/>
                          <a:cs typeface="Calibri Light"/>
                        </a:rPr>
                        <a:t>Действия</a:t>
                      </a:r>
                      <a:r>
                        <a:rPr sz="1600" spc="-4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dirty="0">
                          <a:latin typeface="Calibri Light"/>
                          <a:cs typeface="Calibri Light"/>
                        </a:rPr>
                        <a:t>направлены</a:t>
                      </a:r>
                      <a:r>
                        <a:rPr sz="1600" spc="-4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dirty="0">
                          <a:latin typeface="Calibri Light"/>
                          <a:cs typeface="Calibri Light"/>
                        </a:rPr>
                        <a:t>на </a:t>
                      </a:r>
                      <a:r>
                        <a:rPr sz="1600" spc="-52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консультанта,</a:t>
                      </a:r>
                      <a:r>
                        <a:rPr sz="1600" spc="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dirty="0">
                          <a:latin typeface="Calibri Light"/>
                          <a:cs typeface="Calibri Light"/>
                        </a:rPr>
                        <a:t>на</a:t>
                      </a:r>
                      <a:endParaRPr sz="1600">
                        <a:latin typeface="Calibri Light"/>
                        <a:cs typeface="Calibri Light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Calibri Light"/>
                          <a:cs typeface="Calibri Light"/>
                        </a:rPr>
                        <a:t>окружающих,</a:t>
                      </a:r>
                      <a:r>
                        <a:rPr sz="1600" spc="-3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dirty="0">
                          <a:latin typeface="Calibri Light"/>
                          <a:cs typeface="Calibri Light"/>
                        </a:rPr>
                        <a:t>на</a:t>
                      </a:r>
                      <a:r>
                        <a:rPr sz="16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себя</a:t>
                      </a:r>
                      <a:endParaRPr sz="16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97510" indent="-332740">
                        <a:lnSpc>
                          <a:spcPct val="100000"/>
                        </a:lnSpc>
                        <a:spcBef>
                          <a:spcPts val="1745"/>
                        </a:spcBef>
                        <a:buSzPct val="104347"/>
                        <a:buFont typeface="Arial MT"/>
                        <a:buChar char="•"/>
                        <a:tabLst>
                          <a:tab pos="397510" algn="l"/>
                          <a:tab pos="398145" algn="l"/>
                        </a:tabLst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Говорить</a:t>
                      </a:r>
                      <a:r>
                        <a:rPr sz="1500" spc="-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спокойно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buFont typeface="Arial MT"/>
                        <a:buChar char="•"/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30200" marR="923925" indent="-265430">
                        <a:lnSpc>
                          <a:spcPct val="100000"/>
                        </a:lnSpc>
                        <a:buSzPct val="104347"/>
                        <a:buFont typeface="Arial MT"/>
                        <a:buChar char="•"/>
                        <a:tabLst>
                          <a:tab pos="397510" algn="l"/>
                          <a:tab pos="398145" algn="l"/>
                        </a:tabLst>
                      </a:pPr>
                      <a:r>
                        <a:rPr sz="1200" dirty="0"/>
                        <a:t>	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Постепенно снижать темп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и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громкость</a:t>
                      </a:r>
                      <a:r>
                        <a:rPr sz="15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речи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buFont typeface="Arial MT"/>
                        <a:buChar char="•"/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97510" indent="-332740">
                        <a:lnSpc>
                          <a:spcPct val="100000"/>
                        </a:lnSpc>
                        <a:buSzPct val="104347"/>
                        <a:buFont typeface="Arial MT"/>
                        <a:buChar char="•"/>
                        <a:tabLst>
                          <a:tab pos="397510" algn="l"/>
                          <a:tab pos="398145" algn="l"/>
                        </a:tabLst>
                      </a:pPr>
                      <a:r>
                        <a:rPr sz="1500" dirty="0">
                          <a:latin typeface="Calibri Light"/>
                          <a:cs typeface="Calibri Light"/>
                        </a:rPr>
                        <a:t>Принятие</a:t>
                      </a:r>
                      <a:r>
                        <a:rPr sz="1500" spc="-4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чувств</a:t>
                      </a:r>
                      <a:r>
                        <a:rPr sz="1500" spc="-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обратившегося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 marL="330200">
                        <a:lnSpc>
                          <a:spcPct val="100000"/>
                        </a:lnSpc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«Я понимаю,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что</a:t>
                      </a:r>
                      <a:r>
                        <a:rPr sz="1500" spc="-2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тебе</a:t>
                      </a:r>
                      <a:r>
                        <a:rPr sz="1500" spc="-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хочется</a:t>
                      </a:r>
                      <a:r>
                        <a:rPr sz="15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все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 marL="33020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00" dirty="0">
                          <a:latin typeface="Calibri Light"/>
                          <a:cs typeface="Calibri Light"/>
                        </a:rPr>
                        <a:t>разнести»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97510" indent="-332740">
                        <a:lnSpc>
                          <a:spcPct val="100000"/>
                        </a:lnSpc>
                        <a:buSzPct val="104347"/>
                        <a:buFont typeface="Arial MT"/>
                        <a:buChar char="•"/>
                        <a:tabLst>
                          <a:tab pos="397510" algn="l"/>
                          <a:tab pos="398145" algn="l"/>
                        </a:tabLst>
                      </a:pPr>
                      <a:r>
                        <a:rPr sz="1500" dirty="0">
                          <a:latin typeface="Calibri Light"/>
                          <a:cs typeface="Calibri Light"/>
                        </a:rPr>
                        <a:t>Задавать</a:t>
                      </a:r>
                      <a:r>
                        <a:rPr sz="15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уточняющие</a:t>
                      </a:r>
                      <a:r>
                        <a:rPr sz="1500" spc="-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вопросы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 marL="330200" marR="955040">
                        <a:lnSpc>
                          <a:spcPct val="100000"/>
                        </a:lnSpc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«Как ты думаешь,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что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лучше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сделать,</a:t>
                      </a:r>
                      <a:r>
                        <a:rPr sz="1500" spc="-2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это или</a:t>
                      </a:r>
                      <a:r>
                        <a:rPr sz="1500" spc="-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это?»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30200" marR="247650" indent="-265430">
                        <a:lnSpc>
                          <a:spcPct val="100000"/>
                        </a:lnSpc>
                        <a:buSzPct val="104347"/>
                        <a:buFont typeface="Arial MT"/>
                        <a:buChar char="•"/>
                        <a:tabLst>
                          <a:tab pos="397510" algn="l"/>
                          <a:tab pos="398145" algn="l"/>
                        </a:tabLst>
                      </a:pPr>
                      <a:r>
                        <a:rPr sz="1200" dirty="0"/>
                        <a:t>	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Дать</a:t>
                      </a:r>
                      <a:r>
                        <a:rPr sz="1500" spc="-2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возможность</a:t>
                      </a:r>
                      <a:r>
                        <a:rPr sz="1500" spc="-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отреагировать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эмоции</a:t>
                      </a:r>
                      <a:r>
                        <a:rPr sz="1500" spc="-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(дыхание,</a:t>
                      </a:r>
                      <a:r>
                        <a:rPr sz="1500" spc="-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физическая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 marL="33020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500" dirty="0">
                          <a:latin typeface="Calibri Light"/>
                          <a:cs typeface="Calibri Light"/>
                        </a:rPr>
                        <a:t>активность</a:t>
                      </a:r>
                      <a:r>
                        <a:rPr sz="1500" spc="-4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и</a:t>
                      </a:r>
                      <a:r>
                        <a:rPr sz="1500" spc="-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пр.)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</a:txBody>
                  <a:tcPr marL="0" marR="0" marT="147743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52425" marR="55880" indent="-287020">
                        <a:lnSpc>
                          <a:spcPct val="100000"/>
                        </a:lnSpc>
                        <a:spcBef>
                          <a:spcPts val="1860"/>
                        </a:spcBef>
                        <a:buSzPct val="104347"/>
                        <a:buFont typeface="Arial MT"/>
                        <a:buChar char="•"/>
                        <a:tabLst>
                          <a:tab pos="352425" algn="l"/>
                          <a:tab pos="353060" algn="l"/>
                        </a:tabLst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Не считать,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что агрессия </a:t>
                      </a:r>
                      <a:r>
                        <a:rPr sz="1500" spc="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обратившегося</a:t>
                      </a:r>
                      <a:r>
                        <a:rPr sz="1500" spc="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проявляется</a:t>
                      </a:r>
                      <a:r>
                        <a:rPr sz="15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у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него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постоянно</a:t>
                      </a:r>
                      <a:r>
                        <a:rPr sz="1500" spc="-6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и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является</a:t>
                      </a:r>
                      <a:r>
                        <a:rPr sz="1500" spc="-2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его</a:t>
                      </a:r>
                      <a:r>
                        <a:rPr sz="1500" spc="-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чертой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buFont typeface="Arial MT"/>
                        <a:buChar char="•"/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52425" marR="298450" indent="-287020">
                        <a:lnSpc>
                          <a:spcPct val="100000"/>
                        </a:lnSpc>
                        <a:buSzPct val="104347"/>
                        <a:buFont typeface="Arial MT"/>
                        <a:buChar char="•"/>
                        <a:tabLst>
                          <a:tab pos="352425" algn="l"/>
                          <a:tab pos="353060" algn="l"/>
                        </a:tabLst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Не спорить,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не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переубеждать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обратившегося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(даже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если он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не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прав)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buFont typeface="Arial MT"/>
                        <a:buChar char="•"/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52425" marR="313690" indent="-287020">
                        <a:lnSpc>
                          <a:spcPct val="100000"/>
                        </a:lnSpc>
                        <a:spcBef>
                          <a:spcPts val="5"/>
                        </a:spcBef>
                        <a:buSzPct val="104347"/>
                        <a:buFont typeface="Arial MT"/>
                        <a:buChar char="•"/>
                        <a:tabLst>
                          <a:tab pos="352425" algn="l"/>
                          <a:tab pos="353060" algn="l"/>
                        </a:tabLst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Не обесценивать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и не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подавлять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реакции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фразами: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«успокойся»,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 marL="352425" marR="1017905">
                        <a:lnSpc>
                          <a:spcPct val="100000"/>
                        </a:lnSpc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«возьми себя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в руки»,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«так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нельзя»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133350" marR="126364" algn="ctr">
                        <a:lnSpc>
                          <a:spcPct val="100000"/>
                        </a:lnSpc>
                      </a:pPr>
                      <a:r>
                        <a:rPr sz="1300" dirty="0">
                          <a:latin typeface="Calibri Light"/>
                          <a:cs typeface="Calibri Light"/>
                        </a:rPr>
                        <a:t>Принимаем</a:t>
                      </a:r>
                      <a:r>
                        <a:rPr sz="1300" spc="-6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dirty="0">
                          <a:latin typeface="Calibri Light"/>
                          <a:cs typeface="Calibri Light"/>
                        </a:rPr>
                        <a:t>право</a:t>
                      </a:r>
                      <a:r>
                        <a:rPr sz="1300" spc="-7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spc="-5" dirty="0">
                          <a:latin typeface="Calibri Light"/>
                          <a:cs typeface="Calibri Light"/>
                        </a:rPr>
                        <a:t>обратившегося </a:t>
                      </a:r>
                      <a:r>
                        <a:rPr sz="1300" spc="-434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dirty="0">
                          <a:latin typeface="Calibri Light"/>
                          <a:cs typeface="Calibri Light"/>
                        </a:rPr>
                        <a:t>на</a:t>
                      </a:r>
                      <a:r>
                        <a:rPr sz="13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dirty="0">
                          <a:latin typeface="Calibri Light"/>
                          <a:cs typeface="Calibri Light"/>
                        </a:rPr>
                        <a:t>такую</a:t>
                      </a:r>
                      <a:r>
                        <a:rPr sz="13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spc="-5" dirty="0">
                          <a:latin typeface="Calibri Light"/>
                          <a:cs typeface="Calibri Light"/>
                        </a:rPr>
                        <a:t>эмоциональную</a:t>
                      </a:r>
                      <a:endParaRPr sz="1300" dirty="0">
                        <a:latin typeface="Calibri Light"/>
                        <a:cs typeface="Calibri Light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300" dirty="0">
                          <a:latin typeface="Calibri Light"/>
                          <a:cs typeface="Calibri Light"/>
                        </a:rPr>
                        <a:t>реакцию.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165100" marR="160020" indent="254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300" dirty="0">
                          <a:latin typeface="Calibri Light"/>
                          <a:cs typeface="Calibri Light"/>
                        </a:rPr>
                        <a:t>Если </a:t>
                      </a:r>
                      <a:r>
                        <a:rPr sz="1300" spc="-5" dirty="0">
                          <a:latin typeface="Calibri Light"/>
                          <a:cs typeface="Calibri Light"/>
                        </a:rPr>
                        <a:t>обращается </a:t>
                      </a:r>
                      <a:r>
                        <a:rPr sz="1300" dirty="0">
                          <a:latin typeface="Calibri Light"/>
                          <a:cs typeface="Calibri Light"/>
                        </a:rPr>
                        <a:t>родитель, то </a:t>
                      </a:r>
                      <a:r>
                        <a:rPr sz="1300" spc="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spc="-5" dirty="0">
                          <a:latin typeface="Calibri Light"/>
                          <a:cs typeface="Calibri Light"/>
                        </a:rPr>
                        <a:t>проговариваем, </a:t>
                      </a:r>
                      <a:r>
                        <a:rPr sz="1300" dirty="0">
                          <a:latin typeface="Calibri Light"/>
                          <a:cs typeface="Calibri Light"/>
                        </a:rPr>
                        <a:t>что </a:t>
                      </a:r>
                      <a:r>
                        <a:rPr sz="1300" spc="-5" dirty="0">
                          <a:latin typeface="Calibri Light"/>
                          <a:cs typeface="Calibri Light"/>
                        </a:rPr>
                        <a:t>агрессия </a:t>
                      </a:r>
                      <a:r>
                        <a:rPr sz="130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spc="-5" dirty="0">
                          <a:latin typeface="Calibri Light"/>
                          <a:cs typeface="Calibri Light"/>
                        </a:rPr>
                        <a:t>только </a:t>
                      </a:r>
                      <a:r>
                        <a:rPr sz="1300" dirty="0">
                          <a:latin typeface="Calibri Light"/>
                          <a:cs typeface="Calibri Light"/>
                        </a:rPr>
                        <a:t>косвенно направлена на </a:t>
                      </a:r>
                      <a:r>
                        <a:rPr sz="1300" spc="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dirty="0">
                          <a:latin typeface="Calibri Light"/>
                          <a:cs typeface="Calibri Light"/>
                        </a:rPr>
                        <a:t>них, </a:t>
                      </a:r>
                      <a:r>
                        <a:rPr sz="1300" spc="-5" dirty="0">
                          <a:latin typeface="Calibri Light"/>
                          <a:cs typeface="Calibri Light"/>
                        </a:rPr>
                        <a:t>она направлена </a:t>
                      </a:r>
                      <a:r>
                        <a:rPr sz="1300" dirty="0">
                          <a:latin typeface="Calibri Light"/>
                          <a:cs typeface="Calibri Light"/>
                        </a:rPr>
                        <a:t>на </a:t>
                      </a:r>
                      <a:r>
                        <a:rPr sz="1300" spc="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spc="-5" dirty="0">
                          <a:latin typeface="Calibri Light"/>
                          <a:cs typeface="Calibri Light"/>
                        </a:rPr>
                        <a:t>обстоятельства, </a:t>
                      </a:r>
                      <a:r>
                        <a:rPr sz="1300" dirty="0">
                          <a:latin typeface="Calibri Light"/>
                          <a:cs typeface="Calibri Light"/>
                        </a:rPr>
                        <a:t>в </a:t>
                      </a:r>
                      <a:r>
                        <a:rPr sz="1300" spc="-5" dirty="0">
                          <a:latin typeface="Calibri Light"/>
                          <a:cs typeface="Calibri Light"/>
                        </a:rPr>
                        <a:t>которых сейчас </a:t>
                      </a:r>
                      <a:r>
                        <a:rPr sz="1300" spc="-44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spc="-5" dirty="0">
                          <a:latin typeface="Calibri Light"/>
                          <a:cs typeface="Calibri Light"/>
                        </a:rPr>
                        <a:t>отказался</a:t>
                      </a:r>
                      <a:r>
                        <a:rPr sz="1300" spc="-4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spc="-5" dirty="0">
                          <a:latin typeface="Calibri Light"/>
                          <a:cs typeface="Calibri Light"/>
                        </a:rPr>
                        <a:t>ребенок</a:t>
                      </a:r>
                      <a:endParaRPr sz="1300" dirty="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300" spc="-5" dirty="0">
                          <a:latin typeface="Calibri Light"/>
                          <a:cs typeface="Calibri Light"/>
                        </a:rPr>
                        <a:t>Ребенку</a:t>
                      </a:r>
                      <a:r>
                        <a:rPr sz="1300" spc="-4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dirty="0">
                          <a:latin typeface="Calibri Light"/>
                          <a:cs typeface="Calibri Light"/>
                        </a:rPr>
                        <a:t>помогаем</a:t>
                      </a:r>
                      <a:r>
                        <a:rPr sz="1300" spc="-5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dirty="0">
                          <a:latin typeface="Calibri Light"/>
                          <a:cs typeface="Calibri Light"/>
                        </a:rPr>
                        <a:t>выразить</a:t>
                      </a: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300" spc="-5" dirty="0">
                          <a:latin typeface="Calibri Light"/>
                          <a:cs typeface="Calibri Light"/>
                        </a:rPr>
                        <a:t>эмоциональную</a:t>
                      </a:r>
                      <a:r>
                        <a:rPr sz="1300" spc="-4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spc="-5" dirty="0">
                          <a:latin typeface="Calibri Light"/>
                          <a:cs typeface="Calibri Light"/>
                        </a:rPr>
                        <a:t>боль</a:t>
                      </a:r>
                      <a:endParaRPr sz="1300" dirty="0">
                        <a:latin typeface="Calibri Light"/>
                        <a:cs typeface="Calibri Ligh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300" spc="-5" dirty="0">
                          <a:latin typeface="Calibri Light"/>
                          <a:cs typeface="Calibri Light"/>
                        </a:rPr>
                        <a:t>(вербализация,</a:t>
                      </a:r>
                      <a:r>
                        <a:rPr sz="1300" spc="-4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spc="-5" dirty="0">
                          <a:latin typeface="Calibri Light"/>
                          <a:cs typeface="Calibri Light"/>
                        </a:rPr>
                        <a:t>отражение)</a:t>
                      </a:r>
                      <a:endParaRPr sz="1300" dirty="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126662" y="6575213"/>
            <a:ext cx="4683337" cy="131660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>
              <a:spcBef>
                <a:spcPts val="67"/>
              </a:spcBef>
            </a:pPr>
            <a:r>
              <a:rPr sz="800" dirty="0">
                <a:latin typeface="Calibri Light"/>
                <a:cs typeface="Calibri Light"/>
              </a:rPr>
              <a:t>(2)</a:t>
            </a:r>
            <a:r>
              <a:rPr sz="800" spc="7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Зинченко,</a:t>
            </a:r>
            <a:r>
              <a:rPr sz="800" dirty="0">
                <a:latin typeface="Calibri Light"/>
                <a:cs typeface="Calibri Light"/>
              </a:rPr>
              <a:t> В.</a:t>
            </a:r>
            <a:r>
              <a:rPr sz="800" spc="-7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Большой</a:t>
            </a:r>
            <a:r>
              <a:rPr sz="800" spc="3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психологический</a:t>
            </a:r>
            <a:r>
              <a:rPr sz="800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словарь</a:t>
            </a:r>
            <a:r>
              <a:rPr sz="800" dirty="0">
                <a:latin typeface="Calibri Light"/>
                <a:cs typeface="Calibri Light"/>
              </a:rPr>
              <a:t> /</a:t>
            </a:r>
            <a:r>
              <a:rPr sz="800" spc="10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ред.</a:t>
            </a:r>
            <a:r>
              <a:rPr sz="800" spc="-7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Б.</a:t>
            </a:r>
            <a:r>
              <a:rPr sz="800" spc="3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Мещеряков,</a:t>
            </a:r>
            <a:r>
              <a:rPr sz="800" spc="-7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В.</a:t>
            </a:r>
            <a:r>
              <a:rPr sz="800" spc="-7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Зинченко.</a:t>
            </a:r>
            <a:r>
              <a:rPr sz="800" spc="10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- </a:t>
            </a:r>
            <a:r>
              <a:rPr sz="800" spc="-7" dirty="0">
                <a:latin typeface="Calibri Light"/>
                <a:cs typeface="Calibri Light"/>
              </a:rPr>
              <a:t>М.:</a:t>
            </a:r>
            <a:r>
              <a:rPr sz="800" spc="10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АСТ,</a:t>
            </a:r>
            <a:r>
              <a:rPr sz="800" spc="-10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2019.</a:t>
            </a:r>
            <a:r>
              <a:rPr sz="800" spc="7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- 816</a:t>
            </a:r>
            <a:r>
              <a:rPr sz="800" spc="7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c.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67557" y="464142"/>
            <a:ext cx="795020" cy="182893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>
              <a:spcBef>
                <a:spcPts val="67"/>
              </a:spcBef>
            </a:pPr>
            <a:r>
              <a:rPr sz="1133" dirty="0">
                <a:solidFill>
                  <a:srgbClr val="FFFFFF"/>
                </a:solidFill>
                <a:latin typeface="Segoe UI Light"/>
                <a:cs typeface="Segoe UI Light"/>
              </a:rPr>
              <a:t>П</a:t>
            </a:r>
            <a:r>
              <a:rPr sz="1133" spc="-3" dirty="0">
                <a:solidFill>
                  <a:srgbClr val="FFFFFF"/>
                </a:solidFill>
                <a:latin typeface="Segoe UI Light"/>
                <a:cs typeface="Segoe UI Light"/>
              </a:rPr>
              <a:t>А</a:t>
            </a:r>
            <a:r>
              <a:rPr sz="1133" dirty="0">
                <a:solidFill>
                  <a:srgbClr val="FFFFFF"/>
                </a:solidFill>
                <a:latin typeface="Segoe UI Light"/>
                <a:cs typeface="Segoe UI Light"/>
              </a:rPr>
              <a:t>НДЕМИИ</a:t>
            </a:r>
            <a:endParaRPr sz="1133">
              <a:latin typeface="Segoe UI Light"/>
              <a:cs typeface="Segoe UI Ligh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7368" y="862091"/>
            <a:ext cx="10938510" cy="895758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25401" marR="20321">
              <a:lnSpc>
                <a:spcPct val="101000"/>
              </a:lnSpc>
              <a:spcBef>
                <a:spcPts val="263"/>
              </a:spcBef>
            </a:pPr>
            <a:r>
              <a:rPr sz="2133" spc="-3" dirty="0" smtClean="0">
                <a:solidFill>
                  <a:srgbClr val="375F92"/>
                </a:solidFill>
                <a:latin typeface="Calibri Light"/>
                <a:cs typeface="Calibri Light"/>
              </a:rPr>
              <a:t>ГНЕВ,</a:t>
            </a:r>
            <a:r>
              <a:rPr sz="2133" spc="7" dirty="0" smtClean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2133" spc="-3" dirty="0" smtClean="0">
                <a:solidFill>
                  <a:srgbClr val="375F92"/>
                </a:solidFill>
                <a:latin typeface="Calibri Light"/>
                <a:cs typeface="Calibri Light"/>
              </a:rPr>
              <a:t>АГРЕССИЯ</a:t>
            </a:r>
            <a:r>
              <a:rPr sz="2133" spc="17" dirty="0" smtClean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2133" dirty="0" smtClean="0">
                <a:solidFill>
                  <a:srgbClr val="375F92"/>
                </a:solidFill>
                <a:latin typeface="Calibri Light"/>
                <a:cs typeface="Calibri Light"/>
              </a:rPr>
              <a:t>–</a:t>
            </a:r>
            <a:r>
              <a:rPr sz="2133" spc="-197" dirty="0" smtClean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700" spc="-50" baseline="-19607" dirty="0" smtClean="0">
                <a:solidFill>
                  <a:srgbClr val="375F92"/>
                </a:solidFill>
                <a:latin typeface="Segoe UI Light"/>
                <a:cs typeface="Segoe UI Light"/>
              </a:rPr>
              <a:t>2</a:t>
            </a:r>
            <a:r>
              <a:rPr sz="1733" spc="-33" dirty="0" smtClean="0">
                <a:solidFill>
                  <a:srgbClr val="375F92"/>
                </a:solidFill>
                <a:latin typeface="Calibri Light"/>
                <a:cs typeface="Calibri Light"/>
              </a:rPr>
              <a:t>отрицательно</a:t>
            </a:r>
            <a:r>
              <a:rPr sz="1733" spc="-27" dirty="0" smtClean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733" spc="-3" dirty="0" err="1" smtClean="0">
                <a:solidFill>
                  <a:srgbClr val="375F92"/>
                </a:solidFill>
                <a:latin typeface="Calibri Light"/>
                <a:cs typeface="Calibri Light"/>
              </a:rPr>
              <a:t>окрашенная</a:t>
            </a:r>
            <a:r>
              <a:rPr sz="1733" spc="-7" dirty="0" smtClean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733" dirty="0" err="1" smtClean="0">
                <a:solidFill>
                  <a:srgbClr val="375F92"/>
                </a:solidFill>
                <a:latin typeface="Calibri Light"/>
                <a:cs typeface="Calibri Light"/>
              </a:rPr>
              <a:t>реакция</a:t>
            </a:r>
            <a:r>
              <a:rPr sz="1733" dirty="0" smtClean="0">
                <a:solidFill>
                  <a:srgbClr val="375F92"/>
                </a:solidFill>
                <a:latin typeface="Calibri Light"/>
                <a:cs typeface="Calibri Light"/>
              </a:rPr>
              <a:t>,</a:t>
            </a:r>
            <a:r>
              <a:rPr sz="1733" spc="3" dirty="0" smtClean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733" dirty="0" err="1" smtClean="0">
                <a:solidFill>
                  <a:srgbClr val="375F92"/>
                </a:solidFill>
                <a:latin typeface="Calibri Light"/>
                <a:cs typeface="Calibri Light"/>
              </a:rPr>
              <a:t>выражающаяся</a:t>
            </a:r>
            <a:r>
              <a:rPr sz="1733" spc="-13" dirty="0" smtClean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733" dirty="0" smtClean="0">
                <a:solidFill>
                  <a:srgbClr val="375F92"/>
                </a:solidFill>
                <a:latin typeface="Calibri Light"/>
                <a:cs typeface="Calibri Light"/>
              </a:rPr>
              <a:t>в</a:t>
            </a:r>
            <a:r>
              <a:rPr sz="1733" spc="10" dirty="0" smtClean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733" spc="-3" dirty="0" err="1" smtClean="0">
                <a:solidFill>
                  <a:srgbClr val="375F92"/>
                </a:solidFill>
                <a:latin typeface="Calibri Light"/>
                <a:cs typeface="Calibri Light"/>
              </a:rPr>
              <a:t>недовольстве</a:t>
            </a:r>
            <a:r>
              <a:rPr sz="1733" spc="-23" dirty="0" smtClean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733" dirty="0" err="1" smtClean="0">
                <a:solidFill>
                  <a:srgbClr val="375F92"/>
                </a:solidFill>
                <a:latin typeface="Calibri Light"/>
                <a:cs typeface="Calibri Light"/>
              </a:rPr>
              <a:t>каким-либо</a:t>
            </a:r>
            <a:r>
              <a:rPr sz="1733" spc="17" dirty="0" smtClean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733" dirty="0" err="1" smtClean="0">
                <a:solidFill>
                  <a:srgbClr val="375F92"/>
                </a:solidFill>
                <a:latin typeface="Calibri Light"/>
                <a:cs typeface="Calibri Light"/>
              </a:rPr>
              <a:t>явлением</a:t>
            </a:r>
            <a:r>
              <a:rPr sz="1733" spc="7" dirty="0" smtClean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733" spc="-3" dirty="0" smtClean="0">
                <a:solidFill>
                  <a:srgbClr val="375F92"/>
                </a:solidFill>
                <a:latin typeface="Calibri Light"/>
                <a:cs typeface="Calibri Light"/>
              </a:rPr>
              <a:t>или </a:t>
            </a:r>
            <a:r>
              <a:rPr sz="1733" spc="-380" dirty="0" smtClean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733" dirty="0" err="1" smtClean="0">
                <a:solidFill>
                  <a:srgbClr val="375F92"/>
                </a:solidFill>
                <a:latin typeface="Calibri Light"/>
                <a:cs typeface="Calibri Light"/>
              </a:rPr>
              <a:t>негодованием</a:t>
            </a:r>
            <a:r>
              <a:rPr sz="1733" dirty="0" smtClean="0">
                <a:solidFill>
                  <a:srgbClr val="375F92"/>
                </a:solidFill>
                <a:latin typeface="Calibri Light"/>
                <a:cs typeface="Calibri Light"/>
              </a:rPr>
              <a:t>,</a:t>
            </a:r>
            <a:r>
              <a:rPr sz="1733" spc="-3" dirty="0" smtClean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733" spc="-3" dirty="0" err="1" smtClean="0">
                <a:solidFill>
                  <a:srgbClr val="375F92"/>
                </a:solidFill>
                <a:latin typeface="Calibri Light"/>
                <a:cs typeface="Calibri Light"/>
              </a:rPr>
              <a:t>возникающим</a:t>
            </a:r>
            <a:r>
              <a:rPr sz="1733" spc="3" dirty="0" smtClean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733" dirty="0" smtClean="0">
                <a:solidFill>
                  <a:srgbClr val="375F92"/>
                </a:solidFill>
                <a:latin typeface="Calibri Light"/>
                <a:cs typeface="Calibri Light"/>
              </a:rPr>
              <a:t>у</a:t>
            </a:r>
            <a:r>
              <a:rPr sz="1733" spc="3" dirty="0" smtClean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733" dirty="0" err="1" smtClean="0">
                <a:solidFill>
                  <a:srgbClr val="375F92"/>
                </a:solidFill>
                <a:latin typeface="Calibri Light"/>
                <a:cs typeface="Calibri Light"/>
              </a:rPr>
              <a:t>человека</a:t>
            </a:r>
            <a:r>
              <a:rPr sz="1733" spc="-13" dirty="0" smtClean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733" dirty="0" smtClean="0">
                <a:solidFill>
                  <a:srgbClr val="375F92"/>
                </a:solidFill>
                <a:latin typeface="Calibri Light"/>
                <a:cs typeface="Calibri Light"/>
              </a:rPr>
              <a:t>в</a:t>
            </a:r>
            <a:r>
              <a:rPr sz="1733" spc="7" dirty="0" smtClean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733" dirty="0" err="1" smtClean="0">
                <a:solidFill>
                  <a:srgbClr val="375F92"/>
                </a:solidFill>
                <a:latin typeface="Calibri Light"/>
                <a:cs typeface="Calibri Light"/>
              </a:rPr>
              <a:t>результате</a:t>
            </a:r>
            <a:r>
              <a:rPr sz="1733" spc="-10" dirty="0" smtClean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733" spc="-3" dirty="0" err="1" smtClean="0">
                <a:solidFill>
                  <a:srgbClr val="375F92"/>
                </a:solidFill>
                <a:latin typeface="Calibri Light"/>
                <a:cs typeface="Calibri Light"/>
              </a:rPr>
              <a:t>действий</a:t>
            </a:r>
            <a:r>
              <a:rPr sz="1733" dirty="0" smtClean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733" spc="-3" dirty="0" err="1" smtClean="0">
                <a:solidFill>
                  <a:srgbClr val="375F92"/>
                </a:solidFill>
                <a:latin typeface="Calibri Light"/>
                <a:cs typeface="Calibri Light"/>
              </a:rPr>
              <a:t>объекта</a:t>
            </a:r>
            <a:r>
              <a:rPr sz="1733" spc="-17" dirty="0" smtClean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733" spc="-3" dirty="0" err="1" smtClean="0">
                <a:solidFill>
                  <a:srgbClr val="375F92"/>
                </a:solidFill>
                <a:latin typeface="Calibri Light"/>
                <a:cs typeface="Calibri Light"/>
              </a:rPr>
              <a:t>его</a:t>
            </a:r>
            <a:r>
              <a:rPr sz="1733" spc="7" dirty="0" smtClean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733" spc="-3" dirty="0" err="1" smtClean="0">
                <a:solidFill>
                  <a:srgbClr val="375F92"/>
                </a:solidFill>
                <a:latin typeface="Calibri Light"/>
                <a:cs typeface="Calibri Light"/>
              </a:rPr>
              <a:t>гнева</a:t>
            </a:r>
            <a:r>
              <a:rPr sz="1733" spc="-3" dirty="0" smtClean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733" dirty="0" smtClean="0">
                <a:solidFill>
                  <a:srgbClr val="375F92"/>
                </a:solidFill>
                <a:latin typeface="Calibri Light"/>
                <a:cs typeface="Calibri Light"/>
              </a:rPr>
              <a:t>с</a:t>
            </a:r>
            <a:r>
              <a:rPr sz="1733" spc="-10" dirty="0" smtClean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733" spc="-3" dirty="0" err="1" smtClean="0">
                <a:solidFill>
                  <a:srgbClr val="375F92"/>
                </a:solidFill>
                <a:latin typeface="Calibri Light"/>
                <a:cs typeface="Calibri Light"/>
              </a:rPr>
              <a:t>последующим</a:t>
            </a:r>
            <a:r>
              <a:rPr sz="1733" dirty="0" smtClean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733" spc="-3" dirty="0" err="1" smtClean="0">
                <a:solidFill>
                  <a:srgbClr val="375F92"/>
                </a:solidFill>
                <a:latin typeface="Calibri Light"/>
                <a:cs typeface="Calibri Light"/>
              </a:rPr>
              <a:t>стремлением</a:t>
            </a:r>
            <a:endParaRPr sz="1733" dirty="0" smtClean="0">
              <a:latin typeface="Calibri Light"/>
              <a:cs typeface="Calibri Light"/>
            </a:endParaRPr>
          </a:p>
          <a:p>
            <a:pPr marL="25401"/>
            <a:r>
              <a:rPr sz="1733" dirty="0" err="1" smtClean="0">
                <a:solidFill>
                  <a:srgbClr val="375F92"/>
                </a:solidFill>
                <a:latin typeface="Calibri Light"/>
                <a:cs typeface="Calibri Light"/>
              </a:rPr>
              <a:t>устранить</a:t>
            </a:r>
            <a:r>
              <a:rPr sz="1733" spc="-27" dirty="0" smtClean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733" spc="-3" dirty="0">
                <a:solidFill>
                  <a:srgbClr val="375F92"/>
                </a:solidFill>
                <a:latin typeface="Calibri Light"/>
                <a:cs typeface="Calibri Light"/>
              </a:rPr>
              <a:t>этот</a:t>
            </a:r>
            <a:r>
              <a:rPr sz="1733" spc="-23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733" spc="-3" dirty="0">
                <a:solidFill>
                  <a:srgbClr val="375F92"/>
                </a:solidFill>
                <a:latin typeface="Calibri Light"/>
                <a:cs typeface="Calibri Light"/>
              </a:rPr>
              <a:t>объект</a:t>
            </a:r>
            <a:endParaRPr sz="1733" dirty="0">
              <a:latin typeface="Calibri Light"/>
              <a:cs typeface="Calibri Light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11594" y="1"/>
            <a:ext cx="1380405" cy="909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4531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399627" cy="6858000"/>
            <a:chOff x="0" y="0"/>
            <a:chExt cx="59944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598932" cy="102869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560070" cy="10287000"/>
            </a:xfrm>
            <a:custGeom>
              <a:avLst/>
              <a:gdLst/>
              <a:ahLst/>
              <a:cxnLst/>
              <a:rect l="l" t="t" r="r" b="b"/>
              <a:pathLst>
                <a:path w="560070" h="10287000">
                  <a:moveTo>
                    <a:pt x="560057" y="10286996"/>
                  </a:moveTo>
                  <a:lnTo>
                    <a:pt x="560057" y="0"/>
                  </a:lnTo>
                  <a:lnTo>
                    <a:pt x="0" y="0"/>
                  </a:lnTo>
                  <a:lnTo>
                    <a:pt x="0" y="10286996"/>
                  </a:lnTo>
                  <a:lnTo>
                    <a:pt x="560057" y="10286996"/>
                  </a:lnTo>
                  <a:close/>
                </a:path>
              </a:pathLst>
            </a:custGeom>
            <a:solidFill>
              <a:srgbClr val="8BC53D">
                <a:alpha val="36077"/>
              </a:srgbClr>
            </a:solidFill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5" name="object 5"/>
            <p:cNvSpPr/>
            <p:nvPr/>
          </p:nvSpPr>
          <p:spPr>
            <a:xfrm>
              <a:off x="560057" y="0"/>
              <a:ext cx="0" cy="10287000"/>
            </a:xfrm>
            <a:custGeom>
              <a:avLst/>
              <a:gdLst/>
              <a:ahLst/>
              <a:cxnLst/>
              <a:rect l="l" t="t" r="r" b="b"/>
              <a:pathLst>
                <a:path h="10287000">
                  <a:moveTo>
                    <a:pt x="0" y="10286996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ADD294"/>
              </a:solidFill>
            </a:ln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6" name="object 6"/>
            <p:cNvSpPr/>
            <p:nvPr/>
          </p:nvSpPr>
          <p:spPr>
            <a:xfrm>
              <a:off x="555294" y="0"/>
              <a:ext cx="9525" cy="10287000"/>
            </a:xfrm>
            <a:custGeom>
              <a:avLst/>
              <a:gdLst/>
              <a:ahLst/>
              <a:cxnLst/>
              <a:rect l="l" t="t" r="r" b="b"/>
              <a:pathLst>
                <a:path w="9525" h="10287000">
                  <a:moveTo>
                    <a:pt x="0" y="10286996"/>
                  </a:moveTo>
                  <a:lnTo>
                    <a:pt x="9525" y="10286996"/>
                  </a:lnTo>
                  <a:lnTo>
                    <a:pt x="9525" y="0"/>
                  </a:lnTo>
                  <a:lnTo>
                    <a:pt x="0" y="0"/>
                  </a:lnTo>
                  <a:lnTo>
                    <a:pt x="0" y="10286996"/>
                  </a:lnTo>
                  <a:close/>
                </a:path>
              </a:pathLst>
            </a:custGeom>
            <a:solidFill>
              <a:srgbClr val="497DBA"/>
            </a:solidFill>
          </p:spPr>
          <p:txBody>
            <a:bodyPr wrap="square" lIns="0" tIns="0" rIns="0" bIns="0" rtlCol="0"/>
            <a:lstStyle/>
            <a:p>
              <a:endParaRPr sz="1200"/>
            </a:p>
          </p:txBody>
        </p:sp>
      </p:grp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913163" y="124685"/>
            <a:ext cx="1154185" cy="678844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4182111" y="251233"/>
            <a:ext cx="2746163" cy="747213"/>
          </a:xfrm>
          <a:prstGeom prst="rect">
            <a:avLst/>
          </a:prstGeom>
        </p:spPr>
        <p:txBody>
          <a:bodyPr vert="horz" wrap="square" lIns="0" tIns="8467" rIns="0" bIns="0" rtlCol="0" anchor="ctr">
            <a:spAutoFit/>
          </a:bodyPr>
          <a:lstStyle/>
          <a:p>
            <a:pPr marL="8467">
              <a:spcBef>
                <a:spcPts val="67"/>
              </a:spcBef>
            </a:pPr>
            <a:r>
              <a:rPr sz="4800" dirty="0">
                <a:latin typeface="Segoe UI Semibold"/>
                <a:cs typeface="Segoe UI Semibold"/>
              </a:rPr>
              <a:t>Т</a:t>
            </a:r>
            <a:r>
              <a:rPr sz="4800" spc="20" dirty="0">
                <a:latin typeface="Segoe UI Semibold"/>
                <a:cs typeface="Segoe UI Semibold"/>
              </a:rPr>
              <a:t>Е</a:t>
            </a:r>
            <a:r>
              <a:rPr sz="4800" spc="-3" dirty="0">
                <a:latin typeface="Segoe UI Semibold"/>
                <a:cs typeface="Segoe UI Semibold"/>
              </a:rPr>
              <a:t>ХНИКА</a:t>
            </a:r>
            <a:endParaRPr sz="4800">
              <a:latin typeface="Segoe UI Semibold"/>
              <a:cs typeface="Segoe UI Semibold"/>
            </a:endParaRPr>
          </a:p>
        </p:txBody>
      </p:sp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121382" y="407568"/>
            <a:ext cx="2581937" cy="1779991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692573" y="1156513"/>
            <a:ext cx="11085407" cy="4819995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 marR="4081561" algn="just">
              <a:spcBef>
                <a:spcPts val="67"/>
              </a:spcBef>
            </a:pPr>
            <a:r>
              <a:rPr sz="2000" dirty="0">
                <a:latin typeface="Segoe UI Light"/>
                <a:cs typeface="Segoe UI Light"/>
              </a:rPr>
              <a:t>Если </a:t>
            </a:r>
            <a:r>
              <a:rPr sz="2000" spc="-17" dirty="0">
                <a:latin typeface="Segoe UI Light"/>
                <a:cs typeface="Segoe UI Light"/>
              </a:rPr>
              <a:t>кто-то </a:t>
            </a:r>
            <a:r>
              <a:rPr sz="2000" spc="-7" dirty="0">
                <a:latin typeface="Segoe UI Light"/>
                <a:cs typeface="Segoe UI Light"/>
              </a:rPr>
              <a:t>критикует </a:t>
            </a:r>
            <a:r>
              <a:rPr sz="2000" dirty="0">
                <a:latin typeface="Segoe UI Light"/>
                <a:cs typeface="Segoe UI Light"/>
              </a:rPr>
              <a:t>вас или </a:t>
            </a:r>
            <a:r>
              <a:rPr sz="2000" spc="-10" dirty="0">
                <a:latin typeface="Segoe UI Light"/>
                <a:cs typeface="Segoe UI Light"/>
              </a:rPr>
              <a:t>говорит </a:t>
            </a:r>
            <a:r>
              <a:rPr sz="2000" dirty="0">
                <a:latin typeface="Segoe UI Light"/>
                <a:cs typeface="Segoe UI Light"/>
              </a:rPr>
              <a:t>вам </a:t>
            </a:r>
            <a:r>
              <a:rPr sz="2000" spc="-3" dirty="0">
                <a:latin typeface="Segoe UI Light"/>
                <a:cs typeface="Segoe UI Light"/>
              </a:rPr>
              <a:t>неприятные </a:t>
            </a:r>
            <a:r>
              <a:rPr sz="2000" dirty="0">
                <a:latin typeface="Segoe UI Light"/>
                <a:cs typeface="Segoe UI Light"/>
              </a:rPr>
              <a:t>вещи, </a:t>
            </a:r>
            <a:r>
              <a:rPr sz="2000" spc="3" dirty="0">
                <a:latin typeface="Segoe UI Light"/>
                <a:cs typeface="Segoe UI Light"/>
              </a:rPr>
              <a:t> </a:t>
            </a:r>
            <a:r>
              <a:rPr sz="2000" spc="-27" dirty="0">
                <a:latin typeface="Segoe UI Light"/>
                <a:cs typeface="Segoe UI Light"/>
              </a:rPr>
              <a:t>то</a:t>
            </a:r>
            <a:r>
              <a:rPr sz="2000" spc="497" dirty="0">
                <a:latin typeface="Segoe UI Light"/>
                <a:cs typeface="Segoe UI Light"/>
              </a:rPr>
              <a:t> </a:t>
            </a:r>
            <a:r>
              <a:rPr sz="2000" spc="7" dirty="0">
                <a:latin typeface="Segoe UI Light"/>
                <a:cs typeface="Segoe UI Light"/>
              </a:rPr>
              <a:t>прежде</a:t>
            </a:r>
            <a:r>
              <a:rPr sz="2000" spc="10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чем</a:t>
            </a:r>
            <a:r>
              <a:rPr sz="2000" spc="3" dirty="0">
                <a:latin typeface="Segoe UI Light"/>
                <a:cs typeface="Segoe UI Light"/>
              </a:rPr>
              <a:t> </a:t>
            </a:r>
            <a:r>
              <a:rPr sz="2000" spc="-3" dirty="0">
                <a:latin typeface="Segoe UI Light"/>
                <a:cs typeface="Segoe UI Light"/>
              </a:rPr>
              <a:t>выпускать</a:t>
            </a:r>
            <a:r>
              <a:rPr sz="2000" dirty="0">
                <a:latin typeface="Segoe UI Light"/>
                <a:cs typeface="Segoe UI Light"/>
              </a:rPr>
              <a:t> из</a:t>
            </a:r>
            <a:r>
              <a:rPr sz="2000" spc="3" dirty="0">
                <a:latin typeface="Segoe UI Light"/>
                <a:cs typeface="Segoe UI Light"/>
              </a:rPr>
              <a:t> </a:t>
            </a:r>
            <a:r>
              <a:rPr sz="2000" spc="-7" dirty="0">
                <a:latin typeface="Segoe UI Light"/>
                <a:cs typeface="Segoe UI Light"/>
              </a:rPr>
              <a:t>надпочечников</a:t>
            </a:r>
            <a:r>
              <a:rPr sz="2000" spc="-3" dirty="0">
                <a:latin typeface="Segoe UI Light"/>
                <a:cs typeface="Segoe UI Light"/>
              </a:rPr>
              <a:t> порцию </a:t>
            </a:r>
            <a:r>
              <a:rPr sz="2000" dirty="0">
                <a:latin typeface="Segoe UI Light"/>
                <a:cs typeface="Segoe UI Light"/>
              </a:rPr>
              <a:t> </a:t>
            </a:r>
            <a:r>
              <a:rPr sz="2000" spc="-13" dirty="0">
                <a:latin typeface="Segoe UI Light"/>
                <a:cs typeface="Segoe UI Light"/>
              </a:rPr>
              <a:t>разрушительного </a:t>
            </a:r>
            <a:r>
              <a:rPr sz="2000" spc="-3" dirty="0">
                <a:latin typeface="Segoe UI Light"/>
                <a:cs typeface="Segoe UI Light"/>
              </a:rPr>
              <a:t>адреналина, </a:t>
            </a:r>
            <a:r>
              <a:rPr sz="2000" spc="-7" dirty="0">
                <a:latin typeface="Segoe UI Light"/>
                <a:cs typeface="Segoe UI Light"/>
              </a:rPr>
              <a:t>сделайте </a:t>
            </a:r>
            <a:r>
              <a:rPr sz="2000" spc="-3" dirty="0">
                <a:latin typeface="Segoe UI Light"/>
                <a:cs typeface="Segoe UI Light"/>
              </a:rPr>
              <a:t>эмоциональную паузу </a:t>
            </a:r>
            <a:r>
              <a:rPr sz="2000" spc="-540" dirty="0">
                <a:latin typeface="Segoe UI Light"/>
                <a:cs typeface="Segoe UI Light"/>
              </a:rPr>
              <a:t> </a:t>
            </a:r>
            <a:r>
              <a:rPr sz="2000" spc="7" dirty="0">
                <a:latin typeface="Segoe UI Light"/>
                <a:cs typeface="Segoe UI Light"/>
              </a:rPr>
              <a:t>(для </a:t>
            </a:r>
            <a:r>
              <a:rPr sz="2000" spc="-33" dirty="0">
                <a:latin typeface="Segoe UI Light"/>
                <a:cs typeface="Segoe UI Light"/>
              </a:rPr>
              <a:t>этого </a:t>
            </a:r>
            <a:r>
              <a:rPr sz="2000" spc="-13" dirty="0">
                <a:latin typeface="Segoe UI Light"/>
                <a:cs typeface="Segoe UI Light"/>
              </a:rPr>
              <a:t>можно </a:t>
            </a:r>
            <a:r>
              <a:rPr sz="2000" dirty="0">
                <a:latin typeface="Segoe UI Light"/>
                <a:cs typeface="Segoe UI Light"/>
              </a:rPr>
              <a:t>выдохнуть и </a:t>
            </a:r>
            <a:r>
              <a:rPr sz="2000" spc="-3" dirty="0">
                <a:latin typeface="Segoe UI Light"/>
                <a:cs typeface="Segoe UI Light"/>
              </a:rPr>
              <a:t>на время </a:t>
            </a:r>
            <a:r>
              <a:rPr sz="2000" spc="-10" dirty="0">
                <a:latin typeface="Segoe UI Light"/>
                <a:cs typeface="Segoe UI Light"/>
              </a:rPr>
              <a:t>задержать </a:t>
            </a:r>
            <a:r>
              <a:rPr sz="2000" spc="-3" dirty="0">
                <a:latin typeface="Segoe UI Light"/>
                <a:cs typeface="Segoe UI Light"/>
              </a:rPr>
              <a:t>дыхание), </a:t>
            </a:r>
            <a:r>
              <a:rPr sz="2000" dirty="0">
                <a:latin typeface="Segoe UI Light"/>
                <a:cs typeface="Segoe UI Light"/>
              </a:rPr>
              <a:t> после </a:t>
            </a:r>
            <a:r>
              <a:rPr sz="2000" spc="-13" dirty="0">
                <a:latin typeface="Segoe UI Light"/>
                <a:cs typeface="Segoe UI Light"/>
              </a:rPr>
              <a:t>чего </a:t>
            </a:r>
            <a:r>
              <a:rPr sz="2000" spc="-7" dirty="0">
                <a:latin typeface="Segoe UI Light"/>
                <a:cs typeface="Segoe UI Light"/>
              </a:rPr>
              <a:t>спросите </a:t>
            </a:r>
            <a:r>
              <a:rPr sz="2000" dirty="0">
                <a:latin typeface="Segoe UI Light"/>
                <a:cs typeface="Segoe UI Light"/>
              </a:rPr>
              <a:t>себя: «Какую пользу я могу извлечь из </a:t>
            </a:r>
            <a:r>
              <a:rPr sz="2000" spc="3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данных</a:t>
            </a:r>
            <a:r>
              <a:rPr sz="2000" spc="-10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слов?»</a:t>
            </a:r>
            <a:endParaRPr sz="2000">
              <a:latin typeface="Segoe UI Light"/>
              <a:cs typeface="Segoe UI Light"/>
            </a:endParaRPr>
          </a:p>
          <a:p>
            <a:pPr>
              <a:spcBef>
                <a:spcPts val="13"/>
              </a:spcBef>
            </a:pPr>
            <a:endParaRPr sz="2933">
              <a:latin typeface="Segoe UI Light"/>
              <a:cs typeface="Segoe UI Light"/>
            </a:endParaRPr>
          </a:p>
          <a:p>
            <a:pPr marL="115999" marR="6350" algn="just"/>
            <a:r>
              <a:rPr sz="2000" spc="-3" dirty="0">
                <a:latin typeface="Segoe UI Light"/>
                <a:cs typeface="Segoe UI Light"/>
              </a:rPr>
              <a:t>Точно </a:t>
            </a:r>
            <a:r>
              <a:rPr sz="2000" dirty="0">
                <a:latin typeface="Segoe UI Light"/>
                <a:cs typeface="Segoe UI Light"/>
              </a:rPr>
              <a:t>так </a:t>
            </a:r>
            <a:r>
              <a:rPr sz="2000" spc="-30" dirty="0">
                <a:latin typeface="Segoe UI Light"/>
                <a:cs typeface="Segoe UI Light"/>
              </a:rPr>
              <a:t>же </a:t>
            </a:r>
            <a:r>
              <a:rPr sz="2000" dirty="0">
                <a:latin typeface="Segoe UI Light"/>
                <a:cs typeface="Segoe UI Light"/>
              </a:rPr>
              <a:t>и из </a:t>
            </a:r>
            <a:r>
              <a:rPr sz="2000" spc="-17" dirty="0">
                <a:latin typeface="Segoe UI Light"/>
                <a:cs typeface="Segoe UI Light"/>
              </a:rPr>
              <a:t>запальчивой </a:t>
            </a:r>
            <a:r>
              <a:rPr sz="2000" spc="-3" dirty="0">
                <a:latin typeface="Segoe UI Light"/>
                <a:cs typeface="Segoe UI Light"/>
              </a:rPr>
              <a:t>критики вы, </a:t>
            </a:r>
            <a:r>
              <a:rPr sz="2000" dirty="0">
                <a:latin typeface="Segoe UI Light"/>
                <a:cs typeface="Segoe UI Light"/>
              </a:rPr>
              <a:t>если </a:t>
            </a:r>
            <a:r>
              <a:rPr sz="2000" spc="-10" dirty="0">
                <a:latin typeface="Segoe UI Light"/>
                <a:cs typeface="Segoe UI Light"/>
              </a:rPr>
              <a:t>постараетесь, </a:t>
            </a:r>
            <a:r>
              <a:rPr sz="2000" spc="-33" dirty="0">
                <a:latin typeface="Segoe UI Light"/>
                <a:cs typeface="Segoe UI Light"/>
              </a:rPr>
              <a:t>можете </a:t>
            </a:r>
            <a:r>
              <a:rPr sz="2000" dirty="0">
                <a:latin typeface="Segoe UI Light"/>
                <a:cs typeface="Segoe UI Light"/>
              </a:rPr>
              <a:t>извлечь </a:t>
            </a:r>
            <a:r>
              <a:rPr sz="2000" spc="-10" dirty="0">
                <a:latin typeface="Segoe UI Light"/>
                <a:cs typeface="Segoe UI Light"/>
              </a:rPr>
              <a:t>какую-то </a:t>
            </a:r>
            <a:r>
              <a:rPr sz="2000" dirty="0">
                <a:latin typeface="Segoe UI Light"/>
                <a:cs typeface="Segoe UI Light"/>
              </a:rPr>
              <a:t>новую </a:t>
            </a:r>
            <a:r>
              <a:rPr sz="2000" spc="3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информацию</a:t>
            </a:r>
            <a:r>
              <a:rPr sz="2000" spc="-17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о себе</a:t>
            </a:r>
            <a:r>
              <a:rPr sz="2000" spc="-13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или</a:t>
            </a:r>
            <a:r>
              <a:rPr sz="2000" spc="-13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о </a:t>
            </a:r>
            <a:r>
              <a:rPr sz="2000" spc="-7" dirty="0">
                <a:latin typeface="Segoe UI Light"/>
                <a:cs typeface="Segoe UI Light"/>
              </a:rPr>
              <a:t>собеседнике.</a:t>
            </a:r>
            <a:endParaRPr sz="2000">
              <a:latin typeface="Segoe UI Light"/>
              <a:cs typeface="Segoe UI Light"/>
            </a:endParaRPr>
          </a:p>
          <a:p>
            <a:pPr>
              <a:spcBef>
                <a:spcPts val="30"/>
              </a:spcBef>
            </a:pPr>
            <a:endParaRPr sz="2533">
              <a:latin typeface="Segoe UI Light"/>
              <a:cs typeface="Segoe UI Light"/>
            </a:endParaRPr>
          </a:p>
          <a:p>
            <a:pPr marL="115999" marR="3387" algn="just">
              <a:lnSpc>
                <a:spcPct val="98300"/>
              </a:lnSpc>
            </a:pPr>
            <a:r>
              <a:rPr sz="2000" dirty="0">
                <a:latin typeface="Segoe UI Light"/>
                <a:cs typeface="Segoe UI Light"/>
              </a:rPr>
              <a:t>А</a:t>
            </a:r>
            <a:r>
              <a:rPr sz="2000" spc="3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дальше</a:t>
            </a:r>
            <a:r>
              <a:rPr sz="2000" spc="3" dirty="0">
                <a:latin typeface="Segoe UI Light"/>
                <a:cs typeface="Segoe UI Light"/>
              </a:rPr>
              <a:t> </a:t>
            </a:r>
            <a:r>
              <a:rPr sz="2000" spc="-3" dirty="0">
                <a:latin typeface="Segoe UI Light"/>
                <a:cs typeface="Segoe UI Light"/>
              </a:rPr>
              <a:t>нужно</a:t>
            </a:r>
            <a:r>
              <a:rPr sz="2000" dirty="0">
                <a:latin typeface="Segoe UI Light"/>
                <a:cs typeface="Segoe UI Light"/>
              </a:rPr>
              <a:t> </a:t>
            </a:r>
            <a:r>
              <a:rPr sz="2000" spc="-3" dirty="0">
                <a:latin typeface="Segoe UI Light"/>
                <a:cs typeface="Segoe UI Light"/>
              </a:rPr>
              <a:t>совершить</a:t>
            </a:r>
            <a:r>
              <a:rPr sz="2000" dirty="0">
                <a:latin typeface="Segoe UI Light"/>
                <a:cs typeface="Segoe UI Light"/>
              </a:rPr>
              <a:t> самый</a:t>
            </a:r>
            <a:r>
              <a:rPr sz="2000" spc="3" dirty="0">
                <a:latin typeface="Segoe UI Light"/>
                <a:cs typeface="Segoe UI Light"/>
              </a:rPr>
              <a:t> </a:t>
            </a:r>
            <a:r>
              <a:rPr sz="2000" spc="-23" dirty="0">
                <a:latin typeface="Segoe UI Light"/>
                <a:cs typeface="Segoe UI Light"/>
              </a:rPr>
              <a:t>трудный,</a:t>
            </a:r>
            <a:r>
              <a:rPr sz="2000" spc="-20" dirty="0">
                <a:latin typeface="Segoe UI Light"/>
                <a:cs typeface="Segoe UI Light"/>
              </a:rPr>
              <a:t> </a:t>
            </a:r>
            <a:r>
              <a:rPr sz="2000" spc="-3" dirty="0">
                <a:latin typeface="Segoe UI Light"/>
                <a:cs typeface="Segoe UI Light"/>
              </a:rPr>
              <a:t>но</a:t>
            </a:r>
            <a:r>
              <a:rPr sz="2000" dirty="0">
                <a:latin typeface="Segoe UI Light"/>
                <a:cs typeface="Segoe UI Light"/>
              </a:rPr>
              <a:t> </a:t>
            </a:r>
            <a:r>
              <a:rPr sz="2000" spc="-7" dirty="0">
                <a:latin typeface="Segoe UI Light"/>
                <a:cs typeface="Segoe UI Light"/>
              </a:rPr>
              <a:t>увлекательный</a:t>
            </a:r>
            <a:r>
              <a:rPr sz="2000" spc="-3" dirty="0">
                <a:latin typeface="Segoe UI Light"/>
                <a:cs typeface="Segoe UI Light"/>
              </a:rPr>
              <a:t> </a:t>
            </a:r>
            <a:r>
              <a:rPr sz="2000" spc="20" dirty="0">
                <a:latin typeface="Segoe UI Light"/>
                <a:cs typeface="Segoe UI Light"/>
              </a:rPr>
              <a:t>поступок:</a:t>
            </a:r>
            <a:r>
              <a:rPr sz="2000" spc="23" dirty="0">
                <a:latin typeface="Segoe UI Light"/>
                <a:cs typeface="Segoe UI Light"/>
              </a:rPr>
              <a:t> </a:t>
            </a:r>
            <a:r>
              <a:rPr sz="2000" spc="-7" dirty="0">
                <a:latin typeface="Segoe UI Light"/>
                <a:cs typeface="Segoe UI Light"/>
              </a:rPr>
              <a:t>похвалить</a:t>
            </a:r>
            <a:r>
              <a:rPr sz="2000" spc="-3" dirty="0">
                <a:latin typeface="Segoe UI Light"/>
                <a:cs typeface="Segoe UI Light"/>
              </a:rPr>
              <a:t> </a:t>
            </a:r>
            <a:r>
              <a:rPr sz="2000" spc="-10" dirty="0">
                <a:latin typeface="Segoe UI Light"/>
                <a:cs typeface="Segoe UI Light"/>
              </a:rPr>
              <a:t>своего </a:t>
            </a:r>
            <a:r>
              <a:rPr sz="2000" spc="-7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оппонента!</a:t>
            </a:r>
            <a:r>
              <a:rPr sz="2000" spc="3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За</a:t>
            </a:r>
            <a:r>
              <a:rPr sz="2000" spc="3" dirty="0">
                <a:latin typeface="Segoe UI Light"/>
                <a:cs typeface="Segoe UI Light"/>
              </a:rPr>
              <a:t> </a:t>
            </a:r>
            <a:r>
              <a:rPr sz="2000" spc="-13" dirty="0">
                <a:latin typeface="Segoe UI Light"/>
                <a:cs typeface="Segoe UI Light"/>
              </a:rPr>
              <a:t>что?</a:t>
            </a:r>
            <a:r>
              <a:rPr sz="2000" spc="-10" dirty="0">
                <a:latin typeface="Segoe UI Light"/>
                <a:cs typeface="Segoe UI Light"/>
              </a:rPr>
              <a:t> </a:t>
            </a:r>
            <a:r>
              <a:rPr sz="2000" spc="-20" dirty="0">
                <a:latin typeface="Segoe UI Light"/>
                <a:cs typeface="Segoe UI Light"/>
              </a:rPr>
              <a:t>Это</a:t>
            </a:r>
            <a:r>
              <a:rPr sz="2000" spc="-17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вы</a:t>
            </a:r>
            <a:r>
              <a:rPr sz="2000" spc="3" dirty="0">
                <a:latin typeface="Segoe UI Light"/>
                <a:cs typeface="Segoe UI Light"/>
              </a:rPr>
              <a:t> </a:t>
            </a:r>
            <a:r>
              <a:rPr sz="2000" spc="-30" dirty="0">
                <a:latin typeface="Segoe UI Light"/>
                <a:cs typeface="Segoe UI Light"/>
              </a:rPr>
              <a:t>можете</a:t>
            </a:r>
            <a:r>
              <a:rPr sz="2000" spc="-27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придумать</a:t>
            </a:r>
            <a:r>
              <a:rPr sz="2000" spc="3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сами,</a:t>
            </a:r>
            <a:r>
              <a:rPr sz="2000" spc="3" dirty="0">
                <a:latin typeface="Segoe UI Light"/>
                <a:cs typeface="Segoe UI Light"/>
              </a:rPr>
              <a:t> </a:t>
            </a:r>
            <a:r>
              <a:rPr sz="2000" spc="-3" dirty="0">
                <a:latin typeface="Segoe UI Light"/>
                <a:cs typeface="Segoe UI Light"/>
              </a:rPr>
              <a:t>например:</a:t>
            </a:r>
            <a:r>
              <a:rPr sz="2000" dirty="0">
                <a:latin typeface="Segoe UI Light"/>
                <a:cs typeface="Segoe UI Light"/>
              </a:rPr>
              <a:t> </a:t>
            </a:r>
            <a:r>
              <a:rPr sz="2000" spc="-3" dirty="0">
                <a:latin typeface="Segoe UI Light"/>
                <a:cs typeface="Segoe UI Light"/>
              </a:rPr>
              <a:t>за</a:t>
            </a:r>
            <a:r>
              <a:rPr sz="2000" dirty="0">
                <a:latin typeface="Segoe UI Light"/>
                <a:cs typeface="Segoe UI Light"/>
              </a:rPr>
              <a:t> </a:t>
            </a:r>
            <a:r>
              <a:rPr sz="2000" spc="-20" dirty="0">
                <a:latin typeface="Segoe UI Light"/>
                <a:cs typeface="Segoe UI Light"/>
              </a:rPr>
              <a:t>то,</a:t>
            </a:r>
            <a:r>
              <a:rPr sz="2000" spc="-17" dirty="0">
                <a:latin typeface="Segoe UI Light"/>
                <a:cs typeface="Segoe UI Light"/>
              </a:rPr>
              <a:t> что</a:t>
            </a:r>
            <a:r>
              <a:rPr sz="2000" spc="-13" dirty="0">
                <a:latin typeface="Segoe UI Light"/>
                <a:cs typeface="Segoe UI Light"/>
              </a:rPr>
              <a:t> </a:t>
            </a:r>
            <a:r>
              <a:rPr sz="2000" spc="-3" dirty="0">
                <a:latin typeface="Segoe UI Light"/>
                <a:cs typeface="Segoe UI Light"/>
              </a:rPr>
              <a:t>он</a:t>
            </a:r>
            <a:r>
              <a:rPr sz="2000" dirty="0">
                <a:latin typeface="Segoe UI Light"/>
                <a:cs typeface="Segoe UI Light"/>
              </a:rPr>
              <a:t> </a:t>
            </a:r>
            <a:r>
              <a:rPr sz="2000" spc="-13" dirty="0">
                <a:latin typeface="Segoe UI Light"/>
                <a:cs typeface="Segoe UI Light"/>
              </a:rPr>
              <a:t>помогал</a:t>
            </a:r>
            <a:r>
              <a:rPr sz="2000" spc="-10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вам </a:t>
            </a:r>
            <a:r>
              <a:rPr sz="2000" spc="3" dirty="0">
                <a:latin typeface="Segoe UI Light"/>
                <a:cs typeface="Segoe UI Light"/>
              </a:rPr>
              <a:t> </a:t>
            </a:r>
            <a:r>
              <a:rPr sz="2000" spc="-3" dirty="0">
                <a:latin typeface="Segoe UI Light"/>
                <a:cs typeface="Segoe UI Light"/>
              </a:rPr>
              <a:t>тренировать </a:t>
            </a:r>
            <a:r>
              <a:rPr sz="2000" spc="-10" dirty="0">
                <a:latin typeface="Segoe UI Light"/>
                <a:cs typeface="Segoe UI Light"/>
              </a:rPr>
              <a:t>выдержку </a:t>
            </a:r>
            <a:r>
              <a:rPr sz="2000" dirty="0">
                <a:latin typeface="Segoe UI Light"/>
                <a:cs typeface="Segoe UI Light"/>
              </a:rPr>
              <a:t>и </a:t>
            </a:r>
            <a:r>
              <a:rPr sz="2000" spc="-10" dirty="0">
                <a:latin typeface="Segoe UI Light"/>
                <a:cs typeface="Segoe UI Light"/>
              </a:rPr>
              <a:t>терпение; </a:t>
            </a:r>
            <a:r>
              <a:rPr sz="2000" spc="-3" dirty="0">
                <a:latin typeface="Segoe UI Light"/>
                <a:cs typeface="Segoe UI Light"/>
              </a:rPr>
              <a:t>за </a:t>
            </a:r>
            <a:r>
              <a:rPr sz="2000" spc="-20" dirty="0">
                <a:latin typeface="Segoe UI Light"/>
                <a:cs typeface="Segoe UI Light"/>
              </a:rPr>
              <a:t>то, </a:t>
            </a:r>
            <a:r>
              <a:rPr sz="2000" spc="-17" dirty="0">
                <a:latin typeface="Segoe UI Light"/>
                <a:cs typeface="Segoe UI Light"/>
              </a:rPr>
              <a:t>что </a:t>
            </a:r>
            <a:r>
              <a:rPr sz="2000" spc="-3" dirty="0">
                <a:latin typeface="Segoe UI Light"/>
                <a:cs typeface="Segoe UI Light"/>
              </a:rPr>
              <a:t>он </a:t>
            </a:r>
            <a:r>
              <a:rPr sz="2000" dirty="0">
                <a:latin typeface="Segoe UI Light"/>
                <a:cs typeface="Segoe UI Light"/>
              </a:rPr>
              <a:t>помог вам </a:t>
            </a:r>
            <a:r>
              <a:rPr sz="2000" spc="-7" dirty="0">
                <a:latin typeface="Segoe UI Light"/>
                <a:cs typeface="Segoe UI Light"/>
              </a:rPr>
              <a:t>посмотреть </a:t>
            </a:r>
            <a:r>
              <a:rPr sz="2000" spc="-3" dirty="0">
                <a:latin typeface="Segoe UI Light"/>
                <a:cs typeface="Segoe UI Light"/>
              </a:rPr>
              <a:t>на себя </a:t>
            </a:r>
            <a:r>
              <a:rPr sz="2000" spc="3" dirty="0">
                <a:latin typeface="Segoe UI Light"/>
                <a:cs typeface="Segoe UI Light"/>
              </a:rPr>
              <a:t>со </a:t>
            </a:r>
            <a:r>
              <a:rPr sz="2000" spc="-10" dirty="0">
                <a:latin typeface="Segoe UI Light"/>
                <a:cs typeface="Segoe UI Light"/>
              </a:rPr>
              <a:t>стороны; </a:t>
            </a:r>
            <a:r>
              <a:rPr sz="2000" spc="-3" dirty="0">
                <a:latin typeface="Segoe UI Light"/>
                <a:cs typeface="Segoe UI Light"/>
              </a:rPr>
              <a:t>за </a:t>
            </a:r>
            <a:r>
              <a:rPr sz="2000" dirty="0">
                <a:latin typeface="Segoe UI Light"/>
                <a:cs typeface="Segoe UI Light"/>
              </a:rPr>
              <a:t> </a:t>
            </a:r>
            <a:r>
              <a:rPr sz="2000" spc="-10" dirty="0">
                <a:latin typeface="Segoe UI Light"/>
                <a:cs typeface="Segoe UI Light"/>
              </a:rPr>
              <a:t>радость </a:t>
            </a:r>
            <a:r>
              <a:rPr sz="2000" dirty="0">
                <a:latin typeface="Segoe UI Light"/>
                <a:cs typeface="Segoe UI Light"/>
              </a:rPr>
              <a:t>победы над собой и над </a:t>
            </a:r>
            <a:r>
              <a:rPr sz="2000" spc="3" dirty="0">
                <a:latin typeface="Segoe UI Light"/>
                <a:cs typeface="Segoe UI Light"/>
              </a:rPr>
              <a:t>ситуацией </a:t>
            </a:r>
            <a:r>
              <a:rPr sz="2000" spc="-3" dirty="0">
                <a:latin typeface="Segoe UI Light"/>
                <a:cs typeface="Segoe UI Light"/>
              </a:rPr>
              <a:t>(если </a:t>
            </a:r>
            <a:r>
              <a:rPr sz="2000" dirty="0">
                <a:latin typeface="Segoe UI Light"/>
                <a:cs typeface="Segoe UI Light"/>
              </a:rPr>
              <a:t>вы все-таки </a:t>
            </a:r>
            <a:r>
              <a:rPr sz="2000" spc="-3" dirty="0">
                <a:latin typeface="Segoe UI Light"/>
                <a:cs typeface="Segoe UI Light"/>
              </a:rPr>
              <a:t>не </a:t>
            </a:r>
            <a:r>
              <a:rPr sz="2000" spc="-7" dirty="0">
                <a:latin typeface="Segoe UI Light"/>
                <a:cs typeface="Segoe UI Light"/>
              </a:rPr>
              <a:t>поддались </a:t>
            </a:r>
            <a:r>
              <a:rPr sz="2000" spc="-3" dirty="0">
                <a:latin typeface="Segoe UI Light"/>
                <a:cs typeface="Segoe UI Light"/>
              </a:rPr>
              <a:t>на провокацию </a:t>
            </a:r>
            <a:r>
              <a:rPr sz="2000" dirty="0">
                <a:latin typeface="Segoe UI Light"/>
                <a:cs typeface="Segoe UI Light"/>
              </a:rPr>
              <a:t>и </a:t>
            </a:r>
            <a:r>
              <a:rPr sz="2000" spc="3" dirty="0">
                <a:latin typeface="Segoe UI Light"/>
                <a:cs typeface="Segoe UI Light"/>
              </a:rPr>
              <a:t>не </a:t>
            </a:r>
            <a:r>
              <a:rPr sz="2000" spc="7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дали</a:t>
            </a:r>
            <a:r>
              <a:rPr sz="2000" spc="-7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волю</a:t>
            </a:r>
            <a:r>
              <a:rPr sz="2000" spc="3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гневу и</a:t>
            </a:r>
            <a:r>
              <a:rPr sz="2000" spc="3" dirty="0">
                <a:latin typeface="Segoe UI Light"/>
                <a:cs typeface="Segoe UI Light"/>
              </a:rPr>
              <a:t> </a:t>
            </a:r>
            <a:r>
              <a:rPr sz="2000" spc="-13" dirty="0">
                <a:latin typeface="Segoe UI Light"/>
                <a:cs typeface="Segoe UI Light"/>
              </a:rPr>
              <a:t>раздражению).</a:t>
            </a:r>
            <a:endParaRPr sz="2000">
              <a:latin typeface="Segoe UI Light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41712496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39012" y="1530984"/>
            <a:ext cx="9665970" cy="500992"/>
          </a:xfrm>
          <a:prstGeom prst="rect">
            <a:avLst/>
          </a:prstGeom>
        </p:spPr>
        <p:txBody>
          <a:bodyPr vert="horz" wrap="square" lIns="0" tIns="8467" rIns="0" bIns="0" rtlCol="0" anchor="ctr">
            <a:spAutoFit/>
          </a:bodyPr>
          <a:lstStyle/>
          <a:p>
            <a:pPr marL="8467">
              <a:spcBef>
                <a:spcPts val="67"/>
              </a:spcBef>
            </a:pPr>
            <a:r>
              <a:rPr sz="3200" spc="-7" dirty="0">
                <a:solidFill>
                  <a:srgbClr val="C0504D"/>
                </a:solidFill>
              </a:rPr>
              <a:t>ОБЩИЕ</a:t>
            </a:r>
            <a:r>
              <a:rPr sz="3200" spc="-3" dirty="0">
                <a:solidFill>
                  <a:srgbClr val="C0504D"/>
                </a:solidFill>
              </a:rPr>
              <a:t> </a:t>
            </a:r>
            <a:r>
              <a:rPr sz="3200" dirty="0">
                <a:solidFill>
                  <a:srgbClr val="C0504D"/>
                </a:solidFill>
              </a:rPr>
              <a:t>ПРИНЦИПЫ</a:t>
            </a:r>
            <a:r>
              <a:rPr sz="3200" spc="-17" dirty="0">
                <a:solidFill>
                  <a:srgbClr val="C0504D"/>
                </a:solidFill>
              </a:rPr>
              <a:t> </a:t>
            </a:r>
            <a:r>
              <a:rPr sz="3200" spc="-13" dirty="0">
                <a:solidFill>
                  <a:srgbClr val="C0504D"/>
                </a:solidFill>
              </a:rPr>
              <a:t>РАБОТЫ</a:t>
            </a:r>
            <a:r>
              <a:rPr sz="3200" spc="-7" dirty="0">
                <a:solidFill>
                  <a:srgbClr val="C0504D"/>
                </a:solidFill>
              </a:rPr>
              <a:t> </a:t>
            </a:r>
            <a:r>
              <a:rPr sz="3200" dirty="0">
                <a:solidFill>
                  <a:srgbClr val="C0504D"/>
                </a:solidFill>
              </a:rPr>
              <a:t>ПРИ НЕРВНОЙ</a:t>
            </a:r>
            <a:r>
              <a:rPr sz="3200" spc="-20" dirty="0">
                <a:solidFill>
                  <a:srgbClr val="C0504D"/>
                </a:solidFill>
              </a:rPr>
              <a:t> </a:t>
            </a:r>
            <a:r>
              <a:rPr sz="3200" spc="-27" dirty="0">
                <a:solidFill>
                  <a:srgbClr val="C0504D"/>
                </a:solidFill>
              </a:rPr>
              <a:t>ДРОЖИ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915924" y="2860718"/>
            <a:ext cx="9933517" cy="2963205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416581" marR="3387" indent="-408537">
              <a:spcBef>
                <a:spcPts val="67"/>
              </a:spcBef>
              <a:buAutoNum type="arabicPeriod"/>
              <a:tabLst>
                <a:tab pos="416581" algn="l"/>
                <a:tab pos="417004" algn="l"/>
                <a:tab pos="5777942" algn="l"/>
                <a:tab pos="6877394" algn="l"/>
                <a:tab pos="8103852" algn="l"/>
              </a:tabLst>
            </a:pPr>
            <a:r>
              <a:rPr sz="3200" spc="-27" dirty="0">
                <a:latin typeface="Segoe UI Light"/>
                <a:cs typeface="Segoe UI Light"/>
              </a:rPr>
              <a:t>Уточните</a:t>
            </a:r>
            <a:r>
              <a:rPr sz="3200" spc="10" dirty="0">
                <a:latin typeface="Segoe UI Light"/>
                <a:cs typeface="Segoe UI Light"/>
              </a:rPr>
              <a:t> </a:t>
            </a:r>
            <a:r>
              <a:rPr sz="3200" dirty="0">
                <a:latin typeface="Segoe UI Light"/>
                <a:cs typeface="Segoe UI Light"/>
              </a:rPr>
              <a:t>у</a:t>
            </a:r>
            <a:r>
              <a:rPr sz="3200" spc="10" dirty="0">
                <a:latin typeface="Segoe UI Light"/>
                <a:cs typeface="Segoe UI Light"/>
              </a:rPr>
              <a:t> </a:t>
            </a:r>
            <a:r>
              <a:rPr sz="3200" spc="-3" dirty="0">
                <a:latin typeface="Segoe UI Light"/>
                <a:cs typeface="Segoe UI Light"/>
              </a:rPr>
              <a:t>ребенка:</a:t>
            </a:r>
            <a:r>
              <a:rPr sz="3200" dirty="0">
                <a:latin typeface="Segoe UI Light"/>
                <a:cs typeface="Segoe UI Light"/>
              </a:rPr>
              <a:t> </a:t>
            </a:r>
            <a:r>
              <a:rPr sz="3200" spc="-3" dirty="0">
                <a:latin typeface="Segoe UI Light"/>
                <a:cs typeface="Segoe UI Light"/>
              </a:rPr>
              <a:t>ощущает	</a:t>
            </a:r>
            <a:r>
              <a:rPr sz="3200" dirty="0">
                <a:latin typeface="Segoe UI Light"/>
                <a:cs typeface="Segoe UI Light"/>
              </a:rPr>
              <a:t>ли </a:t>
            </a:r>
            <a:r>
              <a:rPr sz="3200" spc="-3" dirty="0">
                <a:latin typeface="Segoe UI Light"/>
                <a:cs typeface="Segoe UI Light"/>
              </a:rPr>
              <a:t>он	</a:t>
            </a:r>
            <a:r>
              <a:rPr sz="3200" spc="-23" dirty="0">
                <a:latin typeface="Segoe UI Light"/>
                <a:cs typeface="Segoe UI Light"/>
              </a:rPr>
              <a:t>дрожь	</a:t>
            </a:r>
            <a:r>
              <a:rPr sz="3200" dirty="0">
                <a:latin typeface="Segoe UI Light"/>
                <a:cs typeface="Segoe UI Light"/>
              </a:rPr>
              <a:t>в</a:t>
            </a:r>
            <a:r>
              <a:rPr sz="3200" spc="-27" dirty="0">
                <a:latin typeface="Segoe UI Light"/>
                <a:cs typeface="Segoe UI Light"/>
              </a:rPr>
              <a:t> </a:t>
            </a:r>
            <a:r>
              <a:rPr sz="3200" spc="-23" dirty="0">
                <a:latin typeface="Segoe UI Light"/>
                <a:cs typeface="Segoe UI Light"/>
              </a:rPr>
              <a:t>теле</a:t>
            </a:r>
            <a:r>
              <a:rPr sz="3200" spc="-30" dirty="0">
                <a:latin typeface="Segoe UI Light"/>
                <a:cs typeface="Segoe UI Light"/>
              </a:rPr>
              <a:t> </a:t>
            </a:r>
            <a:r>
              <a:rPr sz="3200" spc="-3" dirty="0">
                <a:latin typeface="Segoe UI Light"/>
                <a:cs typeface="Segoe UI Light"/>
              </a:rPr>
              <a:t>или </a:t>
            </a:r>
            <a:r>
              <a:rPr sz="3200" spc="-867" dirty="0">
                <a:latin typeface="Segoe UI Light"/>
                <a:cs typeface="Segoe UI Light"/>
              </a:rPr>
              <a:t> </a:t>
            </a:r>
            <a:r>
              <a:rPr sz="3200" dirty="0">
                <a:latin typeface="Segoe UI Light"/>
                <a:cs typeface="Segoe UI Light"/>
              </a:rPr>
              <a:t>в</a:t>
            </a:r>
            <a:r>
              <a:rPr sz="3200" spc="-3" dirty="0">
                <a:latin typeface="Segoe UI Light"/>
                <a:cs typeface="Segoe UI Light"/>
              </a:rPr>
              <a:t> </a:t>
            </a:r>
            <a:r>
              <a:rPr sz="3200" spc="-27" dirty="0">
                <a:latin typeface="Segoe UI Light"/>
                <a:cs typeface="Segoe UI Light"/>
              </a:rPr>
              <a:t>какой-то</a:t>
            </a:r>
            <a:r>
              <a:rPr sz="3200" dirty="0">
                <a:latin typeface="Segoe UI Light"/>
                <a:cs typeface="Segoe UI Light"/>
              </a:rPr>
              <a:t> части </a:t>
            </a:r>
            <a:r>
              <a:rPr sz="3200" spc="-20" dirty="0">
                <a:latin typeface="Segoe UI Light"/>
                <a:cs typeface="Segoe UI Light"/>
              </a:rPr>
              <a:t>тела.</a:t>
            </a:r>
            <a:endParaRPr sz="3200">
              <a:latin typeface="Segoe UI Light"/>
              <a:cs typeface="Segoe UI Light"/>
            </a:endParaRPr>
          </a:p>
          <a:p>
            <a:pPr marL="416581" indent="-408537">
              <a:buAutoNum type="arabicPeriod"/>
              <a:tabLst>
                <a:tab pos="417004" algn="l"/>
                <a:tab pos="3220881" algn="l"/>
                <a:tab pos="3869037" algn="l"/>
              </a:tabLst>
            </a:pPr>
            <a:r>
              <a:rPr sz="3200" spc="-20" dirty="0">
                <a:latin typeface="Segoe UI Light"/>
                <a:cs typeface="Segoe UI Light"/>
              </a:rPr>
              <a:t>Объясните,</a:t>
            </a:r>
            <a:r>
              <a:rPr sz="3200" dirty="0">
                <a:latin typeface="Segoe UI Light"/>
                <a:cs typeface="Segoe UI Light"/>
              </a:rPr>
              <a:t> </a:t>
            </a:r>
            <a:r>
              <a:rPr sz="3200" spc="-30" dirty="0">
                <a:latin typeface="Segoe UI Light"/>
                <a:cs typeface="Segoe UI Light"/>
              </a:rPr>
              <a:t>что	</a:t>
            </a:r>
            <a:r>
              <a:rPr sz="3200" spc="-63" dirty="0">
                <a:latin typeface="Segoe UI Light"/>
                <a:cs typeface="Segoe UI Light"/>
              </a:rPr>
              <a:t>это	</a:t>
            </a:r>
            <a:r>
              <a:rPr sz="3200" dirty="0">
                <a:latin typeface="Segoe UI Light"/>
                <a:cs typeface="Segoe UI Light"/>
              </a:rPr>
              <a:t>нормальная</a:t>
            </a:r>
            <a:r>
              <a:rPr sz="3200" spc="-17" dirty="0">
                <a:latin typeface="Segoe UI Light"/>
                <a:cs typeface="Segoe UI Light"/>
              </a:rPr>
              <a:t> </a:t>
            </a:r>
            <a:r>
              <a:rPr sz="3200" spc="-3" dirty="0">
                <a:latin typeface="Segoe UI Light"/>
                <a:cs typeface="Segoe UI Light"/>
              </a:rPr>
              <a:t>реакция</a:t>
            </a:r>
            <a:r>
              <a:rPr sz="3200" spc="-17" dirty="0">
                <a:latin typeface="Segoe UI Light"/>
                <a:cs typeface="Segoe UI Light"/>
              </a:rPr>
              <a:t> </a:t>
            </a:r>
            <a:r>
              <a:rPr sz="3200" dirty="0">
                <a:latin typeface="Segoe UI Light"/>
                <a:cs typeface="Segoe UI Light"/>
              </a:rPr>
              <a:t>на</a:t>
            </a:r>
            <a:r>
              <a:rPr sz="3200" spc="-13" dirty="0">
                <a:latin typeface="Segoe UI Light"/>
                <a:cs typeface="Segoe UI Light"/>
              </a:rPr>
              <a:t> </a:t>
            </a:r>
            <a:r>
              <a:rPr sz="3200" dirty="0">
                <a:latin typeface="Segoe UI Light"/>
                <a:cs typeface="Segoe UI Light"/>
              </a:rPr>
              <a:t>стресс.</a:t>
            </a:r>
            <a:endParaRPr sz="3200">
              <a:latin typeface="Segoe UI Light"/>
              <a:cs typeface="Segoe UI Light"/>
            </a:endParaRPr>
          </a:p>
          <a:p>
            <a:pPr marL="416581" indent="-408537">
              <a:buAutoNum type="arabicPeriod"/>
              <a:tabLst>
                <a:tab pos="417004" algn="l"/>
                <a:tab pos="5777519" algn="l"/>
              </a:tabLst>
            </a:pPr>
            <a:r>
              <a:rPr sz="3200" spc="-20" dirty="0">
                <a:latin typeface="Segoe UI Light"/>
                <a:cs typeface="Segoe UI Light"/>
              </a:rPr>
              <a:t>Рекомендуйте</a:t>
            </a:r>
            <a:r>
              <a:rPr sz="3200" spc="20" dirty="0">
                <a:latin typeface="Segoe UI Light"/>
                <a:cs typeface="Segoe UI Light"/>
              </a:rPr>
              <a:t> </a:t>
            </a:r>
            <a:r>
              <a:rPr sz="3200" spc="-7" dirty="0">
                <a:latin typeface="Segoe UI Light"/>
                <a:cs typeface="Segoe UI Light"/>
              </a:rPr>
              <a:t>усилить</a:t>
            </a:r>
            <a:r>
              <a:rPr sz="3200" spc="17" dirty="0">
                <a:latin typeface="Segoe UI Light"/>
                <a:cs typeface="Segoe UI Light"/>
              </a:rPr>
              <a:t> </a:t>
            </a:r>
            <a:r>
              <a:rPr sz="3200" spc="-17" dirty="0">
                <a:latin typeface="Segoe UI Light"/>
                <a:cs typeface="Segoe UI Light"/>
              </a:rPr>
              <a:t>дрожь,	</a:t>
            </a:r>
            <a:r>
              <a:rPr sz="3200" spc="-10" dirty="0">
                <a:latin typeface="Segoe UI Light"/>
                <a:cs typeface="Segoe UI Light"/>
              </a:rPr>
              <a:t>используйте</a:t>
            </a:r>
            <a:r>
              <a:rPr sz="3200" spc="-17" dirty="0">
                <a:latin typeface="Segoe UI Light"/>
                <a:cs typeface="Segoe UI Light"/>
              </a:rPr>
              <a:t> </a:t>
            </a:r>
            <a:r>
              <a:rPr sz="3200" spc="-13" dirty="0">
                <a:latin typeface="Segoe UI Light"/>
                <a:cs typeface="Segoe UI Light"/>
              </a:rPr>
              <a:t>технику</a:t>
            </a:r>
            <a:endParaRPr sz="3200">
              <a:latin typeface="Segoe UI Light"/>
              <a:cs typeface="Segoe UI Light"/>
            </a:endParaRPr>
          </a:p>
          <a:p>
            <a:pPr marL="416581">
              <a:spcBef>
                <a:spcPts val="3"/>
              </a:spcBef>
            </a:pPr>
            <a:r>
              <a:rPr sz="3200" dirty="0">
                <a:latin typeface="Segoe UI Light"/>
                <a:cs typeface="Segoe UI Light"/>
              </a:rPr>
              <a:t>«Тряска»</a:t>
            </a:r>
            <a:endParaRPr sz="3200">
              <a:latin typeface="Segoe UI Light"/>
              <a:cs typeface="Segoe UI Light"/>
            </a:endParaRPr>
          </a:p>
          <a:p>
            <a:pPr marL="416581" indent="-408537">
              <a:buAutoNum type="arabicPeriod" startAt="4"/>
              <a:tabLst>
                <a:tab pos="417004" algn="l"/>
              </a:tabLst>
            </a:pPr>
            <a:r>
              <a:rPr sz="3200" spc="-20" dirty="0">
                <a:latin typeface="Segoe UI Light"/>
                <a:cs typeface="Segoe UI Light"/>
              </a:rPr>
              <a:t>Мотивируйте</a:t>
            </a:r>
            <a:r>
              <a:rPr sz="3200" spc="10" dirty="0">
                <a:latin typeface="Segoe UI Light"/>
                <a:cs typeface="Segoe UI Light"/>
              </a:rPr>
              <a:t> </a:t>
            </a:r>
            <a:r>
              <a:rPr sz="3200" spc="-20" dirty="0">
                <a:latin typeface="Segoe UI Light"/>
                <a:cs typeface="Segoe UI Light"/>
              </a:rPr>
              <a:t>отдохнуть,</a:t>
            </a:r>
            <a:r>
              <a:rPr sz="3200" spc="3" dirty="0">
                <a:latin typeface="Segoe UI Light"/>
                <a:cs typeface="Segoe UI Light"/>
              </a:rPr>
              <a:t> </a:t>
            </a:r>
            <a:r>
              <a:rPr sz="3200" dirty="0">
                <a:latin typeface="Segoe UI Light"/>
                <a:cs typeface="Segoe UI Light"/>
              </a:rPr>
              <a:t>полежать,</a:t>
            </a:r>
            <a:r>
              <a:rPr sz="3200" spc="-7" dirty="0">
                <a:latin typeface="Segoe UI Light"/>
                <a:cs typeface="Segoe UI Light"/>
              </a:rPr>
              <a:t> </a:t>
            </a:r>
            <a:r>
              <a:rPr sz="3200" dirty="0">
                <a:latin typeface="Segoe UI Light"/>
                <a:cs typeface="Segoe UI Light"/>
              </a:rPr>
              <a:t>поспать.</a:t>
            </a:r>
            <a:endParaRPr sz="3200">
              <a:latin typeface="Segoe UI Light"/>
              <a:cs typeface="Segoe UI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80000" y="516602"/>
            <a:ext cx="7078980" cy="295444"/>
          </a:xfrm>
          <a:prstGeom prst="rect">
            <a:avLst/>
          </a:prstGeom>
        </p:spPr>
        <p:txBody>
          <a:bodyPr vert="horz" wrap="square" lIns="0" tIns="8043" rIns="0" bIns="0" rtlCol="0">
            <a:spAutoFit/>
          </a:bodyPr>
          <a:lstStyle/>
          <a:p>
            <a:pPr marL="8467">
              <a:spcBef>
                <a:spcPts val="63"/>
              </a:spcBef>
            </a:pPr>
            <a:r>
              <a:rPr sz="1867" spc="-3" dirty="0">
                <a:latin typeface="Segoe UI Light"/>
                <a:cs typeface="Segoe UI Light"/>
              </a:rPr>
              <a:t>НЕРВАЯ</a:t>
            </a:r>
            <a:r>
              <a:rPr sz="1867" spc="3" dirty="0">
                <a:latin typeface="Segoe UI Light"/>
                <a:cs typeface="Segoe UI Light"/>
              </a:rPr>
              <a:t> </a:t>
            </a:r>
            <a:r>
              <a:rPr sz="1867" spc="-20" dirty="0">
                <a:latin typeface="Segoe UI Light"/>
                <a:cs typeface="Segoe UI Light"/>
              </a:rPr>
              <a:t>ДРОЖЬ</a:t>
            </a:r>
            <a:r>
              <a:rPr sz="1867" spc="10" dirty="0">
                <a:latin typeface="Segoe UI Light"/>
                <a:cs typeface="Segoe UI Light"/>
              </a:rPr>
              <a:t> </a:t>
            </a:r>
            <a:r>
              <a:rPr sz="1867" spc="-3" dirty="0">
                <a:latin typeface="Segoe UI Light"/>
                <a:cs typeface="Segoe UI Light"/>
              </a:rPr>
              <a:t>– </a:t>
            </a:r>
            <a:r>
              <a:rPr sz="1867" spc="-23" dirty="0">
                <a:latin typeface="Segoe UI Light"/>
                <a:cs typeface="Segoe UI Light"/>
              </a:rPr>
              <a:t>может</a:t>
            </a:r>
            <a:r>
              <a:rPr sz="1867" spc="7" dirty="0">
                <a:latin typeface="Segoe UI Light"/>
                <a:cs typeface="Segoe UI Light"/>
              </a:rPr>
              <a:t> </a:t>
            </a:r>
            <a:r>
              <a:rPr sz="1867" spc="-3" dirty="0">
                <a:latin typeface="Segoe UI Light"/>
                <a:cs typeface="Segoe UI Light"/>
              </a:rPr>
              <a:t>быть</a:t>
            </a:r>
            <a:r>
              <a:rPr sz="1867" spc="7" dirty="0">
                <a:latin typeface="Segoe UI Light"/>
                <a:cs typeface="Segoe UI Light"/>
              </a:rPr>
              <a:t> </a:t>
            </a:r>
            <a:r>
              <a:rPr sz="1867" spc="-3" dirty="0">
                <a:latin typeface="Segoe UI Light"/>
                <a:cs typeface="Segoe UI Light"/>
              </a:rPr>
              <a:t>при</a:t>
            </a:r>
            <a:r>
              <a:rPr sz="1867" spc="-7" dirty="0">
                <a:latin typeface="Segoe UI Light"/>
                <a:cs typeface="Segoe UI Light"/>
              </a:rPr>
              <a:t> агрессии,</a:t>
            </a:r>
            <a:r>
              <a:rPr sz="1867" spc="3" dirty="0">
                <a:latin typeface="Segoe UI Light"/>
                <a:cs typeface="Segoe UI Light"/>
              </a:rPr>
              <a:t> </a:t>
            </a:r>
            <a:r>
              <a:rPr sz="1867" spc="-7" dirty="0">
                <a:latin typeface="Segoe UI Light"/>
                <a:cs typeface="Segoe UI Light"/>
              </a:rPr>
              <a:t>плаче,</a:t>
            </a:r>
            <a:r>
              <a:rPr sz="1867" spc="3" dirty="0">
                <a:latin typeface="Segoe UI Light"/>
                <a:cs typeface="Segoe UI Light"/>
              </a:rPr>
              <a:t> </a:t>
            </a:r>
            <a:r>
              <a:rPr sz="1867" spc="-13" dirty="0">
                <a:latin typeface="Segoe UI Light"/>
                <a:cs typeface="Segoe UI Light"/>
              </a:rPr>
              <a:t>страхе,</a:t>
            </a:r>
            <a:r>
              <a:rPr sz="1867" spc="3" dirty="0">
                <a:latin typeface="Segoe UI Light"/>
                <a:cs typeface="Segoe UI Light"/>
              </a:rPr>
              <a:t> </a:t>
            </a:r>
            <a:r>
              <a:rPr sz="1867" spc="-17" dirty="0">
                <a:latin typeface="Segoe UI Light"/>
                <a:cs typeface="Segoe UI Light"/>
              </a:rPr>
              <a:t>истерике</a:t>
            </a:r>
            <a:endParaRPr sz="1867">
              <a:latin typeface="Segoe UI Light"/>
              <a:cs typeface="Segoe UI Light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13163" y="124685"/>
            <a:ext cx="1154185" cy="678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5281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solidFill>
            <a:srgbClr val="F7F6F0"/>
          </a:solidFill>
        </p:spPr>
        <p:txBody>
          <a:bodyPr wrap="square" lIns="0" tIns="0" rIns="0" bIns="0" rtlCol="0"/>
          <a:lstStyle/>
          <a:p>
            <a:endParaRPr sz="12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238569" y="100923"/>
            <a:ext cx="844550" cy="584200"/>
          </a:xfrm>
          <a:prstGeom prst="rect">
            <a:avLst/>
          </a:prstGeom>
        </p:spPr>
      </p:pic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260535"/>
              </p:ext>
            </p:extLst>
          </p:nvPr>
        </p:nvGraphicFramePr>
        <p:xfrm>
          <a:off x="306705" y="1412776"/>
          <a:ext cx="11578590" cy="586655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172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244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304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064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60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2100" spc="-5" dirty="0">
                          <a:latin typeface="Calibri Light"/>
                          <a:cs typeface="Calibri Light"/>
                        </a:rPr>
                        <a:t>КАК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spc="-5" dirty="0">
                          <a:latin typeface="Calibri Light"/>
                          <a:cs typeface="Calibri Light"/>
                        </a:rPr>
                        <a:t>проявляется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</a:txBody>
                  <a:tcPr marL="0" marR="0" marT="38523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C5E6FF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2100" dirty="0">
                          <a:latin typeface="Calibri Light"/>
                          <a:cs typeface="Calibri Light"/>
                        </a:rPr>
                        <a:t>ЧТО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dirty="0">
                          <a:latin typeface="Calibri Light"/>
                          <a:cs typeface="Calibri Light"/>
                        </a:rPr>
                        <a:t>делать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</a:txBody>
                  <a:tcPr marL="0" marR="0" marT="38523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C5E6FF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2100" dirty="0">
                          <a:latin typeface="Calibri Light"/>
                          <a:cs typeface="Calibri Light"/>
                        </a:rPr>
                        <a:t>ЧТО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spc="-5" dirty="0">
                          <a:latin typeface="Calibri Light"/>
                          <a:cs typeface="Calibri Light"/>
                        </a:rPr>
                        <a:t>НЕ</a:t>
                      </a:r>
                      <a:r>
                        <a:rPr sz="2100" spc="-3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2100" spc="-5" dirty="0">
                          <a:latin typeface="Calibri Light"/>
                          <a:cs typeface="Calibri Light"/>
                        </a:rPr>
                        <a:t>делать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</a:txBody>
                  <a:tcPr marL="0" marR="0" marT="38523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C5E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2100" dirty="0">
                          <a:latin typeface="Calibri Light"/>
                          <a:cs typeface="Calibri Light"/>
                        </a:rPr>
                        <a:t>ЗАЧЕМ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2100" dirty="0">
                          <a:latin typeface="Calibri Light"/>
                          <a:cs typeface="Calibri Light"/>
                        </a:rPr>
                        <a:t>мы</a:t>
                      </a:r>
                      <a:r>
                        <a:rPr sz="2100" spc="-2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2100" spc="-5" dirty="0">
                          <a:latin typeface="Calibri Light"/>
                          <a:cs typeface="Calibri Light"/>
                        </a:rPr>
                        <a:t>это</a:t>
                      </a:r>
                      <a:r>
                        <a:rPr sz="2100" spc="-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2100" spc="-5" dirty="0">
                          <a:latin typeface="Calibri Light"/>
                          <a:cs typeface="Calibri Light"/>
                        </a:rPr>
                        <a:t>делаем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</a:txBody>
                  <a:tcPr marL="0" marR="0" marT="38523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C5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5926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310515" marR="303530" indent="-190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Calibri Light"/>
                          <a:cs typeface="Calibri Light"/>
                        </a:rPr>
                        <a:t>Обратившийся за </a:t>
                      </a:r>
                      <a:r>
                        <a:rPr sz="1600" spc="-5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психологической </a:t>
                      </a:r>
                      <a:r>
                        <a:rPr sz="1600" spc="-5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помощью</a:t>
                      </a:r>
                      <a:r>
                        <a:rPr sz="1600" spc="-8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плачет, </a:t>
                      </a:r>
                      <a:r>
                        <a:rPr sz="1600" spc="-5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подавлен,</a:t>
                      </a:r>
                      <a:r>
                        <a:rPr sz="1600" spc="-2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dirty="0">
                          <a:latin typeface="Calibri Light"/>
                          <a:cs typeface="Calibri Light"/>
                        </a:rPr>
                        <a:t>нет</a:t>
                      </a:r>
                      <a:endParaRPr sz="1600">
                        <a:latin typeface="Calibri Light"/>
                        <a:cs typeface="Calibri Light"/>
                      </a:endParaRPr>
                    </a:p>
                    <a:p>
                      <a:pPr marL="615315" marR="609600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Calibri Light"/>
                          <a:cs typeface="Calibri Light"/>
                        </a:rPr>
                        <a:t>активности</a:t>
                      </a:r>
                      <a:r>
                        <a:rPr sz="1600" spc="-9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dirty="0">
                          <a:latin typeface="Calibri Light"/>
                          <a:cs typeface="Calibri Light"/>
                        </a:rPr>
                        <a:t>в </a:t>
                      </a:r>
                      <a:r>
                        <a:rPr sz="1600" spc="-5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поведении</a:t>
                      </a:r>
                      <a:endParaRPr sz="16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Calibri Light"/>
                          <a:cs typeface="Calibri Light"/>
                        </a:rPr>
                        <a:t>Слезы</a:t>
                      </a:r>
                      <a:r>
                        <a:rPr sz="1600" spc="-4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приносят</a:t>
                      </a:r>
                      <a:endParaRPr sz="1600">
                        <a:latin typeface="Calibri Light"/>
                        <a:cs typeface="Calibri Light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Calibri Light"/>
                          <a:cs typeface="Calibri Light"/>
                        </a:rPr>
                        <a:t>облегчение</a:t>
                      </a:r>
                      <a:endParaRPr sz="16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30200" marR="911860" indent="-265430">
                        <a:lnSpc>
                          <a:spcPct val="100000"/>
                        </a:lnSpc>
                        <a:spcBef>
                          <a:spcPts val="365"/>
                        </a:spcBef>
                        <a:buSzPct val="104347"/>
                        <a:buFont typeface="Arial MT"/>
                        <a:buChar char="•"/>
                        <a:tabLst>
                          <a:tab pos="330200" algn="l"/>
                          <a:tab pos="330835" algn="l"/>
                        </a:tabLst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Постарайтесь выразить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человеку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свою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 поддержку</a:t>
                      </a:r>
                      <a:r>
                        <a:rPr sz="15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и</a:t>
                      </a:r>
                      <a:r>
                        <a:rPr sz="1500" spc="-2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сочувствие.</a:t>
                      </a:r>
                      <a:r>
                        <a:rPr sz="15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Не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обязательно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 marL="330200" marR="66675">
                        <a:lnSpc>
                          <a:spcPct val="100000"/>
                        </a:lnSpc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делать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это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словами,</a:t>
                      </a:r>
                      <a:r>
                        <a:rPr sz="1500" spc="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можно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просто</a:t>
                      </a:r>
                      <a:r>
                        <a:rPr sz="1500" spc="-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сесть</a:t>
                      </a:r>
                      <a:r>
                        <a:rPr sz="1500" spc="-2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рядом,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дать почувствовать,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что </a:t>
                      </a:r>
                      <a:r>
                        <a:rPr sz="1500" spc="-10" dirty="0">
                          <a:latin typeface="Calibri Light"/>
                          <a:cs typeface="Calibri Light"/>
                        </a:rPr>
                        <a:t>вы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ему сочувствуете и </a:t>
                      </a:r>
                      <a:r>
                        <a:rPr sz="1500" spc="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сопереживаете.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Можно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просто держать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 человека</a:t>
                      </a:r>
                      <a:r>
                        <a:rPr sz="1500" spc="-2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за</a:t>
                      </a:r>
                      <a:r>
                        <a:rPr sz="1500" spc="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руку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30200" marR="564515" indent="-265430" algn="just">
                        <a:lnSpc>
                          <a:spcPct val="100000"/>
                        </a:lnSpc>
                        <a:buSzPct val="104347"/>
                        <a:buFont typeface="Arial MT"/>
                        <a:buChar char="•"/>
                        <a:tabLst>
                          <a:tab pos="330835" algn="l"/>
                        </a:tabLst>
                      </a:pPr>
                      <a:r>
                        <a:rPr sz="1500" dirty="0">
                          <a:latin typeface="Calibri Light"/>
                          <a:cs typeface="Calibri Light"/>
                        </a:rPr>
                        <a:t>Если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общение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на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проработку эмоций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–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дать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выплакаться; если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на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проработку запроса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– </a:t>
                      </a:r>
                      <a:r>
                        <a:rPr sz="1500" spc="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переключаем</a:t>
                      </a:r>
                      <a:r>
                        <a:rPr sz="1500" spc="-2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(дыхание,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 вода, отвлечение)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  <a:buFont typeface="Arial MT"/>
                        <a:buChar char="•"/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30200" marR="969010" indent="-265430">
                        <a:lnSpc>
                          <a:spcPct val="100000"/>
                        </a:lnSpc>
                        <a:buSzPct val="104347"/>
                        <a:buFont typeface="Arial MT"/>
                        <a:buChar char="•"/>
                        <a:tabLst>
                          <a:tab pos="330200" algn="l"/>
                          <a:tab pos="330835" algn="l"/>
                        </a:tabLst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Выражать</a:t>
                      </a:r>
                      <a:r>
                        <a:rPr sz="1500" spc="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поддержку обратившемуся</a:t>
                      </a:r>
                      <a:r>
                        <a:rPr sz="1500" spc="-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5" dirty="0">
                          <a:latin typeface="Calibri Light"/>
                          <a:cs typeface="Calibri Light"/>
                        </a:rPr>
                        <a:t>(я-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сообщения)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  <a:buFont typeface="Arial MT"/>
                        <a:buChar char="•"/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30200" marR="2026285" indent="-265430" algn="just">
                        <a:lnSpc>
                          <a:spcPct val="100499"/>
                        </a:lnSpc>
                        <a:spcBef>
                          <a:spcPts val="5"/>
                        </a:spcBef>
                        <a:buSzPct val="104347"/>
                        <a:buFont typeface="Arial MT"/>
                        <a:buChar char="•"/>
                        <a:tabLst>
                          <a:tab pos="330835" algn="l"/>
                        </a:tabLst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Активное слушание, поощрение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высказываниям, использование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паравербальных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компонентов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</a:txBody>
                  <a:tcPr marL="0" marR="0" marT="30903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351790" marR="148590" indent="-287020">
                        <a:lnSpc>
                          <a:spcPct val="100000"/>
                        </a:lnSpc>
                        <a:buSzPct val="104347"/>
                        <a:buFont typeface="Arial MT"/>
                        <a:buChar char="•"/>
                        <a:tabLst>
                          <a:tab pos="351790" algn="l"/>
                          <a:tab pos="352425" algn="l"/>
                        </a:tabLst>
                      </a:pPr>
                      <a:r>
                        <a:rPr sz="1500" dirty="0">
                          <a:latin typeface="Calibri Light"/>
                          <a:cs typeface="Calibri Light"/>
                        </a:rPr>
                        <a:t>Если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работаем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над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чувствами,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не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пытаться останавливать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 слезы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buFont typeface="Arial MT"/>
                        <a:buChar char="•"/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51790" indent="-287020">
                        <a:lnSpc>
                          <a:spcPct val="100000"/>
                        </a:lnSpc>
                        <a:buSzPct val="104347"/>
                        <a:buFont typeface="Arial MT"/>
                        <a:buChar char="•"/>
                        <a:tabLst>
                          <a:tab pos="351790" algn="l"/>
                          <a:tab pos="352425" algn="l"/>
                        </a:tabLst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Не</a:t>
                      </a:r>
                      <a:r>
                        <a:rPr sz="15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убеждать</a:t>
                      </a:r>
                      <a:r>
                        <a:rPr sz="15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не</a:t>
                      </a:r>
                      <a:r>
                        <a:rPr sz="1500" spc="-2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плакать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  <a:buFont typeface="Arial MT"/>
                        <a:buChar char="•"/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51790" marR="60325" indent="-287020">
                        <a:lnSpc>
                          <a:spcPct val="100000"/>
                        </a:lnSpc>
                        <a:buSzPct val="104347"/>
                        <a:buFont typeface="Arial MT"/>
                        <a:buChar char="•"/>
                        <a:tabLst>
                          <a:tab pos="351790" algn="l"/>
                          <a:tab pos="352425" algn="l"/>
                        </a:tabLst>
                      </a:pPr>
                      <a:r>
                        <a:rPr sz="1500" dirty="0">
                          <a:latin typeface="Calibri Light"/>
                          <a:cs typeface="Calibri Light"/>
                        </a:rPr>
                        <a:t>Не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считать слезы проявлением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слабости. Принятие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обратившегося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 и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его</a:t>
                      </a:r>
                      <a:r>
                        <a:rPr sz="1500" spc="-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чувств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200" dirty="0">
                        <a:latin typeface="Times New Roman"/>
                        <a:cs typeface="Times New Roman"/>
                      </a:endParaRPr>
                    </a:p>
                    <a:p>
                      <a:pPr marL="361950" marR="354330" indent="1905" algn="ctr">
                        <a:lnSpc>
                          <a:spcPct val="100000"/>
                        </a:lnSpc>
                      </a:pPr>
                      <a:r>
                        <a:rPr sz="1500" dirty="0">
                          <a:latin typeface="Calibri Light"/>
                          <a:cs typeface="Calibri Light"/>
                        </a:rPr>
                        <a:t>Помогаем осуществить </a:t>
                      </a:r>
                      <a:r>
                        <a:rPr sz="1500" spc="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эмоциональную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разрядку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через</a:t>
                      </a:r>
                      <a:r>
                        <a:rPr sz="1500" spc="-2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слезы</a:t>
                      </a:r>
                      <a:endParaRPr sz="1500" dirty="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709642" y="961644"/>
            <a:ext cx="9870440" cy="336781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>
              <a:spcBef>
                <a:spcPts val="67"/>
              </a:spcBef>
            </a:pPr>
            <a:r>
              <a:rPr sz="2133" spc="-3" dirty="0">
                <a:solidFill>
                  <a:srgbClr val="375F92"/>
                </a:solidFill>
                <a:latin typeface="Calibri Light"/>
                <a:cs typeface="Calibri Light"/>
              </a:rPr>
              <a:t>ПЛАЧ,</a:t>
            </a:r>
            <a:r>
              <a:rPr sz="2133" spc="7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2133" spc="-3" dirty="0">
                <a:solidFill>
                  <a:srgbClr val="375F92"/>
                </a:solidFill>
                <a:latin typeface="Calibri Light"/>
                <a:cs typeface="Calibri Light"/>
              </a:rPr>
              <a:t>СЛЕЗЫ</a:t>
            </a:r>
            <a:r>
              <a:rPr sz="2133" spc="7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2133" dirty="0">
                <a:solidFill>
                  <a:srgbClr val="375F92"/>
                </a:solidFill>
                <a:latin typeface="Calibri Light"/>
                <a:cs typeface="Calibri Light"/>
              </a:rPr>
              <a:t>–</a:t>
            </a:r>
            <a:r>
              <a:rPr sz="2133" spc="7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533" dirty="0">
                <a:solidFill>
                  <a:srgbClr val="375F92"/>
                </a:solidFill>
                <a:latin typeface="Calibri Light"/>
                <a:cs typeface="Calibri Light"/>
              </a:rPr>
              <a:t>&lt;…&gt;</a:t>
            </a:r>
            <a:r>
              <a:rPr sz="1533" spc="13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933" spc="-3" dirty="0">
                <a:solidFill>
                  <a:srgbClr val="375F92"/>
                </a:solidFill>
                <a:latin typeface="Calibri Light"/>
                <a:cs typeface="Calibri Light"/>
              </a:rPr>
              <a:t>эмоциональная</a:t>
            </a:r>
            <a:r>
              <a:rPr sz="1933" spc="-13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933" dirty="0">
                <a:solidFill>
                  <a:srgbClr val="375F92"/>
                </a:solidFill>
                <a:latin typeface="Calibri Light"/>
                <a:cs typeface="Calibri Light"/>
              </a:rPr>
              <a:t>реакция,</a:t>
            </a:r>
            <a:r>
              <a:rPr sz="1933" spc="-10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933" spc="-3" dirty="0">
                <a:solidFill>
                  <a:srgbClr val="375F92"/>
                </a:solidFill>
                <a:latin typeface="Calibri Light"/>
                <a:cs typeface="Calibri Light"/>
              </a:rPr>
              <a:t>позволяющая</a:t>
            </a:r>
            <a:r>
              <a:rPr sz="1933" spc="-20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933" dirty="0">
                <a:solidFill>
                  <a:srgbClr val="375F92"/>
                </a:solidFill>
                <a:latin typeface="Calibri Light"/>
                <a:cs typeface="Calibri Light"/>
              </a:rPr>
              <a:t>выразить </a:t>
            </a:r>
            <a:r>
              <a:rPr sz="1933" spc="-3" dirty="0">
                <a:solidFill>
                  <a:srgbClr val="375F92"/>
                </a:solidFill>
                <a:latin typeface="Calibri Light"/>
                <a:cs typeface="Calibri Light"/>
              </a:rPr>
              <a:t>переполняющие</a:t>
            </a:r>
            <a:r>
              <a:rPr sz="1933" spc="-17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933" spc="-3" dirty="0">
                <a:solidFill>
                  <a:srgbClr val="375F92"/>
                </a:solidFill>
                <a:latin typeface="Calibri Light"/>
                <a:cs typeface="Calibri Light"/>
              </a:rPr>
              <a:t>эмоции</a:t>
            </a:r>
            <a:endParaRPr sz="1933">
              <a:latin typeface="Calibri Light"/>
              <a:cs typeface="Calibri Ligh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60422" y="918972"/>
            <a:ext cx="91440" cy="182893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>
              <a:spcBef>
                <a:spcPts val="67"/>
              </a:spcBef>
            </a:pPr>
            <a:r>
              <a:rPr sz="1133" dirty="0">
                <a:solidFill>
                  <a:srgbClr val="375F92"/>
                </a:solidFill>
                <a:latin typeface="Segoe UI Light"/>
                <a:cs typeface="Segoe UI Light"/>
              </a:rPr>
              <a:t>3</a:t>
            </a:r>
            <a:endParaRPr sz="1133">
              <a:latin typeface="Segoe UI Light"/>
              <a:cs typeface="Segoe UI Ligh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6662" y="6575213"/>
            <a:ext cx="4683337" cy="131660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>
              <a:spcBef>
                <a:spcPts val="67"/>
              </a:spcBef>
            </a:pPr>
            <a:r>
              <a:rPr sz="800" dirty="0">
                <a:latin typeface="Calibri Light"/>
                <a:cs typeface="Calibri Light"/>
              </a:rPr>
              <a:t>(3)</a:t>
            </a:r>
            <a:r>
              <a:rPr sz="800" spc="7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Зинченко,</a:t>
            </a:r>
            <a:r>
              <a:rPr sz="800" dirty="0">
                <a:latin typeface="Calibri Light"/>
                <a:cs typeface="Calibri Light"/>
              </a:rPr>
              <a:t> В.</a:t>
            </a:r>
            <a:r>
              <a:rPr sz="800" spc="-7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Большой</a:t>
            </a:r>
            <a:r>
              <a:rPr sz="800" spc="3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психологический</a:t>
            </a:r>
            <a:r>
              <a:rPr sz="800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словарь</a:t>
            </a:r>
            <a:r>
              <a:rPr sz="800" dirty="0">
                <a:latin typeface="Calibri Light"/>
                <a:cs typeface="Calibri Light"/>
              </a:rPr>
              <a:t> /</a:t>
            </a:r>
            <a:r>
              <a:rPr sz="800" spc="10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ред.</a:t>
            </a:r>
            <a:r>
              <a:rPr sz="800" spc="-7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Б.</a:t>
            </a:r>
            <a:r>
              <a:rPr sz="800" spc="3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Мещеряков,</a:t>
            </a:r>
            <a:r>
              <a:rPr sz="800" spc="-7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В.</a:t>
            </a:r>
            <a:r>
              <a:rPr sz="800" spc="-7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Зинченко.</a:t>
            </a:r>
            <a:r>
              <a:rPr sz="800" spc="10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- </a:t>
            </a:r>
            <a:r>
              <a:rPr sz="800" spc="-7" dirty="0">
                <a:latin typeface="Calibri Light"/>
                <a:cs typeface="Calibri Light"/>
              </a:rPr>
              <a:t>М.:</a:t>
            </a:r>
            <a:r>
              <a:rPr sz="800" spc="10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АСТ,</a:t>
            </a:r>
            <a:r>
              <a:rPr sz="800" spc="-10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2019.</a:t>
            </a:r>
            <a:r>
              <a:rPr sz="800" spc="7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- 816</a:t>
            </a:r>
            <a:r>
              <a:rPr sz="800" spc="7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c.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684444" y="69765"/>
            <a:ext cx="9895637" cy="890779"/>
          </a:xfrm>
          <a:prstGeom prst="rect">
            <a:avLst/>
          </a:prstGeom>
        </p:spPr>
        <p:txBody>
          <a:bodyPr vert="horz" wrap="square" lIns="0" tIns="8467" rIns="0" bIns="0" rtlCol="0" anchor="ctr">
            <a:spAutoFit/>
          </a:bodyPr>
          <a:lstStyle/>
          <a:p>
            <a:pPr marL="8467">
              <a:spcBef>
                <a:spcPts val="67"/>
              </a:spcBef>
            </a:pPr>
            <a:r>
              <a:rPr spc="-10" dirty="0"/>
              <a:t>Плач</a:t>
            </a:r>
            <a:r>
              <a:rPr spc="-10" dirty="0"/>
              <a:t> </a:t>
            </a:r>
            <a:r>
              <a:rPr dirty="0"/>
              <a:t>-</a:t>
            </a:r>
            <a:r>
              <a:rPr spc="3" dirty="0"/>
              <a:t> </a:t>
            </a:r>
            <a:r>
              <a:rPr spc="-37" dirty="0"/>
              <a:t>это</a:t>
            </a:r>
            <a:r>
              <a:rPr spc="7" dirty="0"/>
              <a:t> </a:t>
            </a:r>
            <a:r>
              <a:rPr dirty="0" err="1">
                <a:solidFill>
                  <a:srgbClr val="C0504D"/>
                </a:solidFill>
              </a:rPr>
              <a:t>самая</a:t>
            </a:r>
            <a:r>
              <a:rPr spc="7" dirty="0">
                <a:solidFill>
                  <a:srgbClr val="C0504D"/>
                </a:solidFill>
              </a:rPr>
              <a:t> </a:t>
            </a:r>
            <a:r>
              <a:rPr dirty="0" err="1" smtClean="0">
                <a:solidFill>
                  <a:srgbClr val="C0504D"/>
                </a:solidFill>
              </a:rPr>
              <a:t>ада</a:t>
            </a:r>
            <a:r>
              <a:rPr lang="ru-RU" dirty="0" err="1" smtClean="0">
                <a:solidFill>
                  <a:srgbClr val="C0504D"/>
                </a:solidFill>
              </a:rPr>
              <a:t>птивная</a:t>
            </a:r>
            <a:r>
              <a:rPr dirty="0" smtClean="0">
                <a:solidFill>
                  <a:srgbClr val="C0504D"/>
                </a:solidFill>
              </a:rPr>
              <a:t> </a:t>
            </a:r>
            <a:r>
              <a:rPr dirty="0">
                <a:solidFill>
                  <a:srgbClr val="C0504D"/>
                </a:solidFill>
              </a:rPr>
              <a:t>реакция </a:t>
            </a:r>
            <a:r>
              <a:rPr sz="2133" dirty="0"/>
              <a:t>человека</a:t>
            </a:r>
            <a:r>
              <a:rPr sz="2133" spc="-10" dirty="0"/>
              <a:t> </a:t>
            </a:r>
            <a:r>
              <a:rPr sz="2133" dirty="0"/>
              <a:t>на</a:t>
            </a:r>
            <a:r>
              <a:rPr sz="2133" spc="7" dirty="0"/>
              <a:t> </a:t>
            </a:r>
            <a:r>
              <a:rPr sz="2133" dirty="0"/>
              <a:t>стрессовую</a:t>
            </a:r>
            <a:r>
              <a:rPr sz="2133" spc="-17" dirty="0"/>
              <a:t> </a:t>
            </a:r>
            <a:r>
              <a:rPr sz="2133" spc="7" dirty="0"/>
              <a:t>ситуацию</a:t>
            </a:r>
            <a:endParaRPr sz="2133" dirty="0"/>
          </a:p>
        </p:txBody>
      </p:sp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811594" y="1"/>
            <a:ext cx="1380405" cy="909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3433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solidFill>
            <a:srgbClr val="F7F6F0"/>
          </a:solidFill>
        </p:spPr>
        <p:txBody>
          <a:bodyPr wrap="square" lIns="0" tIns="0" rIns="0" bIns="0" rtlCol="0"/>
          <a:lstStyle/>
          <a:p>
            <a:endParaRPr sz="120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268766" y="1347979"/>
          <a:ext cx="11579436" cy="560704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703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45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015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328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60729"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2100" spc="-5" dirty="0">
                          <a:latin typeface="Calibri Light"/>
                          <a:cs typeface="Calibri Light"/>
                        </a:rPr>
                        <a:t>КАК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spc="-5" dirty="0">
                          <a:latin typeface="Calibri Light"/>
                          <a:cs typeface="Calibri Light"/>
                        </a:rPr>
                        <a:t>проявляется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</a:txBody>
                  <a:tcPr marL="0" marR="0" marT="38523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C5E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2100" dirty="0">
                          <a:latin typeface="Calibri Light"/>
                          <a:cs typeface="Calibri Light"/>
                        </a:rPr>
                        <a:t>ЧТО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dirty="0">
                          <a:latin typeface="Calibri Light"/>
                          <a:cs typeface="Calibri Light"/>
                        </a:rPr>
                        <a:t>делать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</a:txBody>
                  <a:tcPr marL="0" marR="0" marT="38523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C5E6FF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2100" dirty="0">
                          <a:latin typeface="Calibri Light"/>
                          <a:cs typeface="Calibri Light"/>
                        </a:rPr>
                        <a:t>ЧТО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spc="-5" dirty="0">
                          <a:latin typeface="Calibri Light"/>
                          <a:cs typeface="Calibri Light"/>
                        </a:rPr>
                        <a:t>НЕ</a:t>
                      </a:r>
                      <a:r>
                        <a:rPr sz="2100" spc="-3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2100" spc="-5" dirty="0">
                          <a:latin typeface="Calibri Light"/>
                          <a:cs typeface="Calibri Light"/>
                        </a:rPr>
                        <a:t>делать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</a:txBody>
                  <a:tcPr marL="0" marR="0" marT="38523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C5E6F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2100" dirty="0">
                          <a:latin typeface="Calibri Light"/>
                          <a:cs typeface="Calibri Light"/>
                        </a:rPr>
                        <a:t>ЗАЧЕМ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dirty="0">
                          <a:latin typeface="Calibri Light"/>
                          <a:cs typeface="Calibri Light"/>
                        </a:rPr>
                        <a:t>мы</a:t>
                      </a:r>
                      <a:r>
                        <a:rPr sz="2100" spc="-2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2100" spc="-5" dirty="0">
                          <a:latin typeface="Calibri Light"/>
                          <a:cs typeface="Calibri Light"/>
                        </a:rPr>
                        <a:t>это</a:t>
                      </a:r>
                      <a:r>
                        <a:rPr sz="2100" spc="-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2100" spc="-5" dirty="0">
                          <a:latin typeface="Calibri Light"/>
                          <a:cs typeface="Calibri Light"/>
                        </a:rPr>
                        <a:t>делаем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</a:txBody>
                  <a:tcPr marL="0" marR="0" marT="38523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C5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738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marL="103505" marR="9588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Calibri Light"/>
                          <a:cs typeface="Calibri Light"/>
                        </a:rPr>
                        <a:t>Ребенок бурно выражает </a:t>
                      </a:r>
                      <a:r>
                        <a:rPr sz="160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свои</a:t>
                      </a:r>
                      <a:r>
                        <a:rPr sz="1600" spc="-2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spc="-10" dirty="0">
                          <a:latin typeface="Calibri Light"/>
                          <a:cs typeface="Calibri Light"/>
                        </a:rPr>
                        <a:t>эмоции,</a:t>
                      </a:r>
                      <a:r>
                        <a:rPr sz="1600" spc="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выплескивая их </a:t>
                      </a:r>
                      <a:r>
                        <a:rPr sz="1600" spc="-5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dirty="0">
                          <a:latin typeface="Calibri Light"/>
                          <a:cs typeface="Calibri Light"/>
                        </a:rPr>
                        <a:t>на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 окружающих:</a:t>
                      </a:r>
                      <a:endParaRPr sz="16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1534795" marR="408305" indent="-1053465">
                        <a:lnSpc>
                          <a:spcPct val="100000"/>
                        </a:lnSpc>
                      </a:pPr>
                      <a:r>
                        <a:rPr sz="1600" dirty="0">
                          <a:latin typeface="Calibri Light"/>
                          <a:cs typeface="Calibri Light"/>
                        </a:rPr>
                        <a:t>-</a:t>
                      </a:r>
                      <a:r>
                        <a:rPr sz="1600" spc="-4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кричит,</a:t>
                      </a:r>
                      <a:r>
                        <a:rPr sz="1600" spc="-4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одновременно </a:t>
                      </a:r>
                      <a:r>
                        <a:rPr sz="1600" spc="-52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плачет.</a:t>
                      </a:r>
                      <a:endParaRPr sz="16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170815" marR="15811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spc="-10" dirty="0">
                          <a:latin typeface="Calibri Light"/>
                          <a:cs typeface="Calibri Light"/>
                        </a:rPr>
                        <a:t>Истерика </a:t>
                      </a:r>
                      <a:r>
                        <a:rPr sz="1600" dirty="0">
                          <a:latin typeface="Calibri Light"/>
                          <a:cs typeface="Calibri Light"/>
                        </a:rPr>
                        <a:t>всегда происходит </a:t>
                      </a:r>
                      <a:r>
                        <a:rPr sz="1600" spc="-5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dirty="0">
                          <a:latin typeface="Calibri Light"/>
                          <a:cs typeface="Calibri Light"/>
                        </a:rPr>
                        <a:t>в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spc="-10" dirty="0">
                          <a:latin typeface="Calibri Light"/>
                          <a:cs typeface="Calibri Light"/>
                        </a:rPr>
                        <a:t>присутствии</a:t>
                      </a:r>
                      <a:r>
                        <a:rPr sz="1600" spc="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зрителей</a:t>
                      </a:r>
                      <a:endParaRPr sz="16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309245" indent="-244475">
                        <a:lnSpc>
                          <a:spcPct val="100000"/>
                        </a:lnSpc>
                        <a:buSzPct val="104347"/>
                        <a:buFont typeface="Arial MT"/>
                        <a:buChar char="•"/>
                        <a:tabLst>
                          <a:tab pos="309245" algn="l"/>
                          <a:tab pos="309880" algn="l"/>
                        </a:tabLst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Рекомендовать</a:t>
                      </a:r>
                      <a:r>
                        <a:rPr sz="1500" spc="-5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ребенку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 marL="241935">
                        <a:lnSpc>
                          <a:spcPct val="100000"/>
                        </a:lnSpc>
                      </a:pPr>
                      <a:r>
                        <a:rPr sz="1500" dirty="0">
                          <a:latin typeface="Calibri Light"/>
                          <a:cs typeface="Calibri Light"/>
                        </a:rPr>
                        <a:t>(родителям)</a:t>
                      </a:r>
                      <a:r>
                        <a:rPr sz="1500" spc="-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уйти</a:t>
                      </a:r>
                      <a:r>
                        <a:rPr sz="1500" spc="-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от</a:t>
                      </a:r>
                      <a:r>
                        <a:rPr sz="15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зрителей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7165" marR="802640" indent="-177165" algn="r">
                        <a:lnSpc>
                          <a:spcPct val="100000"/>
                        </a:lnSpc>
                        <a:spcBef>
                          <a:spcPts val="5"/>
                        </a:spcBef>
                        <a:buSzPct val="104347"/>
                        <a:buFont typeface="Arial MT"/>
                        <a:buChar char="•"/>
                        <a:tabLst>
                          <a:tab pos="177165" algn="l"/>
                        </a:tabLst>
                      </a:pPr>
                      <a:r>
                        <a:rPr sz="1500" dirty="0">
                          <a:latin typeface="Calibri Light"/>
                          <a:cs typeface="Calibri Light"/>
                        </a:rPr>
                        <a:t>Применять</a:t>
                      </a:r>
                      <a:r>
                        <a:rPr sz="1500" spc="-4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приемы</a:t>
                      </a:r>
                      <a:r>
                        <a:rPr sz="1500" spc="-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активного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 marR="814705" algn="r">
                        <a:lnSpc>
                          <a:spcPct val="100000"/>
                        </a:lnSpc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слушания,</a:t>
                      </a:r>
                      <a:r>
                        <a:rPr sz="1500" spc="-7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перефразирование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09245" indent="-244475">
                        <a:lnSpc>
                          <a:spcPct val="100000"/>
                        </a:lnSpc>
                        <a:buSzPct val="104347"/>
                        <a:buFont typeface="Arial MT"/>
                        <a:buChar char="•"/>
                        <a:tabLst>
                          <a:tab pos="309245" algn="l"/>
                          <a:tab pos="309880" algn="l"/>
                        </a:tabLst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Обращаться</a:t>
                      </a:r>
                      <a:r>
                        <a:rPr sz="1500" spc="-2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по</a:t>
                      </a:r>
                      <a:r>
                        <a:rPr sz="1500" spc="-3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имени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buFont typeface="Arial MT"/>
                        <a:buChar char="•"/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09245" indent="-244475">
                        <a:lnSpc>
                          <a:spcPct val="100000"/>
                        </a:lnSpc>
                        <a:buSzPct val="104347"/>
                        <a:buFont typeface="Arial MT"/>
                        <a:buChar char="•"/>
                        <a:tabLst>
                          <a:tab pos="309245" algn="l"/>
                          <a:tab pos="309880" algn="l"/>
                        </a:tabLst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Говорить мало,</a:t>
                      </a:r>
                      <a:r>
                        <a:rPr sz="15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спокойно,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 marL="2419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короткими</a:t>
                      </a:r>
                      <a:r>
                        <a:rPr sz="1500" spc="-2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простыми</a:t>
                      </a:r>
                      <a:r>
                        <a:rPr sz="1500" spc="-2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фразами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241935" marR="63500" indent="-177165">
                        <a:lnSpc>
                          <a:spcPct val="100000"/>
                        </a:lnSpc>
                        <a:buSzPct val="104347"/>
                        <a:buFont typeface="Arial MT"/>
                        <a:buChar char="•"/>
                        <a:tabLst>
                          <a:tab pos="309245" algn="l"/>
                          <a:tab pos="309880" algn="l"/>
                        </a:tabLst>
                      </a:pPr>
                      <a:r>
                        <a:rPr sz="1200" dirty="0"/>
                        <a:t>	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Если не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подпитывать истерику, то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 через</a:t>
                      </a:r>
                      <a:r>
                        <a:rPr sz="1500" spc="-2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10-15</a:t>
                      </a:r>
                      <a:r>
                        <a:rPr sz="15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минут</a:t>
                      </a:r>
                      <a:r>
                        <a:rPr sz="1500" spc="-2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наступает</a:t>
                      </a:r>
                      <a:r>
                        <a:rPr sz="1500" spc="-3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упадок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сил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  <a:buFont typeface="Arial MT"/>
                        <a:buChar char="•"/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09245" indent="-244475">
                        <a:lnSpc>
                          <a:spcPct val="100000"/>
                        </a:lnSpc>
                        <a:buSzPct val="104347"/>
                        <a:buFont typeface="Arial MT"/>
                        <a:buChar char="•"/>
                        <a:tabLst>
                          <a:tab pos="309245" algn="l"/>
                          <a:tab pos="309880" algn="l"/>
                        </a:tabLst>
                      </a:pPr>
                      <a:r>
                        <a:rPr sz="1500" dirty="0">
                          <a:latin typeface="Calibri Light"/>
                          <a:cs typeface="Calibri Light"/>
                        </a:rPr>
                        <a:t>Дать</a:t>
                      </a:r>
                      <a:r>
                        <a:rPr sz="15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ребенку</a:t>
                      </a:r>
                      <a:r>
                        <a:rPr sz="1500" spc="-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отдохнуть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</a:txBody>
                  <a:tcPr marL="0" marR="0" marT="1693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51790" marR="998855" indent="-287020">
                        <a:lnSpc>
                          <a:spcPct val="100000"/>
                        </a:lnSpc>
                        <a:spcBef>
                          <a:spcPts val="1745"/>
                        </a:spcBef>
                        <a:buSzPct val="104347"/>
                        <a:buFont typeface="Arial MT"/>
                        <a:buChar char="•"/>
                        <a:tabLst>
                          <a:tab pos="351790" algn="l"/>
                          <a:tab pos="352425" algn="l"/>
                        </a:tabLst>
                      </a:pPr>
                      <a:r>
                        <a:rPr sz="1500" dirty="0">
                          <a:latin typeface="Calibri Light"/>
                          <a:cs typeface="Calibri Light"/>
                        </a:rPr>
                        <a:t>Если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обратившимся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является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родитель,</a:t>
                      </a:r>
                      <a:r>
                        <a:rPr sz="1500" spc="-2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то</a:t>
                      </a:r>
                      <a:r>
                        <a:rPr sz="1500" spc="-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не</a:t>
                      </a:r>
                      <a:r>
                        <a:rPr sz="1500" spc="-2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совершать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 marL="351790">
                        <a:lnSpc>
                          <a:spcPct val="100000"/>
                        </a:lnSpc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неожиданных</a:t>
                      </a:r>
                      <a:r>
                        <a:rPr sz="1500" spc="-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действий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 marL="35179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(встряхивания,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обливания,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 marL="351790">
                        <a:lnSpc>
                          <a:spcPct val="100000"/>
                        </a:lnSpc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пощечины)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51790" marR="238125" indent="-287020">
                        <a:lnSpc>
                          <a:spcPct val="100000"/>
                        </a:lnSpc>
                        <a:buSzPct val="104347"/>
                        <a:buFont typeface="Arial MT"/>
                        <a:buChar char="•"/>
                        <a:tabLst>
                          <a:tab pos="351790" algn="l"/>
                          <a:tab pos="352425" algn="l"/>
                        </a:tabLst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Не</a:t>
                      </a:r>
                      <a:r>
                        <a:rPr sz="1500" spc="-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спорить,</a:t>
                      </a:r>
                      <a:r>
                        <a:rPr sz="1500" spc="-2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не</a:t>
                      </a:r>
                      <a:r>
                        <a:rPr sz="1500" spc="-2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вступать</a:t>
                      </a:r>
                      <a:r>
                        <a:rPr sz="1500" spc="-2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в</a:t>
                      </a:r>
                      <a:r>
                        <a:rPr sz="1500" spc="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активный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диалог,</a:t>
                      </a:r>
                      <a:r>
                        <a:rPr sz="1500" spc="-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пока</a:t>
                      </a:r>
                      <a:r>
                        <a:rPr sz="1500" spc="-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не</a:t>
                      </a:r>
                      <a:r>
                        <a:rPr sz="1500" spc="-2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пройдет</a:t>
                      </a:r>
                      <a:r>
                        <a:rPr sz="15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реакция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  <a:buFont typeface="Arial MT"/>
                        <a:buChar char="•"/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51790" marR="197485" indent="-287020">
                        <a:lnSpc>
                          <a:spcPct val="100000"/>
                        </a:lnSpc>
                        <a:buSzPct val="104347"/>
                        <a:buFont typeface="Arial MT"/>
                        <a:buChar char="•"/>
                        <a:tabLst>
                          <a:tab pos="351790" algn="l"/>
                          <a:tab pos="352425" algn="l"/>
                        </a:tabLst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Не считать,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что ребенок намеренно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привлекает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к</a:t>
                      </a:r>
                      <a:r>
                        <a:rPr sz="15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себе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внимание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buFont typeface="Arial MT"/>
                        <a:buChar char="•"/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51790" marR="574675" indent="-287020">
                        <a:lnSpc>
                          <a:spcPct val="100000"/>
                        </a:lnSpc>
                        <a:buSzPct val="104347"/>
                        <a:buFont typeface="Arial MT"/>
                        <a:buChar char="•"/>
                        <a:tabLst>
                          <a:tab pos="351790" algn="l"/>
                          <a:tab pos="352425" algn="l"/>
                        </a:tabLst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Не обесценивать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и не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подавлять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реакции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фразами: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«успокойся»,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 marL="351790">
                        <a:lnSpc>
                          <a:spcPct val="100000"/>
                        </a:lnSpc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«возьми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себя</a:t>
                      </a:r>
                      <a:r>
                        <a:rPr sz="1500" spc="-2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в</a:t>
                      </a:r>
                      <a:r>
                        <a:rPr sz="1500" spc="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руки»,</a:t>
                      </a:r>
                      <a:r>
                        <a:rPr sz="1500" spc="-2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«так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 нельзя»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marL="366395" marR="357505" indent="130810">
                        <a:lnSpc>
                          <a:spcPct val="100000"/>
                        </a:lnSpc>
                      </a:pPr>
                      <a:r>
                        <a:rPr sz="1500" dirty="0">
                          <a:latin typeface="Calibri Light"/>
                          <a:cs typeface="Calibri Light"/>
                        </a:rPr>
                        <a:t>Помогаем разрядить, </a:t>
                      </a:r>
                      <a:r>
                        <a:rPr sz="1500" spc="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выплеснуть</a:t>
                      </a:r>
                      <a:r>
                        <a:rPr sz="1500" spc="-6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негативные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 marL="1354455">
                        <a:lnSpc>
                          <a:spcPct val="100000"/>
                        </a:lnSpc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эмоции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Истерика</a:t>
                      </a:r>
                      <a:r>
                        <a:rPr sz="1500" spc="-4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заряжает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окружающих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4" name="object 4"/>
          <p:cNvGrpSpPr/>
          <p:nvPr/>
        </p:nvGrpSpPr>
        <p:grpSpPr>
          <a:xfrm>
            <a:off x="10811594" y="1"/>
            <a:ext cx="1380490" cy="909743"/>
            <a:chOff x="16217391" y="0"/>
            <a:chExt cx="2070735" cy="136461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857852" y="151384"/>
              <a:ext cx="1266825" cy="87630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217391" y="0"/>
              <a:ext cx="2070607" cy="1364615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692709" y="560589"/>
            <a:ext cx="8770620" cy="398336"/>
          </a:xfrm>
          <a:prstGeom prst="rect">
            <a:avLst/>
          </a:prstGeom>
        </p:spPr>
        <p:txBody>
          <a:bodyPr vert="horz" wrap="square" lIns="0" tIns="8467" rIns="0" bIns="0" rtlCol="0" anchor="ctr">
            <a:spAutoFit/>
          </a:bodyPr>
          <a:lstStyle/>
          <a:p>
            <a:pPr marL="25401">
              <a:spcBef>
                <a:spcPts val="67"/>
              </a:spcBef>
              <a:tabLst>
                <a:tab pos="1741257" algn="l"/>
              </a:tabLst>
            </a:pPr>
            <a:r>
              <a:rPr sz="2533" spc="-3" dirty="0">
                <a:solidFill>
                  <a:srgbClr val="375F92"/>
                </a:solidFill>
                <a:latin typeface="Calibri Light"/>
                <a:cs typeface="Calibri Light"/>
              </a:rPr>
              <a:t>ИСТЕР</a:t>
            </a:r>
            <a:r>
              <a:rPr sz="2533" spc="3" dirty="0">
                <a:solidFill>
                  <a:srgbClr val="375F92"/>
                </a:solidFill>
                <a:latin typeface="Calibri Light"/>
                <a:cs typeface="Calibri Light"/>
              </a:rPr>
              <a:t>И</a:t>
            </a:r>
            <a:r>
              <a:rPr sz="2533" spc="-3" dirty="0">
                <a:solidFill>
                  <a:srgbClr val="375F92"/>
                </a:solidFill>
                <a:latin typeface="Calibri Light"/>
                <a:cs typeface="Calibri Light"/>
              </a:rPr>
              <a:t>К</a:t>
            </a:r>
            <a:r>
              <a:rPr sz="2533" dirty="0">
                <a:solidFill>
                  <a:srgbClr val="375F92"/>
                </a:solidFill>
                <a:latin typeface="Calibri Light"/>
                <a:cs typeface="Calibri Light"/>
              </a:rPr>
              <a:t>А</a:t>
            </a:r>
            <a:r>
              <a:rPr sz="2533" spc="-17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2533" spc="-740" dirty="0">
                <a:solidFill>
                  <a:srgbClr val="375F92"/>
                </a:solidFill>
                <a:latin typeface="Calibri Light"/>
                <a:cs typeface="Calibri Light"/>
              </a:rPr>
              <a:t>–</a:t>
            </a:r>
            <a:r>
              <a:rPr sz="1700" baseline="-32679" dirty="0">
                <a:solidFill>
                  <a:srgbClr val="375F92"/>
                </a:solidFill>
              </a:rPr>
              <a:t>4	</a:t>
            </a:r>
            <a:r>
              <a:rPr sz="1733" spc="-3" dirty="0">
                <a:solidFill>
                  <a:srgbClr val="375F92"/>
                </a:solidFill>
                <a:latin typeface="Calibri Light"/>
                <a:cs typeface="Calibri Light"/>
              </a:rPr>
              <a:t>&lt;…</a:t>
            </a:r>
            <a:r>
              <a:rPr sz="1733" dirty="0">
                <a:solidFill>
                  <a:srgbClr val="375F92"/>
                </a:solidFill>
                <a:latin typeface="Calibri Light"/>
                <a:cs typeface="Calibri Light"/>
              </a:rPr>
              <a:t>&gt;</a:t>
            </a:r>
            <a:r>
              <a:rPr sz="1733" spc="-3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2133" spc="-3" dirty="0">
                <a:solidFill>
                  <a:srgbClr val="375F92"/>
                </a:solidFill>
                <a:latin typeface="Calibri Light"/>
                <a:cs typeface="Calibri Light"/>
              </a:rPr>
              <a:t>спо</a:t>
            </a:r>
            <a:r>
              <a:rPr sz="2133" spc="3" dirty="0">
                <a:solidFill>
                  <a:srgbClr val="375F92"/>
                </a:solidFill>
                <a:latin typeface="Calibri Light"/>
                <a:cs typeface="Calibri Light"/>
              </a:rPr>
              <a:t>с</a:t>
            </a:r>
            <a:r>
              <a:rPr sz="2133" spc="-3" dirty="0">
                <a:solidFill>
                  <a:srgbClr val="375F92"/>
                </a:solidFill>
                <a:latin typeface="Calibri Light"/>
                <a:cs typeface="Calibri Light"/>
              </a:rPr>
              <a:t>о</a:t>
            </a:r>
            <a:r>
              <a:rPr sz="2133" dirty="0">
                <a:solidFill>
                  <a:srgbClr val="375F92"/>
                </a:solidFill>
                <a:latin typeface="Calibri Light"/>
                <a:cs typeface="Calibri Light"/>
              </a:rPr>
              <a:t>б</a:t>
            </a:r>
            <a:r>
              <a:rPr sz="2133" spc="-3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2133" dirty="0">
                <a:solidFill>
                  <a:srgbClr val="375F92"/>
                </a:solidFill>
                <a:latin typeface="Calibri Light"/>
                <a:cs typeface="Calibri Light"/>
              </a:rPr>
              <a:t>реаг</a:t>
            </a:r>
            <a:r>
              <a:rPr sz="2133" spc="3" dirty="0">
                <a:solidFill>
                  <a:srgbClr val="375F92"/>
                </a:solidFill>
                <a:latin typeface="Calibri Light"/>
                <a:cs typeface="Calibri Light"/>
              </a:rPr>
              <a:t>и</a:t>
            </a:r>
            <a:r>
              <a:rPr sz="2133" dirty="0">
                <a:solidFill>
                  <a:srgbClr val="375F92"/>
                </a:solidFill>
                <a:latin typeface="Calibri Light"/>
                <a:cs typeface="Calibri Light"/>
              </a:rPr>
              <a:t>рования</a:t>
            </a:r>
            <a:r>
              <a:rPr sz="2133" spc="-7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2133" spc="-3" dirty="0">
                <a:solidFill>
                  <a:srgbClr val="375F92"/>
                </a:solidFill>
                <a:latin typeface="Calibri Light"/>
                <a:cs typeface="Calibri Light"/>
              </a:rPr>
              <a:t>пси</a:t>
            </a:r>
            <a:r>
              <a:rPr sz="2133" spc="3" dirty="0">
                <a:solidFill>
                  <a:srgbClr val="375F92"/>
                </a:solidFill>
                <a:latin typeface="Calibri Light"/>
                <a:cs typeface="Calibri Light"/>
              </a:rPr>
              <a:t>х</a:t>
            </a:r>
            <a:r>
              <a:rPr sz="2133" spc="-3" dirty="0">
                <a:solidFill>
                  <a:srgbClr val="375F92"/>
                </a:solidFill>
                <a:latin typeface="Calibri Light"/>
                <a:cs typeface="Calibri Light"/>
              </a:rPr>
              <a:t>ик</a:t>
            </a:r>
            <a:r>
              <a:rPr sz="2133" dirty="0">
                <a:solidFill>
                  <a:srgbClr val="375F92"/>
                </a:solidFill>
                <a:latin typeface="Calibri Light"/>
                <a:cs typeface="Calibri Light"/>
              </a:rPr>
              <a:t>и</a:t>
            </a:r>
            <a:r>
              <a:rPr sz="2133" spc="-13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2133" dirty="0">
                <a:solidFill>
                  <a:srgbClr val="375F92"/>
                </a:solidFill>
                <a:latin typeface="Calibri Light"/>
                <a:cs typeface="Calibri Light"/>
              </a:rPr>
              <a:t>на </a:t>
            </a:r>
            <a:r>
              <a:rPr sz="2133" spc="-3" dirty="0">
                <a:solidFill>
                  <a:srgbClr val="375F92"/>
                </a:solidFill>
                <a:latin typeface="Calibri Light"/>
                <a:cs typeface="Calibri Light"/>
              </a:rPr>
              <a:t>травмирующ</a:t>
            </a:r>
            <a:r>
              <a:rPr sz="2133" spc="3" dirty="0">
                <a:solidFill>
                  <a:srgbClr val="375F92"/>
                </a:solidFill>
                <a:latin typeface="Calibri Light"/>
                <a:cs typeface="Calibri Light"/>
              </a:rPr>
              <a:t>и</a:t>
            </a:r>
            <a:r>
              <a:rPr sz="2133" dirty="0">
                <a:solidFill>
                  <a:srgbClr val="375F92"/>
                </a:solidFill>
                <a:latin typeface="Calibri Light"/>
                <a:cs typeface="Calibri Light"/>
              </a:rPr>
              <a:t>е</a:t>
            </a:r>
            <a:r>
              <a:rPr sz="2133" spc="-13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2133" spc="-3" dirty="0">
                <a:solidFill>
                  <a:srgbClr val="375F92"/>
                </a:solidFill>
                <a:latin typeface="Calibri Light"/>
                <a:cs typeface="Calibri Light"/>
              </a:rPr>
              <a:t>события</a:t>
            </a:r>
            <a:endParaRPr sz="2133">
              <a:latin typeface="Calibri Light"/>
              <a:cs typeface="Calibri Ligh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6662" y="6575213"/>
            <a:ext cx="4683337" cy="131660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>
              <a:spcBef>
                <a:spcPts val="67"/>
              </a:spcBef>
            </a:pPr>
            <a:r>
              <a:rPr sz="800" dirty="0">
                <a:latin typeface="Calibri Light"/>
                <a:cs typeface="Calibri Light"/>
              </a:rPr>
              <a:t>(4)</a:t>
            </a:r>
            <a:r>
              <a:rPr sz="800" spc="7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Зинченко,</a:t>
            </a:r>
            <a:r>
              <a:rPr sz="800" dirty="0">
                <a:latin typeface="Calibri Light"/>
                <a:cs typeface="Calibri Light"/>
              </a:rPr>
              <a:t> В.</a:t>
            </a:r>
            <a:r>
              <a:rPr sz="800" spc="-7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Большой</a:t>
            </a:r>
            <a:r>
              <a:rPr sz="800" spc="3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психологический</a:t>
            </a:r>
            <a:r>
              <a:rPr sz="800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словарь</a:t>
            </a:r>
            <a:r>
              <a:rPr sz="800" dirty="0">
                <a:latin typeface="Calibri Light"/>
                <a:cs typeface="Calibri Light"/>
              </a:rPr>
              <a:t> /</a:t>
            </a:r>
            <a:r>
              <a:rPr sz="800" spc="10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ред.</a:t>
            </a:r>
            <a:r>
              <a:rPr sz="800" spc="-7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Б.</a:t>
            </a:r>
            <a:r>
              <a:rPr sz="800" spc="3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Мещеряков,</a:t>
            </a:r>
            <a:r>
              <a:rPr sz="800" spc="-7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В.</a:t>
            </a:r>
            <a:r>
              <a:rPr sz="800" spc="-7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Зинченко.</a:t>
            </a:r>
            <a:r>
              <a:rPr sz="800" spc="10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- </a:t>
            </a:r>
            <a:r>
              <a:rPr sz="800" spc="-7" dirty="0">
                <a:latin typeface="Calibri Light"/>
                <a:cs typeface="Calibri Light"/>
              </a:rPr>
              <a:t>М.:</a:t>
            </a:r>
            <a:r>
              <a:rPr sz="800" spc="10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АСТ,</a:t>
            </a:r>
            <a:r>
              <a:rPr sz="800" spc="-10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2019.</a:t>
            </a:r>
            <a:r>
              <a:rPr sz="800" spc="7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- 816</a:t>
            </a:r>
            <a:r>
              <a:rPr sz="800" spc="7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c.</a:t>
            </a:r>
            <a:endParaRPr sz="800"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6580217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solidFill>
            <a:srgbClr val="F7F6F0"/>
          </a:solidFill>
        </p:spPr>
        <p:txBody>
          <a:bodyPr wrap="square" lIns="0" tIns="0" rIns="0" bIns="0" rtlCol="0"/>
          <a:lstStyle/>
          <a:p>
            <a:endParaRPr sz="120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331835" y="1555412"/>
          <a:ext cx="11579858" cy="516254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703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45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80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068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60729"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2100" spc="-5" dirty="0">
                          <a:latin typeface="Calibri Light"/>
                          <a:cs typeface="Calibri Light"/>
                        </a:rPr>
                        <a:t>КАК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spc="-5" dirty="0">
                          <a:latin typeface="Calibri Light"/>
                          <a:cs typeface="Calibri Light"/>
                        </a:rPr>
                        <a:t>проявляется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</a:txBody>
                  <a:tcPr marL="0" marR="0" marT="38523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C5E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2100" dirty="0">
                          <a:latin typeface="Calibri Light"/>
                          <a:cs typeface="Calibri Light"/>
                        </a:rPr>
                        <a:t>ЧТО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dirty="0">
                          <a:latin typeface="Calibri Light"/>
                          <a:cs typeface="Calibri Light"/>
                        </a:rPr>
                        <a:t>делать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</a:txBody>
                  <a:tcPr marL="0" marR="0" marT="38523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C5E6F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2100" dirty="0">
                          <a:latin typeface="Calibri Light"/>
                          <a:cs typeface="Calibri Light"/>
                        </a:rPr>
                        <a:t>ЧТО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spc="-5" dirty="0">
                          <a:latin typeface="Calibri Light"/>
                          <a:cs typeface="Calibri Light"/>
                        </a:rPr>
                        <a:t>НЕ</a:t>
                      </a:r>
                      <a:r>
                        <a:rPr sz="2100" spc="-3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2100" spc="-5" dirty="0">
                          <a:latin typeface="Calibri Light"/>
                          <a:cs typeface="Calibri Light"/>
                        </a:rPr>
                        <a:t>делать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</a:txBody>
                  <a:tcPr marL="0" marR="0" marT="38523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C5E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2100" dirty="0">
                          <a:latin typeface="Calibri Light"/>
                          <a:cs typeface="Calibri Light"/>
                        </a:rPr>
                        <a:t>ЗАЧЕМ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2100" dirty="0">
                          <a:latin typeface="Calibri Light"/>
                          <a:cs typeface="Calibri Light"/>
                        </a:rPr>
                        <a:t>мы</a:t>
                      </a:r>
                      <a:r>
                        <a:rPr sz="2100" spc="-2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2100" spc="-5" dirty="0">
                          <a:latin typeface="Calibri Light"/>
                          <a:cs typeface="Calibri Light"/>
                        </a:rPr>
                        <a:t>это</a:t>
                      </a:r>
                      <a:r>
                        <a:rPr sz="2100" spc="-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2100" spc="-5" dirty="0">
                          <a:latin typeface="Calibri Light"/>
                          <a:cs typeface="Calibri Light"/>
                        </a:rPr>
                        <a:t>делаем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</a:txBody>
                  <a:tcPr marL="0" marR="0" marT="38523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C5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5926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marL="394970" marR="39052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Calibri Light"/>
                          <a:cs typeface="Calibri Light"/>
                        </a:rPr>
                        <a:t>Поверхностное</a:t>
                      </a:r>
                      <a:r>
                        <a:rPr sz="1600" spc="-6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дыхание, </a:t>
                      </a:r>
                      <a:r>
                        <a:rPr sz="1600" spc="-5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снижение самоконтроля </a:t>
                      </a:r>
                      <a:r>
                        <a:rPr sz="1600" spc="-5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поведения</a:t>
                      </a:r>
                      <a:endParaRPr sz="16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167640" marR="15938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Calibri Light"/>
                          <a:cs typeface="Calibri Light"/>
                        </a:rPr>
                        <a:t>Опасен страх оцепеняющий, </a:t>
                      </a:r>
                      <a:r>
                        <a:rPr sz="1600" spc="-5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блокирующий мысли или </a:t>
                      </a:r>
                      <a:r>
                        <a:rPr sz="160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действия</a:t>
                      </a:r>
                      <a:r>
                        <a:rPr sz="1600" spc="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ребенка</a:t>
                      </a:r>
                      <a:endParaRPr sz="16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327660" marR="190500" indent="-13144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Calibri Light"/>
                          <a:cs typeface="Calibri Light"/>
                        </a:rPr>
                        <a:t>Проявляется, как правило, </a:t>
                      </a:r>
                      <a:r>
                        <a:rPr sz="1600" dirty="0">
                          <a:latin typeface="Calibri Light"/>
                          <a:cs typeface="Calibri Light"/>
                        </a:rPr>
                        <a:t>в </a:t>
                      </a:r>
                      <a:r>
                        <a:rPr sz="1600" spc="-5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dirty="0">
                          <a:latin typeface="Calibri Light"/>
                          <a:cs typeface="Calibri Light"/>
                        </a:rPr>
                        <a:t>вечерних,</a:t>
                      </a:r>
                      <a:r>
                        <a:rPr sz="1600" spc="-3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dirty="0">
                          <a:latin typeface="Calibri Light"/>
                          <a:cs typeface="Calibri Light"/>
                        </a:rPr>
                        <a:t>ночных</a:t>
                      </a:r>
                      <a:r>
                        <a:rPr sz="1600" spc="-2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звонках</a:t>
                      </a:r>
                      <a:endParaRPr sz="16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30200" marR="488315" indent="-265430">
                        <a:lnSpc>
                          <a:spcPct val="100000"/>
                        </a:lnSpc>
                        <a:spcBef>
                          <a:spcPts val="1860"/>
                        </a:spcBef>
                        <a:buSzPct val="104347"/>
                        <a:buFont typeface="Arial MT"/>
                        <a:buChar char="•"/>
                        <a:tabLst>
                          <a:tab pos="330200" algn="l"/>
                          <a:tab pos="330835" algn="l"/>
                        </a:tabLst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Отвлекать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на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спокойные задачи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(чтение</a:t>
                      </a:r>
                      <a:r>
                        <a:rPr sz="1500" spc="-2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книг,</a:t>
                      </a:r>
                      <a:r>
                        <a:rPr sz="15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музыка</a:t>
                      </a:r>
                      <a:r>
                        <a:rPr sz="1500" spc="-2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и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пр.)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buFont typeface="Arial MT"/>
                        <a:buChar char="•"/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30200" marR="88265" indent="-265430">
                        <a:lnSpc>
                          <a:spcPct val="100000"/>
                        </a:lnSpc>
                        <a:buSzPct val="104347"/>
                        <a:buFont typeface="Arial MT"/>
                        <a:buChar char="•"/>
                        <a:tabLst>
                          <a:tab pos="330200" algn="l"/>
                          <a:tab pos="330835" algn="l"/>
                        </a:tabLst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Снимать</a:t>
                      </a:r>
                      <a:r>
                        <a:rPr sz="1500" spc="509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ситуативную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тревожность, приводящую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к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страху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методами</a:t>
                      </a:r>
                      <a:r>
                        <a:rPr sz="1500" spc="-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переключения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 marL="330200">
                        <a:lnSpc>
                          <a:spcPct val="100000"/>
                        </a:lnSpc>
                      </a:pPr>
                      <a:r>
                        <a:rPr sz="1500" dirty="0">
                          <a:latin typeface="Calibri Light"/>
                          <a:cs typeface="Calibri Light"/>
                        </a:rPr>
                        <a:t>внимания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30200" marR="1316990" indent="-265430">
                        <a:lnSpc>
                          <a:spcPct val="100000"/>
                        </a:lnSpc>
                        <a:buSzPct val="104347"/>
                        <a:buFont typeface="Arial MT"/>
                        <a:buChar char="•"/>
                        <a:tabLst>
                          <a:tab pos="330200" algn="l"/>
                          <a:tab pos="330835" algn="l"/>
                        </a:tabLst>
                      </a:pPr>
                      <a:r>
                        <a:rPr sz="1500" dirty="0">
                          <a:latin typeface="Calibri Light"/>
                          <a:cs typeface="Calibri Light"/>
                        </a:rPr>
                        <a:t>Дышать</a:t>
                      </a:r>
                      <a:r>
                        <a:rPr sz="15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глубоко</a:t>
                      </a:r>
                      <a:r>
                        <a:rPr sz="1500" spc="-4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и</a:t>
                      </a:r>
                      <a:r>
                        <a:rPr sz="15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ровно,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возможно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применение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дыхательных</a:t>
                      </a:r>
                      <a:r>
                        <a:rPr sz="1500" spc="-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техник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buFont typeface="Arial MT"/>
                        <a:buChar char="•"/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30200" indent="-265430">
                        <a:lnSpc>
                          <a:spcPct val="100000"/>
                        </a:lnSpc>
                        <a:buSzPct val="104347"/>
                        <a:buFont typeface="Arial MT"/>
                        <a:buChar char="•"/>
                        <a:tabLst>
                          <a:tab pos="330200" algn="l"/>
                          <a:tab pos="330835" algn="l"/>
                        </a:tabLst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Проявить</a:t>
                      </a:r>
                      <a:r>
                        <a:rPr sz="15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заинтересованность,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 marL="33020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500" dirty="0">
                          <a:latin typeface="Calibri Light"/>
                          <a:cs typeface="Calibri Light"/>
                        </a:rPr>
                        <a:t>понимание.</a:t>
                      </a:r>
                      <a:r>
                        <a:rPr sz="1500" spc="-4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Активное</a:t>
                      </a:r>
                      <a:r>
                        <a:rPr sz="1500" spc="-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слушание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352425" marR="962660" indent="-287020">
                        <a:lnSpc>
                          <a:spcPct val="100000"/>
                        </a:lnSpc>
                        <a:buSzPct val="104347"/>
                        <a:buFont typeface="Arial MT"/>
                        <a:buChar char="•"/>
                        <a:tabLst>
                          <a:tab pos="352425" algn="l"/>
                          <a:tab pos="353060" algn="l"/>
                        </a:tabLst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Не оставлять одного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при </a:t>
                      </a:r>
                      <a:r>
                        <a:rPr sz="1500" spc="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ощущении</a:t>
                      </a:r>
                      <a:r>
                        <a:rPr sz="15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небезопасности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buFont typeface="Arial MT"/>
                        <a:buChar char="•"/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52425" marR="537210" indent="-287020">
                        <a:lnSpc>
                          <a:spcPct val="100000"/>
                        </a:lnSpc>
                        <a:buSzPct val="104347"/>
                        <a:buFont typeface="Arial MT"/>
                        <a:buChar char="•"/>
                        <a:tabLst>
                          <a:tab pos="352425" algn="l"/>
                          <a:tab pos="353060" algn="l"/>
                        </a:tabLst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Не пытаться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убедить, что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страх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неоправданный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  <a:buFont typeface="Arial MT"/>
                        <a:buChar char="•"/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52425" marR="97155" indent="-287020">
                        <a:lnSpc>
                          <a:spcPct val="100000"/>
                        </a:lnSpc>
                        <a:buSzPct val="104347"/>
                        <a:buFont typeface="Arial MT"/>
                        <a:buChar char="•"/>
                        <a:tabLst>
                          <a:tab pos="352425" algn="l"/>
                          <a:tab pos="353060" algn="l"/>
                        </a:tabLst>
                      </a:pPr>
                      <a:r>
                        <a:rPr sz="1500" dirty="0">
                          <a:latin typeface="Calibri Light"/>
                          <a:cs typeface="Calibri Light"/>
                        </a:rPr>
                        <a:t>Не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обесценивать страх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« не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думай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об этом», «это глупости», «так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не </a:t>
                      </a:r>
                      <a:r>
                        <a:rPr sz="1500" spc="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бывает»</a:t>
                      </a:r>
                      <a:r>
                        <a:rPr sz="1500" spc="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и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 пр.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177800" marR="170815" indent="1270" algn="ctr">
                        <a:lnSpc>
                          <a:spcPct val="100000"/>
                        </a:lnSpc>
                      </a:pPr>
                      <a:r>
                        <a:rPr sz="1500" dirty="0">
                          <a:latin typeface="Calibri Light"/>
                          <a:cs typeface="Calibri Light"/>
                        </a:rPr>
                        <a:t>Помогаем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справиться со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страхом: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чем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быстрее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обратившийся справиться со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страхом,</a:t>
                      </a:r>
                      <a:r>
                        <a:rPr sz="1500" spc="-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тем</a:t>
                      </a:r>
                      <a:r>
                        <a:rPr sz="1500" spc="-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меньше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00" dirty="0">
                          <a:latin typeface="Calibri Light"/>
                          <a:cs typeface="Calibri Light"/>
                        </a:rPr>
                        <a:t>вероятность,</a:t>
                      </a:r>
                      <a:r>
                        <a:rPr sz="1500" spc="-4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что</a:t>
                      </a:r>
                      <a:r>
                        <a:rPr sz="15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он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закрепится</a:t>
                      </a:r>
                      <a:r>
                        <a:rPr sz="1500" spc="-3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на</a:t>
                      </a:r>
                      <a:r>
                        <a:rPr sz="1500" spc="-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долгое</a:t>
                      </a:r>
                      <a:r>
                        <a:rPr sz="1500" spc="-2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время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4" name="object 4"/>
          <p:cNvGrpSpPr/>
          <p:nvPr/>
        </p:nvGrpSpPr>
        <p:grpSpPr>
          <a:xfrm>
            <a:off x="10560473" y="0"/>
            <a:ext cx="1631527" cy="981710"/>
            <a:chOff x="15840710" y="0"/>
            <a:chExt cx="2447290" cy="147256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857853" y="151384"/>
              <a:ext cx="1266825" cy="876300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6488791" y="0"/>
              <a:ext cx="1799589" cy="1350010"/>
            </a:xfrm>
            <a:custGeom>
              <a:avLst/>
              <a:gdLst/>
              <a:ahLst/>
              <a:cxnLst/>
              <a:rect l="l" t="t" r="r" b="b"/>
              <a:pathLst>
                <a:path w="1799590" h="1350010">
                  <a:moveTo>
                    <a:pt x="1799209" y="0"/>
                  </a:moveTo>
                  <a:lnTo>
                    <a:pt x="0" y="0"/>
                  </a:lnTo>
                  <a:lnTo>
                    <a:pt x="0" y="1349882"/>
                  </a:lnTo>
                  <a:lnTo>
                    <a:pt x="1799209" y="1349882"/>
                  </a:lnTo>
                  <a:lnTo>
                    <a:pt x="17992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840710" y="107822"/>
              <a:ext cx="2237486" cy="1364615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458825" y="-91137"/>
            <a:ext cx="8346440" cy="1670543"/>
          </a:xfrm>
          <a:prstGeom prst="rect">
            <a:avLst/>
          </a:prstGeom>
        </p:spPr>
        <p:txBody>
          <a:bodyPr vert="horz" wrap="square" lIns="0" tIns="8467" rIns="0" bIns="0" rtlCol="0" anchor="ctr">
            <a:spAutoFit/>
          </a:bodyPr>
          <a:lstStyle/>
          <a:p>
            <a:pPr marL="25401" marR="20321">
              <a:spcBef>
                <a:spcPts val="67"/>
              </a:spcBef>
            </a:pPr>
            <a:r>
              <a:rPr spc="-3" dirty="0">
                <a:solidFill>
                  <a:srgbClr val="375F92"/>
                </a:solidFill>
                <a:latin typeface="Calibri Light"/>
                <a:cs typeface="Calibri Light"/>
              </a:rPr>
              <a:t>СТРАХ </a:t>
            </a:r>
            <a:r>
              <a:rPr dirty="0">
                <a:solidFill>
                  <a:srgbClr val="375F92"/>
                </a:solidFill>
                <a:latin typeface="Calibri Light"/>
                <a:cs typeface="Calibri Light"/>
              </a:rPr>
              <a:t>–</a:t>
            </a:r>
            <a:r>
              <a:rPr spc="10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dirty="0">
                <a:solidFill>
                  <a:srgbClr val="375F92"/>
                </a:solidFill>
                <a:latin typeface="Calibri Light"/>
                <a:cs typeface="Calibri Light"/>
              </a:rPr>
              <a:t>внутреннее</a:t>
            </a:r>
            <a:r>
              <a:rPr spc="-3" dirty="0">
                <a:solidFill>
                  <a:srgbClr val="375F92"/>
                </a:solidFill>
                <a:latin typeface="Calibri Light"/>
                <a:cs typeface="Calibri Light"/>
              </a:rPr>
              <a:t> состояние,</a:t>
            </a:r>
            <a:r>
              <a:rPr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pc="-3" dirty="0">
                <a:solidFill>
                  <a:srgbClr val="375F92"/>
                </a:solidFill>
                <a:latin typeface="Calibri Light"/>
                <a:cs typeface="Calibri Light"/>
              </a:rPr>
              <a:t>обусловленное</a:t>
            </a:r>
            <a:r>
              <a:rPr spc="3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pc="-3" dirty="0">
                <a:solidFill>
                  <a:srgbClr val="375F92"/>
                </a:solidFill>
                <a:latin typeface="Calibri Light"/>
                <a:cs typeface="Calibri Light"/>
              </a:rPr>
              <a:t>грозящим</a:t>
            </a:r>
            <a:r>
              <a:rPr spc="3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dirty="0">
                <a:solidFill>
                  <a:srgbClr val="375F92"/>
                </a:solidFill>
                <a:latin typeface="Calibri Light"/>
                <a:cs typeface="Calibri Light"/>
              </a:rPr>
              <a:t>реальным</a:t>
            </a:r>
            <a:r>
              <a:rPr spc="-13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pc="-3" dirty="0">
                <a:solidFill>
                  <a:srgbClr val="375F92"/>
                </a:solidFill>
                <a:latin typeface="Calibri Light"/>
                <a:cs typeface="Calibri Light"/>
              </a:rPr>
              <a:t>или </a:t>
            </a:r>
            <a:r>
              <a:rPr spc="-470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pc="-40" dirty="0">
                <a:solidFill>
                  <a:srgbClr val="375F92"/>
                </a:solidFill>
                <a:latin typeface="Calibri Light"/>
                <a:cs typeface="Calibri Light"/>
              </a:rPr>
              <a:t>предпо</a:t>
            </a:r>
            <a:r>
              <a:rPr sz="1700" spc="-59" baseline="24509" dirty="0">
                <a:solidFill>
                  <a:srgbClr val="375F92"/>
                </a:solidFill>
              </a:rPr>
              <a:t>5</a:t>
            </a:r>
            <a:r>
              <a:rPr sz="2133" spc="-40" dirty="0">
                <a:solidFill>
                  <a:srgbClr val="375F92"/>
                </a:solidFill>
                <a:latin typeface="Calibri Light"/>
                <a:cs typeface="Calibri Light"/>
              </a:rPr>
              <a:t>лагаемым</a:t>
            </a:r>
            <a:r>
              <a:rPr sz="2133" spc="-20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2133" spc="-3" dirty="0">
                <a:solidFill>
                  <a:srgbClr val="375F92"/>
                </a:solidFill>
                <a:latin typeface="Calibri Light"/>
                <a:cs typeface="Calibri Light"/>
              </a:rPr>
              <a:t>бедствием</a:t>
            </a:r>
            <a:endParaRPr sz="2133">
              <a:latin typeface="Calibri Light"/>
              <a:cs typeface="Calibri Ligh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6662" y="6575213"/>
            <a:ext cx="4683337" cy="131660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>
              <a:spcBef>
                <a:spcPts val="67"/>
              </a:spcBef>
            </a:pPr>
            <a:r>
              <a:rPr sz="800" dirty="0">
                <a:latin typeface="Calibri Light"/>
                <a:cs typeface="Calibri Light"/>
              </a:rPr>
              <a:t>(5)</a:t>
            </a:r>
            <a:r>
              <a:rPr sz="800" spc="7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Зинченко,</a:t>
            </a:r>
            <a:r>
              <a:rPr sz="800" dirty="0">
                <a:latin typeface="Calibri Light"/>
                <a:cs typeface="Calibri Light"/>
              </a:rPr>
              <a:t> В.</a:t>
            </a:r>
            <a:r>
              <a:rPr sz="800" spc="-7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Большой</a:t>
            </a:r>
            <a:r>
              <a:rPr sz="800" spc="3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психологический</a:t>
            </a:r>
            <a:r>
              <a:rPr sz="800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словарь</a:t>
            </a:r>
            <a:r>
              <a:rPr sz="800" dirty="0">
                <a:latin typeface="Calibri Light"/>
                <a:cs typeface="Calibri Light"/>
              </a:rPr>
              <a:t> /</a:t>
            </a:r>
            <a:r>
              <a:rPr sz="800" spc="10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ред.</a:t>
            </a:r>
            <a:r>
              <a:rPr sz="800" spc="-7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Б.</a:t>
            </a:r>
            <a:r>
              <a:rPr sz="800" spc="3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Мещеряков,</a:t>
            </a:r>
            <a:r>
              <a:rPr sz="800" spc="-7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В.</a:t>
            </a:r>
            <a:r>
              <a:rPr sz="800" spc="-7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Зинченко.</a:t>
            </a:r>
            <a:r>
              <a:rPr sz="800" spc="10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- </a:t>
            </a:r>
            <a:r>
              <a:rPr sz="800" spc="-7" dirty="0">
                <a:latin typeface="Calibri Light"/>
                <a:cs typeface="Calibri Light"/>
              </a:rPr>
              <a:t>М.:</a:t>
            </a:r>
            <a:r>
              <a:rPr sz="800" spc="10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АСТ,</a:t>
            </a:r>
            <a:r>
              <a:rPr sz="800" spc="-10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2019.</a:t>
            </a:r>
            <a:r>
              <a:rPr sz="800" spc="7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- 816</a:t>
            </a:r>
            <a:r>
              <a:rPr sz="800" spc="7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c.</a:t>
            </a:r>
            <a:endParaRPr sz="800"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6324188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399627" cy="6858000"/>
            <a:chOff x="0" y="0"/>
            <a:chExt cx="59944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598932" cy="102869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560070" cy="10287000"/>
            </a:xfrm>
            <a:custGeom>
              <a:avLst/>
              <a:gdLst/>
              <a:ahLst/>
              <a:cxnLst/>
              <a:rect l="l" t="t" r="r" b="b"/>
              <a:pathLst>
                <a:path w="560070" h="10287000">
                  <a:moveTo>
                    <a:pt x="560057" y="10286996"/>
                  </a:moveTo>
                  <a:lnTo>
                    <a:pt x="560057" y="0"/>
                  </a:lnTo>
                  <a:lnTo>
                    <a:pt x="0" y="0"/>
                  </a:lnTo>
                  <a:lnTo>
                    <a:pt x="0" y="10286996"/>
                  </a:lnTo>
                  <a:lnTo>
                    <a:pt x="560057" y="10286996"/>
                  </a:lnTo>
                  <a:close/>
                </a:path>
              </a:pathLst>
            </a:custGeom>
            <a:solidFill>
              <a:srgbClr val="8BC53D">
                <a:alpha val="36077"/>
              </a:srgbClr>
            </a:solidFill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5" name="object 5"/>
            <p:cNvSpPr/>
            <p:nvPr/>
          </p:nvSpPr>
          <p:spPr>
            <a:xfrm>
              <a:off x="560057" y="0"/>
              <a:ext cx="0" cy="10287000"/>
            </a:xfrm>
            <a:custGeom>
              <a:avLst/>
              <a:gdLst/>
              <a:ahLst/>
              <a:cxnLst/>
              <a:rect l="l" t="t" r="r" b="b"/>
              <a:pathLst>
                <a:path h="10287000">
                  <a:moveTo>
                    <a:pt x="0" y="10286996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ADD294"/>
              </a:solidFill>
            </a:ln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6" name="object 6"/>
            <p:cNvSpPr/>
            <p:nvPr/>
          </p:nvSpPr>
          <p:spPr>
            <a:xfrm>
              <a:off x="555294" y="0"/>
              <a:ext cx="9525" cy="10287000"/>
            </a:xfrm>
            <a:custGeom>
              <a:avLst/>
              <a:gdLst/>
              <a:ahLst/>
              <a:cxnLst/>
              <a:rect l="l" t="t" r="r" b="b"/>
              <a:pathLst>
                <a:path w="9525" h="10287000">
                  <a:moveTo>
                    <a:pt x="9525" y="0"/>
                  </a:moveTo>
                  <a:lnTo>
                    <a:pt x="0" y="0"/>
                  </a:lnTo>
                  <a:lnTo>
                    <a:pt x="0" y="10286997"/>
                  </a:lnTo>
                  <a:lnTo>
                    <a:pt x="9525" y="10286997"/>
                  </a:lnTo>
                  <a:lnTo>
                    <a:pt x="9525" y="0"/>
                  </a:lnTo>
                  <a:close/>
                </a:path>
              </a:pathLst>
            </a:custGeom>
            <a:solidFill>
              <a:srgbClr val="497DBA"/>
            </a:solidFill>
          </p:spPr>
          <p:txBody>
            <a:bodyPr wrap="square" lIns="0" tIns="0" rIns="0" bIns="0" rtlCol="0"/>
            <a:lstStyle/>
            <a:p>
              <a:endParaRPr sz="1200"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806975" y="1598676"/>
            <a:ext cx="10754783" cy="4766262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465267" indent="-457223">
              <a:spcBef>
                <a:spcPts val="67"/>
              </a:spcBef>
              <a:buAutoNum type="arabicPeriod"/>
              <a:tabLst>
                <a:tab pos="465267" algn="l"/>
                <a:tab pos="465690" algn="l"/>
              </a:tabLst>
            </a:pPr>
            <a:r>
              <a:rPr sz="2000" spc="-3" dirty="0">
                <a:latin typeface="Segoe UI Light"/>
                <a:cs typeface="Segoe UI Light"/>
              </a:rPr>
              <a:t>Энергично</a:t>
            </a:r>
            <a:r>
              <a:rPr sz="2000" spc="-10" dirty="0">
                <a:latin typeface="Segoe UI Light"/>
                <a:cs typeface="Segoe UI Light"/>
              </a:rPr>
              <a:t> </a:t>
            </a:r>
            <a:r>
              <a:rPr sz="2000" spc="-20" dirty="0">
                <a:latin typeface="Segoe UI Light"/>
                <a:cs typeface="Segoe UI Light"/>
              </a:rPr>
              <a:t>разотрите</a:t>
            </a:r>
            <a:r>
              <a:rPr sz="2000" spc="10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ладони</a:t>
            </a:r>
            <a:r>
              <a:rPr sz="2000" spc="-13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5</a:t>
            </a:r>
            <a:r>
              <a:rPr sz="2000" spc="-7" dirty="0">
                <a:latin typeface="Segoe UI Light"/>
                <a:cs typeface="Segoe UI Light"/>
              </a:rPr>
              <a:t> </a:t>
            </a:r>
            <a:r>
              <a:rPr sz="2000" spc="30" dirty="0">
                <a:latin typeface="Segoe UI Light"/>
                <a:cs typeface="Segoe UI Light"/>
              </a:rPr>
              <a:t>сек.</a:t>
            </a:r>
            <a:endParaRPr sz="2000">
              <a:latin typeface="Segoe UI Light"/>
              <a:cs typeface="Segoe UI Light"/>
            </a:endParaRPr>
          </a:p>
          <a:p>
            <a:pPr marL="465267" indent="-457223">
              <a:spcBef>
                <a:spcPts val="1633"/>
              </a:spcBef>
              <a:buAutoNum type="arabicPeriod"/>
              <a:tabLst>
                <a:tab pos="465267" algn="l"/>
                <a:tab pos="465690" algn="l"/>
              </a:tabLst>
            </a:pPr>
            <a:r>
              <a:rPr sz="2000" spc="-3" dirty="0">
                <a:latin typeface="Segoe UI Light"/>
                <a:cs typeface="Segoe UI Light"/>
              </a:rPr>
              <a:t>Быстро</a:t>
            </a:r>
            <a:r>
              <a:rPr sz="2000" dirty="0">
                <a:latin typeface="Segoe UI Light"/>
                <a:cs typeface="Segoe UI Light"/>
              </a:rPr>
              <a:t> </a:t>
            </a:r>
            <a:r>
              <a:rPr sz="2000" spc="-20" dirty="0">
                <a:latin typeface="Segoe UI Light"/>
                <a:cs typeface="Segoe UI Light"/>
              </a:rPr>
              <a:t>потрите</a:t>
            </a:r>
            <a:r>
              <a:rPr sz="2000" spc="13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пальцами</a:t>
            </a:r>
            <a:r>
              <a:rPr sz="2000" spc="-10" dirty="0">
                <a:latin typeface="Segoe UI Light"/>
                <a:cs typeface="Segoe UI Light"/>
              </a:rPr>
              <a:t> </a:t>
            </a:r>
            <a:r>
              <a:rPr sz="2000" spc="-3" dirty="0">
                <a:latin typeface="Segoe UI Light"/>
                <a:cs typeface="Segoe UI Light"/>
              </a:rPr>
              <a:t>щеки</a:t>
            </a:r>
            <a:r>
              <a:rPr sz="2000" spc="-7" dirty="0">
                <a:latin typeface="Segoe UI Light"/>
                <a:cs typeface="Segoe UI Light"/>
              </a:rPr>
              <a:t> </a:t>
            </a:r>
            <a:r>
              <a:rPr sz="2000" spc="-10" dirty="0">
                <a:latin typeface="Segoe UI Light"/>
                <a:cs typeface="Segoe UI Light"/>
              </a:rPr>
              <a:t>вверх </a:t>
            </a:r>
            <a:r>
              <a:rPr sz="2000" dirty="0">
                <a:latin typeface="Segoe UI Light"/>
                <a:cs typeface="Segoe UI Light"/>
              </a:rPr>
              <a:t>–</a:t>
            </a:r>
            <a:r>
              <a:rPr sz="2000" spc="3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вниз</a:t>
            </a:r>
            <a:r>
              <a:rPr sz="2000" spc="-3" dirty="0">
                <a:latin typeface="Segoe UI Light"/>
                <a:cs typeface="Segoe UI Light"/>
              </a:rPr>
              <a:t> </a:t>
            </a:r>
            <a:r>
              <a:rPr sz="2000" spc="23" dirty="0">
                <a:latin typeface="Segoe UI Light"/>
                <a:cs typeface="Segoe UI Light"/>
              </a:rPr>
              <a:t>5сек.</a:t>
            </a:r>
            <a:endParaRPr sz="2000">
              <a:latin typeface="Segoe UI Light"/>
              <a:cs typeface="Segoe UI Light"/>
            </a:endParaRPr>
          </a:p>
          <a:p>
            <a:pPr marL="465267" indent="-457223">
              <a:spcBef>
                <a:spcPts val="1533"/>
              </a:spcBef>
              <a:buAutoNum type="arabicPeriod"/>
              <a:tabLst>
                <a:tab pos="465267" algn="l"/>
                <a:tab pos="465690" algn="l"/>
              </a:tabLst>
            </a:pPr>
            <a:r>
              <a:rPr sz="2000" spc="-3" dirty="0">
                <a:latin typeface="Segoe UI Light"/>
                <a:cs typeface="Segoe UI Light"/>
              </a:rPr>
              <a:t>Постучите</a:t>
            </a:r>
            <a:r>
              <a:rPr sz="2000" spc="27" dirty="0">
                <a:latin typeface="Segoe UI Light"/>
                <a:cs typeface="Segoe UI Light"/>
              </a:rPr>
              <a:t> </a:t>
            </a:r>
            <a:r>
              <a:rPr sz="2000" spc="-7" dirty="0">
                <a:latin typeface="Segoe UI Light"/>
                <a:cs typeface="Segoe UI Light"/>
              </a:rPr>
              <a:t>расслабленными</a:t>
            </a:r>
            <a:r>
              <a:rPr sz="2000" spc="23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пальцами</a:t>
            </a:r>
            <a:r>
              <a:rPr sz="2000" spc="-7" dirty="0">
                <a:latin typeface="Segoe UI Light"/>
                <a:cs typeface="Segoe UI Light"/>
              </a:rPr>
              <a:t> </a:t>
            </a:r>
            <a:r>
              <a:rPr sz="2000" spc="-3" dirty="0">
                <a:latin typeface="Segoe UI Light"/>
                <a:cs typeface="Segoe UI Light"/>
              </a:rPr>
              <a:t>по</a:t>
            </a:r>
            <a:r>
              <a:rPr sz="2000" spc="13" dirty="0">
                <a:latin typeface="Segoe UI Light"/>
                <a:cs typeface="Segoe UI Light"/>
              </a:rPr>
              <a:t> </a:t>
            </a:r>
            <a:r>
              <a:rPr sz="2000" spc="-10" dirty="0">
                <a:latin typeface="Segoe UI Light"/>
                <a:cs typeface="Segoe UI Light"/>
              </a:rPr>
              <a:t>макушке</a:t>
            </a:r>
            <a:r>
              <a:rPr sz="2000" spc="-13" dirty="0">
                <a:latin typeface="Segoe UI Light"/>
                <a:cs typeface="Segoe UI Light"/>
              </a:rPr>
              <a:t> головы</a:t>
            </a:r>
            <a:r>
              <a:rPr sz="2000" spc="13" dirty="0">
                <a:latin typeface="Segoe UI Light"/>
                <a:cs typeface="Segoe UI Light"/>
              </a:rPr>
              <a:t> </a:t>
            </a:r>
            <a:r>
              <a:rPr sz="2000" spc="-7" dirty="0">
                <a:latin typeface="Segoe UI Light"/>
                <a:cs typeface="Segoe UI Light"/>
              </a:rPr>
              <a:t>(«барабанная</a:t>
            </a:r>
            <a:r>
              <a:rPr sz="2000" spc="23" dirty="0">
                <a:latin typeface="Segoe UI Light"/>
                <a:cs typeface="Segoe UI Light"/>
              </a:rPr>
              <a:t> </a:t>
            </a:r>
            <a:r>
              <a:rPr sz="2000" spc="-3" dirty="0">
                <a:latin typeface="Segoe UI Light"/>
                <a:cs typeface="Segoe UI Light"/>
              </a:rPr>
              <a:t>дробь»)</a:t>
            </a:r>
            <a:r>
              <a:rPr sz="2000" spc="17" dirty="0">
                <a:latin typeface="Segoe UI Light"/>
                <a:cs typeface="Segoe UI Light"/>
              </a:rPr>
              <a:t> </a:t>
            </a:r>
            <a:r>
              <a:rPr sz="2000" spc="23" dirty="0">
                <a:latin typeface="Segoe UI Light"/>
                <a:cs typeface="Segoe UI Light"/>
              </a:rPr>
              <a:t>5сек.</a:t>
            </a:r>
            <a:endParaRPr sz="2000">
              <a:latin typeface="Segoe UI Light"/>
              <a:cs typeface="Segoe UI Light"/>
            </a:endParaRPr>
          </a:p>
          <a:p>
            <a:pPr marL="465267" marR="11007" indent="-457223">
              <a:spcBef>
                <a:spcPts val="1827"/>
              </a:spcBef>
              <a:buAutoNum type="arabicPeriod"/>
              <a:tabLst>
                <a:tab pos="465267" algn="l"/>
                <a:tab pos="465690" algn="l"/>
              </a:tabLst>
            </a:pPr>
            <a:r>
              <a:rPr sz="2000" spc="-33" dirty="0">
                <a:latin typeface="Segoe UI Light"/>
                <a:cs typeface="Segoe UI Light"/>
              </a:rPr>
              <a:t>Кулаком</a:t>
            </a:r>
            <a:r>
              <a:rPr sz="2000" spc="217" dirty="0">
                <a:latin typeface="Segoe UI Light"/>
                <a:cs typeface="Segoe UI Light"/>
              </a:rPr>
              <a:t> </a:t>
            </a:r>
            <a:r>
              <a:rPr sz="2000" spc="-10" dirty="0">
                <a:latin typeface="Segoe UI Light"/>
                <a:cs typeface="Segoe UI Light"/>
              </a:rPr>
              <a:t>правой</a:t>
            </a:r>
            <a:r>
              <a:rPr sz="2000" spc="237" dirty="0">
                <a:latin typeface="Segoe UI Light"/>
                <a:cs typeface="Segoe UI Light"/>
              </a:rPr>
              <a:t> </a:t>
            </a:r>
            <a:r>
              <a:rPr sz="2000" spc="-3" dirty="0">
                <a:latin typeface="Segoe UI Light"/>
                <a:cs typeface="Segoe UI Light"/>
              </a:rPr>
              <a:t>руки</a:t>
            </a:r>
            <a:r>
              <a:rPr sz="2000" spc="220" dirty="0">
                <a:latin typeface="Segoe UI Light"/>
                <a:cs typeface="Segoe UI Light"/>
              </a:rPr>
              <a:t> </a:t>
            </a:r>
            <a:r>
              <a:rPr sz="2000" spc="-7" dirty="0">
                <a:latin typeface="Segoe UI Light"/>
                <a:cs typeface="Segoe UI Light"/>
              </a:rPr>
              <a:t>интенсивно</a:t>
            </a:r>
            <a:r>
              <a:rPr sz="2000" spc="230" dirty="0">
                <a:latin typeface="Segoe UI Light"/>
                <a:cs typeface="Segoe UI Light"/>
              </a:rPr>
              <a:t> </a:t>
            </a:r>
            <a:r>
              <a:rPr sz="2000" spc="-20" dirty="0">
                <a:latin typeface="Segoe UI Light"/>
                <a:cs typeface="Segoe UI Light"/>
              </a:rPr>
              <a:t>разотрите</a:t>
            </a:r>
            <a:r>
              <a:rPr sz="2000" spc="223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плечо</a:t>
            </a:r>
            <a:r>
              <a:rPr sz="2000" spc="237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и</a:t>
            </a:r>
            <a:r>
              <a:rPr sz="2000" spc="220" dirty="0">
                <a:latin typeface="Segoe UI Light"/>
                <a:cs typeface="Segoe UI Light"/>
              </a:rPr>
              <a:t> </a:t>
            </a:r>
            <a:r>
              <a:rPr sz="2000" spc="-3" dirty="0">
                <a:latin typeface="Segoe UI Light"/>
                <a:cs typeface="Segoe UI Light"/>
              </a:rPr>
              <a:t>предплечье</a:t>
            </a:r>
            <a:r>
              <a:rPr sz="2000" spc="220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левой</a:t>
            </a:r>
            <a:r>
              <a:rPr sz="2000" spc="223" dirty="0">
                <a:latin typeface="Segoe UI Light"/>
                <a:cs typeface="Segoe UI Light"/>
              </a:rPr>
              <a:t> </a:t>
            </a:r>
            <a:r>
              <a:rPr sz="2000" spc="-3" dirty="0">
                <a:latin typeface="Segoe UI Light"/>
                <a:cs typeface="Segoe UI Light"/>
              </a:rPr>
              <a:t>руки</a:t>
            </a:r>
            <a:r>
              <a:rPr sz="2000" spc="220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8</a:t>
            </a:r>
            <a:r>
              <a:rPr sz="2000" spc="230" dirty="0">
                <a:latin typeface="Segoe UI Light"/>
                <a:cs typeface="Segoe UI Light"/>
              </a:rPr>
              <a:t> </a:t>
            </a:r>
            <a:r>
              <a:rPr sz="2000" spc="27" dirty="0">
                <a:latin typeface="Segoe UI Light"/>
                <a:cs typeface="Segoe UI Light"/>
              </a:rPr>
              <a:t>сек.</a:t>
            </a:r>
            <a:r>
              <a:rPr sz="2000" spc="223" dirty="0">
                <a:latin typeface="Segoe UI Light"/>
                <a:cs typeface="Segoe UI Light"/>
              </a:rPr>
              <a:t> </a:t>
            </a:r>
            <a:r>
              <a:rPr sz="2000" spc="3" dirty="0">
                <a:latin typeface="Segoe UI Light"/>
                <a:cs typeface="Segoe UI Light"/>
              </a:rPr>
              <a:t>То</a:t>
            </a:r>
            <a:r>
              <a:rPr sz="2000" spc="223" dirty="0">
                <a:latin typeface="Segoe UI Light"/>
                <a:cs typeface="Segoe UI Light"/>
              </a:rPr>
              <a:t> </a:t>
            </a:r>
            <a:r>
              <a:rPr sz="2000" spc="-60" dirty="0">
                <a:latin typeface="Segoe UI Light"/>
                <a:cs typeface="Segoe UI Light"/>
              </a:rPr>
              <a:t>же </a:t>
            </a:r>
            <a:r>
              <a:rPr sz="2000" spc="-537" dirty="0">
                <a:latin typeface="Segoe UI Light"/>
                <a:cs typeface="Segoe UI Light"/>
              </a:rPr>
              <a:t> </a:t>
            </a:r>
            <a:r>
              <a:rPr sz="2000" spc="7" dirty="0">
                <a:latin typeface="Segoe UI Light"/>
                <a:cs typeface="Segoe UI Light"/>
              </a:rPr>
              <a:t>для</a:t>
            </a:r>
            <a:r>
              <a:rPr sz="2000" spc="3" dirty="0">
                <a:latin typeface="Segoe UI Light"/>
                <a:cs typeface="Segoe UI Light"/>
              </a:rPr>
              <a:t> </a:t>
            </a:r>
            <a:r>
              <a:rPr sz="2000" spc="-10" dirty="0">
                <a:latin typeface="Segoe UI Light"/>
                <a:cs typeface="Segoe UI Light"/>
              </a:rPr>
              <a:t>правой</a:t>
            </a:r>
            <a:r>
              <a:rPr sz="2000" spc="3" dirty="0">
                <a:latin typeface="Segoe UI Light"/>
                <a:cs typeface="Segoe UI Light"/>
              </a:rPr>
              <a:t> </a:t>
            </a:r>
            <a:r>
              <a:rPr sz="2000" spc="-3" dirty="0">
                <a:latin typeface="Segoe UI Light"/>
                <a:cs typeface="Segoe UI Light"/>
              </a:rPr>
              <a:t>руки.</a:t>
            </a:r>
            <a:endParaRPr sz="2000">
              <a:latin typeface="Segoe UI Light"/>
              <a:cs typeface="Segoe UI Light"/>
            </a:endParaRPr>
          </a:p>
          <a:p>
            <a:pPr marL="465267" marR="3387" indent="-457223">
              <a:spcBef>
                <a:spcPts val="1823"/>
              </a:spcBef>
              <a:buAutoNum type="arabicPeriod"/>
              <a:tabLst>
                <a:tab pos="465267" algn="l"/>
                <a:tab pos="465690" algn="l"/>
                <a:tab pos="1958438" algn="l"/>
                <a:tab pos="3185743" algn="l"/>
                <a:tab pos="3548557" algn="l"/>
                <a:tab pos="4281807" algn="l"/>
                <a:tab pos="4773745" algn="l"/>
                <a:tab pos="6413821" algn="l"/>
                <a:tab pos="7418864" algn="l"/>
                <a:tab pos="8286741" algn="l"/>
                <a:tab pos="9359521" algn="l"/>
                <a:tab pos="10606300" algn="l"/>
              </a:tabLst>
            </a:pPr>
            <a:r>
              <a:rPr sz="2000" spc="-3" dirty="0">
                <a:latin typeface="Segoe UI Light"/>
                <a:cs typeface="Segoe UI Light"/>
              </a:rPr>
              <a:t>О</a:t>
            </a:r>
            <a:r>
              <a:rPr sz="2000" spc="3" dirty="0">
                <a:latin typeface="Segoe UI Light"/>
                <a:cs typeface="Segoe UI Light"/>
              </a:rPr>
              <a:t>с</a:t>
            </a:r>
            <a:r>
              <a:rPr sz="2000" spc="-53" dirty="0">
                <a:latin typeface="Segoe UI Light"/>
                <a:cs typeface="Segoe UI Light"/>
              </a:rPr>
              <a:t>т</a:t>
            </a:r>
            <a:r>
              <a:rPr sz="2000" spc="-3" dirty="0">
                <a:latin typeface="Segoe UI Light"/>
                <a:cs typeface="Segoe UI Light"/>
              </a:rPr>
              <a:t>ор</a:t>
            </a:r>
            <a:r>
              <a:rPr sz="2000" spc="-63" dirty="0">
                <a:latin typeface="Segoe UI Light"/>
                <a:cs typeface="Segoe UI Light"/>
              </a:rPr>
              <a:t>о</a:t>
            </a:r>
            <a:r>
              <a:rPr sz="2000" spc="3" dirty="0">
                <a:latin typeface="Segoe UI Light"/>
                <a:cs typeface="Segoe UI Light"/>
              </a:rPr>
              <a:t>ж</a:t>
            </a:r>
            <a:r>
              <a:rPr sz="2000" dirty="0">
                <a:latin typeface="Segoe UI Light"/>
                <a:cs typeface="Segoe UI Light"/>
              </a:rPr>
              <a:t>но	над</a:t>
            </a:r>
            <a:r>
              <a:rPr sz="2000" spc="10" dirty="0">
                <a:latin typeface="Segoe UI Light"/>
                <a:cs typeface="Segoe UI Light"/>
              </a:rPr>
              <a:t>а</a:t>
            </a:r>
            <a:r>
              <a:rPr sz="2000" dirty="0">
                <a:latin typeface="Segoe UI Light"/>
                <a:cs typeface="Segoe UI Light"/>
              </a:rPr>
              <a:t>ви</a:t>
            </a:r>
            <a:r>
              <a:rPr sz="2000" spc="-57" dirty="0">
                <a:latin typeface="Segoe UI Light"/>
                <a:cs typeface="Segoe UI Light"/>
              </a:rPr>
              <a:t>т</a:t>
            </a:r>
            <a:r>
              <a:rPr sz="2000" dirty="0">
                <a:latin typeface="Segoe UI Light"/>
                <a:cs typeface="Segoe UI Light"/>
              </a:rPr>
              <a:t>е	4	</a:t>
            </a:r>
            <a:r>
              <a:rPr sz="2000" spc="-43" dirty="0">
                <a:latin typeface="Segoe UI Light"/>
                <a:cs typeface="Segoe UI Light"/>
              </a:rPr>
              <a:t>р</a:t>
            </a:r>
            <a:r>
              <a:rPr sz="2000" spc="-3" dirty="0">
                <a:latin typeface="Segoe UI Light"/>
                <a:cs typeface="Segoe UI Light"/>
              </a:rPr>
              <a:t>аз</a:t>
            </a:r>
            <a:r>
              <a:rPr sz="2000" dirty="0">
                <a:latin typeface="Segoe UI Light"/>
                <a:cs typeface="Segoe UI Light"/>
              </a:rPr>
              <a:t>а	</a:t>
            </a:r>
            <a:r>
              <a:rPr sz="2000" spc="-3" dirty="0">
                <a:latin typeface="Segoe UI Light"/>
                <a:cs typeface="Segoe UI Light"/>
              </a:rPr>
              <a:t>н</a:t>
            </a:r>
            <a:r>
              <a:rPr sz="2000" dirty="0">
                <a:latin typeface="Segoe UI Light"/>
                <a:cs typeface="Segoe UI Light"/>
              </a:rPr>
              <a:t>а	</a:t>
            </a:r>
            <a:r>
              <a:rPr sz="2000" spc="-3" dirty="0">
                <a:latin typeface="Segoe UI Light"/>
                <a:cs typeface="Segoe UI Light"/>
              </a:rPr>
              <a:t>щ</a:t>
            </a:r>
            <a:r>
              <a:rPr sz="2000" spc="3" dirty="0">
                <a:latin typeface="Segoe UI Light"/>
                <a:cs typeface="Segoe UI Light"/>
              </a:rPr>
              <a:t>и</a:t>
            </a:r>
            <a:r>
              <a:rPr sz="2000" spc="-53" dirty="0">
                <a:latin typeface="Segoe UI Light"/>
                <a:cs typeface="Segoe UI Light"/>
              </a:rPr>
              <a:t>т</a:t>
            </a:r>
            <a:r>
              <a:rPr sz="2000" spc="-3" dirty="0">
                <a:latin typeface="Segoe UI Light"/>
                <a:cs typeface="Segoe UI Light"/>
              </a:rPr>
              <a:t>овидну</a:t>
            </a:r>
            <a:r>
              <a:rPr sz="2000" dirty="0">
                <a:latin typeface="Segoe UI Light"/>
                <a:cs typeface="Segoe UI Light"/>
              </a:rPr>
              <a:t>ю	</a:t>
            </a:r>
            <a:r>
              <a:rPr sz="2000" spc="-60" dirty="0">
                <a:latin typeface="Segoe UI Light"/>
                <a:cs typeface="Segoe UI Light"/>
              </a:rPr>
              <a:t>ж</a:t>
            </a:r>
            <a:r>
              <a:rPr sz="2000" dirty="0">
                <a:latin typeface="Segoe UI Light"/>
                <a:cs typeface="Segoe UI Light"/>
              </a:rPr>
              <a:t>еле</a:t>
            </a:r>
            <a:r>
              <a:rPr sz="2000" spc="3" dirty="0">
                <a:latin typeface="Segoe UI Light"/>
                <a:cs typeface="Segoe UI Light"/>
              </a:rPr>
              <a:t>з</a:t>
            </a:r>
            <a:r>
              <a:rPr sz="2000" dirty="0">
                <a:latin typeface="Segoe UI Light"/>
                <a:cs typeface="Segoe UI Light"/>
              </a:rPr>
              <a:t>у	</a:t>
            </a:r>
            <a:r>
              <a:rPr sz="2000" spc="-3" dirty="0">
                <a:latin typeface="Segoe UI Light"/>
                <a:cs typeface="Segoe UI Light"/>
              </a:rPr>
              <a:t>(ни</a:t>
            </a:r>
            <a:r>
              <a:rPr sz="2000" spc="-57" dirty="0">
                <a:latin typeface="Segoe UI Light"/>
                <a:cs typeface="Segoe UI Light"/>
              </a:rPr>
              <a:t>ж</a:t>
            </a:r>
            <a:r>
              <a:rPr sz="2000" dirty="0">
                <a:latin typeface="Segoe UI Light"/>
                <a:cs typeface="Segoe UI Light"/>
              </a:rPr>
              <a:t>е	</a:t>
            </a:r>
            <a:r>
              <a:rPr sz="2000" spc="-3" dirty="0">
                <a:latin typeface="Segoe UI Light"/>
                <a:cs typeface="Segoe UI Light"/>
              </a:rPr>
              <a:t>кадык</a:t>
            </a:r>
            <a:r>
              <a:rPr sz="2000" spc="13" dirty="0">
                <a:latin typeface="Segoe UI Light"/>
                <a:cs typeface="Segoe UI Light"/>
              </a:rPr>
              <a:t>а</a:t>
            </a:r>
            <a:r>
              <a:rPr sz="2000" dirty="0">
                <a:latin typeface="Segoe UI Light"/>
                <a:cs typeface="Segoe UI Light"/>
              </a:rPr>
              <a:t>)	больш</a:t>
            </a:r>
            <a:r>
              <a:rPr sz="2000" spc="3" dirty="0">
                <a:latin typeface="Segoe UI Light"/>
                <a:cs typeface="Segoe UI Light"/>
              </a:rPr>
              <a:t>и</a:t>
            </a:r>
            <a:r>
              <a:rPr sz="2000" dirty="0">
                <a:latin typeface="Segoe UI Light"/>
                <a:cs typeface="Segoe UI Light"/>
              </a:rPr>
              <a:t>м	и  </a:t>
            </a:r>
            <a:r>
              <a:rPr sz="2000" spc="-7" dirty="0">
                <a:latin typeface="Segoe UI Light"/>
                <a:cs typeface="Segoe UI Light"/>
              </a:rPr>
              <a:t>указательным</a:t>
            </a:r>
            <a:r>
              <a:rPr sz="2000" spc="13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пальцами</a:t>
            </a:r>
            <a:r>
              <a:rPr sz="2000" spc="-7" dirty="0">
                <a:latin typeface="Segoe UI Light"/>
                <a:cs typeface="Segoe UI Light"/>
              </a:rPr>
              <a:t> </a:t>
            </a:r>
            <a:r>
              <a:rPr sz="2000" spc="-10" dirty="0">
                <a:latin typeface="Segoe UI Light"/>
                <a:cs typeface="Segoe UI Light"/>
              </a:rPr>
              <a:t>правой</a:t>
            </a:r>
            <a:r>
              <a:rPr sz="2000" spc="10" dirty="0">
                <a:latin typeface="Segoe UI Light"/>
                <a:cs typeface="Segoe UI Light"/>
              </a:rPr>
              <a:t> </a:t>
            </a:r>
            <a:r>
              <a:rPr sz="2000" spc="-3" dirty="0">
                <a:latin typeface="Segoe UI Light"/>
                <a:cs typeface="Segoe UI Light"/>
              </a:rPr>
              <a:t>руки.</a:t>
            </a:r>
            <a:endParaRPr sz="2000">
              <a:latin typeface="Segoe UI Light"/>
              <a:cs typeface="Segoe UI Light"/>
            </a:endParaRPr>
          </a:p>
          <a:p>
            <a:pPr marL="465267" marR="4657" indent="-457223">
              <a:spcBef>
                <a:spcPts val="2020"/>
              </a:spcBef>
              <a:buAutoNum type="arabicPeriod"/>
              <a:tabLst>
                <a:tab pos="465267" algn="l"/>
                <a:tab pos="465690" algn="l"/>
              </a:tabLst>
            </a:pPr>
            <a:r>
              <a:rPr sz="2000" spc="-10" dirty="0">
                <a:latin typeface="Segoe UI Light"/>
                <a:cs typeface="Segoe UI Light"/>
              </a:rPr>
              <a:t>Нащупайте</a:t>
            </a:r>
            <a:r>
              <a:rPr sz="2000" spc="220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большим</a:t>
            </a:r>
            <a:r>
              <a:rPr sz="2000" spc="213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пальцем</a:t>
            </a:r>
            <a:r>
              <a:rPr sz="2000" spc="213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впадину</a:t>
            </a:r>
            <a:r>
              <a:rPr sz="2000" spc="220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в</a:t>
            </a:r>
            <a:r>
              <a:rPr sz="2000" spc="220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основании</a:t>
            </a:r>
            <a:r>
              <a:rPr sz="2000" spc="217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черепа,</a:t>
            </a:r>
            <a:r>
              <a:rPr sz="2000" spc="217" dirty="0">
                <a:latin typeface="Segoe UI Light"/>
                <a:cs typeface="Segoe UI Light"/>
              </a:rPr>
              <a:t> </a:t>
            </a:r>
            <a:r>
              <a:rPr sz="2000" spc="-7" dirty="0">
                <a:latin typeface="Segoe UI Light"/>
                <a:cs typeface="Segoe UI Light"/>
              </a:rPr>
              <a:t>нажмите,</a:t>
            </a:r>
            <a:r>
              <a:rPr sz="2000" spc="210" dirty="0">
                <a:latin typeface="Segoe UI Light"/>
                <a:cs typeface="Segoe UI Light"/>
              </a:rPr>
              <a:t> </a:t>
            </a:r>
            <a:r>
              <a:rPr sz="2000" spc="-7" dirty="0">
                <a:latin typeface="Segoe UI Light"/>
                <a:cs typeface="Segoe UI Light"/>
              </a:rPr>
              <a:t>сосчитайте</a:t>
            </a:r>
            <a:r>
              <a:rPr sz="2000" spc="223" dirty="0">
                <a:latin typeface="Segoe UI Light"/>
                <a:cs typeface="Segoe UI Light"/>
              </a:rPr>
              <a:t> </a:t>
            </a:r>
            <a:r>
              <a:rPr sz="2000" spc="-3" dirty="0">
                <a:latin typeface="Segoe UI Light"/>
                <a:cs typeface="Segoe UI Light"/>
              </a:rPr>
              <a:t>до</a:t>
            </a:r>
            <a:r>
              <a:rPr sz="2000" spc="223" dirty="0">
                <a:latin typeface="Segoe UI Light"/>
                <a:cs typeface="Segoe UI Light"/>
              </a:rPr>
              <a:t> </a:t>
            </a:r>
            <a:r>
              <a:rPr sz="2000" spc="-3" dirty="0">
                <a:latin typeface="Segoe UI Light"/>
                <a:cs typeface="Segoe UI Light"/>
              </a:rPr>
              <a:t>трех, </a:t>
            </a:r>
            <a:r>
              <a:rPr sz="2000" spc="-540" dirty="0">
                <a:latin typeface="Segoe UI Light"/>
                <a:cs typeface="Segoe UI Light"/>
              </a:rPr>
              <a:t> </a:t>
            </a:r>
            <a:r>
              <a:rPr sz="2000" spc="-17" dirty="0">
                <a:latin typeface="Segoe UI Light"/>
                <a:cs typeface="Segoe UI Light"/>
              </a:rPr>
              <a:t>отпустите.</a:t>
            </a:r>
            <a:r>
              <a:rPr sz="2000" spc="33" dirty="0">
                <a:latin typeface="Segoe UI Light"/>
                <a:cs typeface="Segoe UI Light"/>
              </a:rPr>
              <a:t> </a:t>
            </a:r>
            <a:r>
              <a:rPr sz="2000" spc="-20" dirty="0">
                <a:latin typeface="Segoe UI Light"/>
                <a:cs typeface="Segoe UI Light"/>
              </a:rPr>
              <a:t>Повторите</a:t>
            </a:r>
            <a:r>
              <a:rPr sz="2000" spc="10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3</a:t>
            </a:r>
            <a:r>
              <a:rPr sz="2000" spc="3" dirty="0">
                <a:latin typeface="Segoe UI Light"/>
                <a:cs typeface="Segoe UI Light"/>
              </a:rPr>
              <a:t> </a:t>
            </a:r>
            <a:r>
              <a:rPr sz="2000" spc="-10" dirty="0">
                <a:latin typeface="Segoe UI Light"/>
                <a:cs typeface="Segoe UI Light"/>
              </a:rPr>
              <a:t>раза.</a:t>
            </a:r>
            <a:endParaRPr sz="2000">
              <a:latin typeface="Segoe UI Light"/>
              <a:cs typeface="Segoe UI Light"/>
            </a:endParaRPr>
          </a:p>
          <a:p>
            <a:pPr marL="465267" marR="5504" indent="-457223">
              <a:spcBef>
                <a:spcPts val="2013"/>
              </a:spcBef>
              <a:buAutoNum type="arabicPeriod"/>
              <a:tabLst>
                <a:tab pos="465267" algn="l"/>
                <a:tab pos="465690" algn="l"/>
                <a:tab pos="1391990" algn="l"/>
                <a:tab pos="2555791" algn="l"/>
                <a:tab pos="3690805" algn="l"/>
                <a:tab pos="3946511" algn="l"/>
                <a:tab pos="5583623" algn="l"/>
                <a:tab pos="6779599" algn="l"/>
                <a:tab pos="7402777" algn="l"/>
                <a:tab pos="8553878" algn="l"/>
                <a:tab pos="9898452" algn="l"/>
              </a:tabLst>
            </a:pPr>
            <a:r>
              <a:rPr sz="2000" dirty="0">
                <a:latin typeface="Segoe UI Light"/>
                <a:cs typeface="Segoe UI Light"/>
              </a:rPr>
              <a:t>Пл</a:t>
            </a:r>
            <a:r>
              <a:rPr sz="2000" spc="-63" dirty="0">
                <a:latin typeface="Segoe UI Light"/>
                <a:cs typeface="Segoe UI Light"/>
              </a:rPr>
              <a:t>о</a:t>
            </a:r>
            <a:r>
              <a:rPr sz="2000" spc="3" dirty="0">
                <a:latin typeface="Segoe UI Light"/>
                <a:cs typeface="Segoe UI Light"/>
              </a:rPr>
              <a:t>т</a:t>
            </a:r>
            <a:r>
              <a:rPr sz="2000" dirty="0">
                <a:latin typeface="Segoe UI Light"/>
                <a:cs typeface="Segoe UI Light"/>
              </a:rPr>
              <a:t>но	</a:t>
            </a:r>
            <a:r>
              <a:rPr sz="2000" spc="-3" dirty="0">
                <a:latin typeface="Segoe UI Light"/>
                <a:cs typeface="Segoe UI Light"/>
              </a:rPr>
              <a:t>захв</a:t>
            </a:r>
            <a:r>
              <a:rPr sz="2000" spc="3" dirty="0">
                <a:latin typeface="Segoe UI Light"/>
                <a:cs typeface="Segoe UI Light"/>
              </a:rPr>
              <a:t>а</a:t>
            </a:r>
            <a:r>
              <a:rPr sz="2000" spc="-3" dirty="0">
                <a:latin typeface="Segoe UI Light"/>
                <a:cs typeface="Segoe UI Light"/>
              </a:rPr>
              <a:t>т</a:t>
            </a:r>
            <a:r>
              <a:rPr sz="2000" spc="3" dirty="0">
                <a:latin typeface="Segoe UI Light"/>
                <a:cs typeface="Segoe UI Light"/>
              </a:rPr>
              <a:t>и</a:t>
            </a:r>
            <a:r>
              <a:rPr sz="2000" spc="-53" dirty="0">
                <a:latin typeface="Segoe UI Light"/>
                <a:cs typeface="Segoe UI Light"/>
              </a:rPr>
              <a:t>т</a:t>
            </a:r>
            <a:r>
              <a:rPr sz="2000" dirty="0">
                <a:latin typeface="Segoe UI Light"/>
                <a:cs typeface="Segoe UI Light"/>
              </a:rPr>
              <a:t>е	б</a:t>
            </a:r>
            <a:r>
              <a:rPr sz="2000" spc="-7" dirty="0">
                <a:latin typeface="Segoe UI Light"/>
                <a:cs typeface="Segoe UI Light"/>
              </a:rPr>
              <a:t>о</a:t>
            </a:r>
            <a:r>
              <a:rPr sz="2000" dirty="0">
                <a:latin typeface="Segoe UI Light"/>
                <a:cs typeface="Segoe UI Light"/>
              </a:rPr>
              <a:t>льшим	и	</a:t>
            </a:r>
            <a:r>
              <a:rPr sz="2000" spc="-3" dirty="0">
                <a:latin typeface="Segoe UI Light"/>
                <a:cs typeface="Segoe UI Light"/>
              </a:rPr>
              <a:t>указ</a:t>
            </a:r>
            <a:r>
              <a:rPr sz="2000" spc="10" dirty="0">
                <a:latin typeface="Segoe UI Light"/>
                <a:cs typeface="Segoe UI Light"/>
              </a:rPr>
              <a:t>а</a:t>
            </a:r>
            <a:r>
              <a:rPr sz="2000" spc="-60" dirty="0">
                <a:latin typeface="Segoe UI Light"/>
                <a:cs typeface="Segoe UI Light"/>
              </a:rPr>
              <a:t>т</a:t>
            </a:r>
            <a:r>
              <a:rPr sz="2000" dirty="0">
                <a:latin typeface="Segoe UI Light"/>
                <a:cs typeface="Segoe UI Light"/>
              </a:rPr>
              <a:t>ельным	пальц</a:t>
            </a:r>
            <a:r>
              <a:rPr sz="2000" spc="3" dirty="0">
                <a:latin typeface="Segoe UI Light"/>
                <a:cs typeface="Segoe UI Light"/>
              </a:rPr>
              <a:t>а</a:t>
            </a:r>
            <a:r>
              <a:rPr sz="2000" dirty="0">
                <a:latin typeface="Segoe UI Light"/>
                <a:cs typeface="Segoe UI Light"/>
              </a:rPr>
              <a:t>ми	</a:t>
            </a:r>
            <a:r>
              <a:rPr sz="2000" spc="-3" dirty="0">
                <a:latin typeface="Segoe UI Light"/>
                <a:cs typeface="Segoe UI Light"/>
              </a:rPr>
              <a:t>ру</a:t>
            </a:r>
            <a:r>
              <a:rPr sz="2000" spc="-10" dirty="0">
                <a:latin typeface="Segoe UI Light"/>
                <a:cs typeface="Segoe UI Light"/>
              </a:rPr>
              <a:t>к</a:t>
            </a:r>
            <a:r>
              <a:rPr sz="2000" dirty="0">
                <a:latin typeface="Segoe UI Light"/>
                <a:cs typeface="Segoe UI Light"/>
              </a:rPr>
              <a:t>и	</a:t>
            </a:r>
            <a:r>
              <a:rPr sz="2000" spc="-3" dirty="0">
                <a:latin typeface="Segoe UI Light"/>
                <a:cs typeface="Segoe UI Light"/>
              </a:rPr>
              <a:t>ахилл</a:t>
            </a:r>
            <a:r>
              <a:rPr sz="2000" spc="3" dirty="0">
                <a:latin typeface="Segoe UI Light"/>
                <a:cs typeface="Segoe UI Light"/>
              </a:rPr>
              <a:t>о</a:t>
            </a:r>
            <a:r>
              <a:rPr sz="2000" dirty="0">
                <a:latin typeface="Segoe UI Light"/>
                <a:cs typeface="Segoe UI Light"/>
              </a:rPr>
              <a:t>во	су</a:t>
            </a:r>
            <a:r>
              <a:rPr sz="2000" spc="-30" dirty="0">
                <a:latin typeface="Segoe UI Light"/>
                <a:cs typeface="Segoe UI Light"/>
              </a:rPr>
              <a:t>х</a:t>
            </a:r>
            <a:r>
              <a:rPr sz="2000" spc="-53" dirty="0">
                <a:latin typeface="Segoe UI Light"/>
                <a:cs typeface="Segoe UI Light"/>
              </a:rPr>
              <a:t>о</a:t>
            </a:r>
            <a:r>
              <a:rPr sz="2000" spc="3" dirty="0">
                <a:latin typeface="Segoe UI Light"/>
                <a:cs typeface="Segoe UI Light"/>
              </a:rPr>
              <a:t>ж</a:t>
            </a:r>
            <a:r>
              <a:rPr sz="2000" dirty="0">
                <a:latin typeface="Segoe UI Light"/>
                <a:cs typeface="Segoe UI Light"/>
              </a:rPr>
              <a:t>или</a:t>
            </a:r>
            <a:r>
              <a:rPr sz="2000" spc="-10" dirty="0">
                <a:latin typeface="Segoe UI Light"/>
                <a:cs typeface="Segoe UI Light"/>
              </a:rPr>
              <a:t>е</a:t>
            </a:r>
            <a:r>
              <a:rPr sz="2000" dirty="0">
                <a:latin typeface="Segoe UI Light"/>
                <a:cs typeface="Segoe UI Light"/>
              </a:rPr>
              <a:t>,	с</a:t>
            </a:r>
            <a:r>
              <a:rPr sz="2000" spc="3" dirty="0">
                <a:latin typeface="Segoe UI Light"/>
                <a:cs typeface="Segoe UI Light"/>
              </a:rPr>
              <a:t>д</a:t>
            </a:r>
            <a:r>
              <a:rPr sz="2000" spc="-3" dirty="0">
                <a:latin typeface="Segoe UI Light"/>
                <a:cs typeface="Segoe UI Light"/>
              </a:rPr>
              <a:t>ав</a:t>
            </a:r>
            <a:r>
              <a:rPr sz="2000" spc="3" dirty="0">
                <a:latin typeface="Segoe UI Light"/>
                <a:cs typeface="Segoe UI Light"/>
              </a:rPr>
              <a:t>и</a:t>
            </a:r>
            <a:r>
              <a:rPr sz="2000" spc="-3" dirty="0">
                <a:latin typeface="Segoe UI Light"/>
                <a:cs typeface="Segoe UI Light"/>
              </a:rPr>
              <a:t>ть  </a:t>
            </a:r>
            <a:r>
              <a:rPr sz="2000" spc="-17" dirty="0">
                <a:latin typeface="Segoe UI Light"/>
                <a:cs typeface="Segoe UI Light"/>
              </a:rPr>
              <a:t>его,</a:t>
            </a:r>
            <a:r>
              <a:rPr sz="2000" spc="-3" dirty="0">
                <a:latin typeface="Segoe UI Light"/>
                <a:cs typeface="Segoe UI Light"/>
              </a:rPr>
              <a:t> </a:t>
            </a:r>
            <a:r>
              <a:rPr sz="2000" spc="-10" dirty="0">
                <a:latin typeface="Segoe UI Light"/>
                <a:cs typeface="Segoe UI Light"/>
              </a:rPr>
              <a:t>отпустить.</a:t>
            </a:r>
            <a:r>
              <a:rPr sz="2000" spc="30" dirty="0">
                <a:latin typeface="Segoe UI Light"/>
                <a:cs typeface="Segoe UI Light"/>
              </a:rPr>
              <a:t> </a:t>
            </a:r>
            <a:r>
              <a:rPr sz="2000" spc="-20" dirty="0">
                <a:latin typeface="Segoe UI Light"/>
                <a:cs typeface="Segoe UI Light"/>
              </a:rPr>
              <a:t>Повторите</a:t>
            </a:r>
            <a:r>
              <a:rPr sz="2000" spc="13" dirty="0">
                <a:latin typeface="Segoe UI Light"/>
                <a:cs typeface="Segoe UI Light"/>
              </a:rPr>
              <a:t> </a:t>
            </a:r>
            <a:r>
              <a:rPr sz="2000" spc="-3" dirty="0">
                <a:latin typeface="Segoe UI Light"/>
                <a:cs typeface="Segoe UI Light"/>
              </a:rPr>
              <a:t>по</a:t>
            </a:r>
            <a:r>
              <a:rPr sz="2000" dirty="0">
                <a:latin typeface="Segoe UI Light"/>
                <a:cs typeface="Segoe UI Light"/>
              </a:rPr>
              <a:t> 3</a:t>
            </a:r>
            <a:r>
              <a:rPr sz="2000" spc="3" dirty="0">
                <a:latin typeface="Segoe UI Light"/>
                <a:cs typeface="Segoe UI Light"/>
              </a:rPr>
              <a:t> </a:t>
            </a:r>
            <a:r>
              <a:rPr sz="2000" spc="-13" dirty="0">
                <a:latin typeface="Segoe UI Light"/>
                <a:cs typeface="Segoe UI Light"/>
              </a:rPr>
              <a:t>раза</a:t>
            </a:r>
            <a:r>
              <a:rPr sz="2000" spc="7" dirty="0">
                <a:latin typeface="Segoe UI Light"/>
                <a:cs typeface="Segoe UI Light"/>
              </a:rPr>
              <a:t> для</a:t>
            </a:r>
            <a:r>
              <a:rPr sz="2000" spc="3" dirty="0">
                <a:latin typeface="Segoe UI Light"/>
                <a:cs typeface="Segoe UI Light"/>
              </a:rPr>
              <a:t> </a:t>
            </a:r>
            <a:r>
              <a:rPr sz="2000" spc="7" dirty="0">
                <a:latin typeface="Segoe UI Light"/>
                <a:cs typeface="Segoe UI Light"/>
              </a:rPr>
              <a:t>каждой</a:t>
            </a:r>
            <a:r>
              <a:rPr sz="2000" dirty="0">
                <a:latin typeface="Segoe UI Light"/>
                <a:cs typeface="Segoe UI Light"/>
              </a:rPr>
              <a:t> ноги.</a:t>
            </a:r>
            <a:endParaRPr sz="2000">
              <a:latin typeface="Segoe UI Light"/>
              <a:cs typeface="Segoe UI Ligh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4182111" y="251233"/>
            <a:ext cx="2746163" cy="747213"/>
          </a:xfrm>
          <a:prstGeom prst="rect">
            <a:avLst/>
          </a:prstGeom>
        </p:spPr>
        <p:txBody>
          <a:bodyPr vert="horz" wrap="square" lIns="0" tIns="8467" rIns="0" bIns="0" rtlCol="0" anchor="ctr">
            <a:spAutoFit/>
          </a:bodyPr>
          <a:lstStyle/>
          <a:p>
            <a:pPr marL="8467">
              <a:spcBef>
                <a:spcPts val="67"/>
              </a:spcBef>
            </a:pPr>
            <a:r>
              <a:rPr sz="4800" dirty="0">
                <a:latin typeface="Segoe UI Semibold"/>
                <a:cs typeface="Segoe UI Semibold"/>
              </a:rPr>
              <a:t>Т</a:t>
            </a:r>
            <a:r>
              <a:rPr sz="4800" spc="20" dirty="0">
                <a:latin typeface="Segoe UI Semibold"/>
                <a:cs typeface="Segoe UI Semibold"/>
              </a:rPr>
              <a:t>Е</a:t>
            </a:r>
            <a:r>
              <a:rPr sz="4800" spc="-3" dirty="0">
                <a:latin typeface="Segoe UI Semibold"/>
                <a:cs typeface="Segoe UI Semibold"/>
              </a:rPr>
              <a:t>ХНИКА</a:t>
            </a:r>
            <a:endParaRPr sz="4800">
              <a:latin typeface="Segoe UI Semibold"/>
              <a:cs typeface="Segoe UI Semibold"/>
            </a:endParaRPr>
          </a:p>
        </p:txBody>
      </p:sp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913163" y="124685"/>
            <a:ext cx="1154185" cy="67884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13107" y="0"/>
            <a:ext cx="2798487" cy="2694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019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4"/>
          <p:cNvSpPr/>
          <p:nvPr/>
        </p:nvSpPr>
        <p:spPr>
          <a:xfrm>
            <a:off x="1937187" y="1369030"/>
            <a:ext cx="8695315" cy="90898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ru-RU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Дети членов семей участников специальной военной операции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圆角矩形 3"/>
          <p:cNvSpPr/>
          <p:nvPr/>
        </p:nvSpPr>
        <p:spPr>
          <a:xfrm>
            <a:off x="727965" y="1271359"/>
            <a:ext cx="1104327" cy="1104327"/>
          </a:xfrm>
          <a:prstGeom prst="roundRect">
            <a:avLst>
              <a:gd name="adj" fmla="val 961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ru-RU" altLang="zh-CN" sz="24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</a:t>
            </a:r>
            <a:endParaRPr lang="zh-CN" altLang="en-US" sz="24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10" name="矩形 81"/>
          <p:cNvSpPr/>
          <p:nvPr/>
        </p:nvSpPr>
        <p:spPr>
          <a:xfrm>
            <a:off x="1991544" y="2669155"/>
            <a:ext cx="8695315" cy="101802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82"/>
          <p:cNvSpPr/>
          <p:nvPr/>
        </p:nvSpPr>
        <p:spPr>
          <a:xfrm>
            <a:off x="727965" y="2653946"/>
            <a:ext cx="1104327" cy="1104327"/>
          </a:xfrm>
          <a:prstGeom prst="roundRect">
            <a:avLst>
              <a:gd name="adj" fmla="val 961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ru-RU" altLang="zh-CN" sz="24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</a:t>
            </a:r>
            <a:endParaRPr lang="zh-CN" altLang="en-US" sz="24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12" name="TextBox 16"/>
          <p:cNvSpPr txBox="1"/>
          <p:nvPr/>
        </p:nvSpPr>
        <p:spPr>
          <a:xfrm>
            <a:off x="2274337" y="2773804"/>
            <a:ext cx="841611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/>
            <a:r>
              <a:rPr lang="ru-RU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Несовершеннолетние, эвакуированные из Белгородской области и иных территории, подвергающихся атакам со стороны Украины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6"/>
          <p:cNvSpPr txBox="1"/>
          <p:nvPr/>
        </p:nvSpPr>
        <p:spPr>
          <a:xfrm>
            <a:off x="2546722" y="3063224"/>
            <a:ext cx="964527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Open Sans" panose="020B0606030504020204" pitchFamily="34" charset="0"/>
              </a:rPr>
              <a:t>. </a:t>
            </a:r>
            <a:endParaRPr lang="ru-RU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Open Sans" panose="020B0606030504020204" pitchFamily="34" charset="0"/>
            </a:endParaRPr>
          </a:p>
        </p:txBody>
      </p:sp>
      <p:sp>
        <p:nvSpPr>
          <p:cNvPr id="15" name="矩形 88"/>
          <p:cNvSpPr/>
          <p:nvPr/>
        </p:nvSpPr>
        <p:spPr>
          <a:xfrm>
            <a:off x="1937188" y="4309108"/>
            <a:ext cx="8695315" cy="9288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89"/>
          <p:cNvSpPr/>
          <p:nvPr/>
        </p:nvSpPr>
        <p:spPr>
          <a:xfrm>
            <a:off x="733071" y="4240457"/>
            <a:ext cx="1104327" cy="1104327"/>
          </a:xfrm>
          <a:prstGeom prst="roundRect">
            <a:avLst>
              <a:gd name="adj" fmla="val 961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ru-RU" altLang="zh-CN" sz="24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</a:t>
            </a:r>
            <a:endParaRPr lang="zh-CN" altLang="en-US" sz="24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45366" y="4534945"/>
            <a:ext cx="841610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/>
            <a:r>
              <a:rPr lang="ru-RU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Дети, потерявшие родителей, близких родственников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6"/>
          <p:cNvSpPr txBox="1"/>
          <p:nvPr/>
        </p:nvSpPr>
        <p:spPr>
          <a:xfrm>
            <a:off x="2546720" y="4437212"/>
            <a:ext cx="964528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Open Sans" panose="020B0606030504020204" pitchFamily="34" charset="0"/>
              </a:rPr>
              <a:t>. </a:t>
            </a:r>
            <a:endParaRPr lang="ru-RU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Open Sans" panose="020B0606030504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43472" y="143592"/>
            <a:ext cx="9073008" cy="96078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991544" y="294208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Основные категории, которым требуется оказание кризисной психологической помощи</a:t>
            </a:r>
            <a:endParaRPr lang="ru-RU" sz="20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10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331835" y="1555412"/>
          <a:ext cx="11579858" cy="491616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703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45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80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068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60729"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2100" spc="-5" dirty="0">
                          <a:latin typeface="Calibri Light"/>
                          <a:cs typeface="Calibri Light"/>
                        </a:rPr>
                        <a:t>КАК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spc="-5" dirty="0">
                          <a:latin typeface="Calibri Light"/>
                          <a:cs typeface="Calibri Light"/>
                        </a:rPr>
                        <a:t>проявляется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</a:txBody>
                  <a:tcPr marL="0" marR="0" marT="38523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C5E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2100" dirty="0">
                          <a:latin typeface="Calibri Light"/>
                          <a:cs typeface="Calibri Light"/>
                        </a:rPr>
                        <a:t>ЧТО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dirty="0">
                          <a:latin typeface="Calibri Light"/>
                          <a:cs typeface="Calibri Light"/>
                        </a:rPr>
                        <a:t>делать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</a:txBody>
                  <a:tcPr marL="0" marR="0" marT="38523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C5E6F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2100" dirty="0">
                          <a:latin typeface="Calibri Light"/>
                          <a:cs typeface="Calibri Light"/>
                        </a:rPr>
                        <a:t>ЧТО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spc="-5" dirty="0">
                          <a:latin typeface="Calibri Light"/>
                          <a:cs typeface="Calibri Light"/>
                        </a:rPr>
                        <a:t>НЕ</a:t>
                      </a:r>
                      <a:r>
                        <a:rPr sz="2100" spc="-3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2100" spc="-5" dirty="0">
                          <a:latin typeface="Calibri Light"/>
                          <a:cs typeface="Calibri Light"/>
                        </a:rPr>
                        <a:t>делать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</a:txBody>
                  <a:tcPr marL="0" marR="0" marT="38523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C5E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2100" dirty="0">
                          <a:latin typeface="Calibri Light"/>
                          <a:cs typeface="Calibri Light"/>
                        </a:rPr>
                        <a:t>ЗАЧЕМ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2100" dirty="0">
                          <a:latin typeface="Calibri Light"/>
                          <a:cs typeface="Calibri Light"/>
                        </a:rPr>
                        <a:t>мы</a:t>
                      </a:r>
                      <a:r>
                        <a:rPr sz="2100" spc="-2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2100" spc="-5" dirty="0">
                          <a:latin typeface="Calibri Light"/>
                          <a:cs typeface="Calibri Light"/>
                        </a:rPr>
                        <a:t>это</a:t>
                      </a:r>
                      <a:r>
                        <a:rPr sz="2100" spc="-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2100" spc="-5" dirty="0">
                          <a:latin typeface="Calibri Light"/>
                          <a:cs typeface="Calibri Light"/>
                        </a:rPr>
                        <a:t>делаем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</a:txBody>
                  <a:tcPr marL="0" marR="0" marT="38523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C5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5926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04800" marR="298450" indent="635" algn="ctr">
                        <a:lnSpc>
                          <a:spcPct val="100000"/>
                        </a:lnSpc>
                        <a:spcBef>
                          <a:spcPts val="1975"/>
                        </a:spcBef>
                      </a:pPr>
                      <a:r>
                        <a:rPr sz="1500" dirty="0">
                          <a:latin typeface="Calibri Light"/>
                          <a:cs typeface="Calibri Light"/>
                        </a:rPr>
                        <a:t>Реакция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сниженной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эмоциональной,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интеллектуальной,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поведенческой</a:t>
                      </a:r>
                      <a:r>
                        <a:rPr sz="1500" spc="-7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активности.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500" dirty="0">
                          <a:latin typeface="Calibri Light"/>
                          <a:cs typeface="Calibri Light"/>
                        </a:rPr>
                        <a:t>Речь</a:t>
                      </a:r>
                      <a:r>
                        <a:rPr sz="1500" spc="-4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вялая</a:t>
                      </a:r>
                      <a:r>
                        <a:rPr sz="15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с</a:t>
                      </a:r>
                      <a:r>
                        <a:rPr sz="1500" spc="-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паузами.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500" dirty="0">
                          <a:latin typeface="Calibri Light"/>
                          <a:cs typeface="Calibri Light"/>
                        </a:rPr>
                        <a:t>Безразличие</a:t>
                      </a:r>
                      <a:r>
                        <a:rPr sz="1500" spc="-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к</a:t>
                      </a:r>
                      <a:r>
                        <a:rPr sz="1500" spc="-2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окружающему.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Апатия</a:t>
                      </a:r>
                      <a:r>
                        <a:rPr sz="15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может</a:t>
                      </a:r>
                      <a:r>
                        <a:rPr sz="15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длиться</a:t>
                      </a:r>
                      <a:r>
                        <a:rPr sz="1500" spc="-3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от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нескольких</a:t>
                      </a:r>
                      <a:r>
                        <a:rPr sz="1500" spc="-5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часов</a:t>
                      </a:r>
                      <a:r>
                        <a:rPr sz="1500" spc="-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до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 marL="266700" marR="260985" indent="1270" algn="ctr">
                        <a:lnSpc>
                          <a:spcPct val="100000"/>
                        </a:lnSpc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нескольких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недель (тяжело </a:t>
                      </a:r>
                      <a:r>
                        <a:rPr sz="1500" spc="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проходит без проработки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эмоционального</a:t>
                      </a:r>
                      <a:r>
                        <a:rPr sz="1500" spc="-4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состояния)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330200" indent="-265430">
                        <a:lnSpc>
                          <a:spcPct val="100000"/>
                        </a:lnSpc>
                        <a:spcBef>
                          <a:spcPts val="5"/>
                        </a:spcBef>
                        <a:buSzPct val="120000"/>
                        <a:buFont typeface="Arial MT"/>
                        <a:buChar char="•"/>
                        <a:tabLst>
                          <a:tab pos="330200" algn="l"/>
                          <a:tab pos="330835" algn="l"/>
                        </a:tabLst>
                      </a:pPr>
                      <a:r>
                        <a:rPr sz="1300" dirty="0">
                          <a:latin typeface="Calibri Light"/>
                          <a:cs typeface="Calibri Light"/>
                        </a:rPr>
                        <a:t>Задавать</a:t>
                      </a:r>
                      <a:r>
                        <a:rPr sz="1300" spc="-5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spc="-5" dirty="0">
                          <a:latin typeface="Calibri Light"/>
                          <a:cs typeface="Calibri Light"/>
                        </a:rPr>
                        <a:t>односложные</a:t>
                      </a:r>
                      <a:r>
                        <a:rPr sz="1300" spc="-3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dirty="0">
                          <a:latin typeface="Calibri Light"/>
                          <a:cs typeface="Calibri Light"/>
                        </a:rPr>
                        <a:t>вопросы:</a:t>
                      </a:r>
                      <a:r>
                        <a:rPr sz="1300" spc="-5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spc="-5" dirty="0">
                          <a:latin typeface="Calibri Light"/>
                          <a:cs typeface="Calibri Light"/>
                        </a:rPr>
                        <a:t>«Как</a:t>
                      </a:r>
                      <a:endParaRPr sz="1300">
                        <a:latin typeface="Calibri Light"/>
                        <a:cs typeface="Calibri Light"/>
                      </a:endParaRPr>
                    </a:p>
                    <a:p>
                      <a:pPr marL="330200">
                        <a:lnSpc>
                          <a:spcPct val="100000"/>
                        </a:lnSpc>
                      </a:pPr>
                      <a:r>
                        <a:rPr sz="1300" dirty="0">
                          <a:latin typeface="Calibri Light"/>
                          <a:cs typeface="Calibri Light"/>
                        </a:rPr>
                        <a:t>ты</a:t>
                      </a:r>
                      <a:r>
                        <a:rPr sz="13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spc="-5" dirty="0">
                          <a:latin typeface="Calibri Light"/>
                          <a:cs typeface="Calibri Light"/>
                        </a:rPr>
                        <a:t>себя</a:t>
                      </a:r>
                      <a:r>
                        <a:rPr sz="13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dirty="0">
                          <a:latin typeface="Calibri Light"/>
                          <a:cs typeface="Calibri Light"/>
                        </a:rPr>
                        <a:t>чувствуешь?»,</a:t>
                      </a:r>
                      <a:r>
                        <a:rPr sz="1300" spc="-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spc="-5" dirty="0">
                          <a:latin typeface="Calibri Light"/>
                          <a:cs typeface="Calibri Light"/>
                        </a:rPr>
                        <a:t>«Хочешь</a:t>
                      </a:r>
                      <a:r>
                        <a:rPr sz="1300" spc="-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spc="-5" dirty="0">
                          <a:latin typeface="Calibri Light"/>
                          <a:cs typeface="Calibri Light"/>
                        </a:rPr>
                        <a:t>пить?»</a:t>
                      </a:r>
                      <a:endParaRPr sz="13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330200" marR="527050" indent="-265430">
                        <a:lnSpc>
                          <a:spcPct val="100000"/>
                        </a:lnSpc>
                        <a:spcBef>
                          <a:spcPts val="5"/>
                        </a:spcBef>
                        <a:buSzPct val="120000"/>
                        <a:buFont typeface="Arial MT"/>
                        <a:buChar char="•"/>
                        <a:tabLst>
                          <a:tab pos="330200" algn="l"/>
                          <a:tab pos="330835" algn="l"/>
                        </a:tabLst>
                      </a:pPr>
                      <a:r>
                        <a:rPr sz="1300" dirty="0">
                          <a:latin typeface="Calibri Light"/>
                          <a:cs typeface="Calibri Light"/>
                        </a:rPr>
                        <a:t>Найти комфортное место </a:t>
                      </a:r>
                      <a:r>
                        <a:rPr sz="1300" spc="-5" dirty="0">
                          <a:latin typeface="Calibri Light"/>
                          <a:cs typeface="Calibri Light"/>
                        </a:rPr>
                        <a:t>для </a:t>
                      </a:r>
                      <a:r>
                        <a:rPr sz="130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spc="-5" dirty="0">
                          <a:latin typeface="Calibri Light"/>
                          <a:cs typeface="Calibri Light"/>
                        </a:rPr>
                        <a:t>продолжения</a:t>
                      </a:r>
                      <a:r>
                        <a:rPr sz="1300" spc="-3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spc="-5" dirty="0">
                          <a:latin typeface="Calibri Light"/>
                          <a:cs typeface="Calibri Light"/>
                        </a:rPr>
                        <a:t>разговора</a:t>
                      </a:r>
                      <a:r>
                        <a:rPr sz="1300" spc="-4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dirty="0">
                          <a:latin typeface="Calibri Light"/>
                          <a:cs typeface="Calibri Light"/>
                        </a:rPr>
                        <a:t>с</a:t>
                      </a:r>
                      <a:r>
                        <a:rPr sz="13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spc="-5" dirty="0">
                          <a:latin typeface="Calibri Light"/>
                          <a:cs typeface="Calibri Light"/>
                        </a:rPr>
                        <a:t>ребенком</a:t>
                      </a:r>
                      <a:endParaRPr sz="13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  <a:buFont typeface="Arial MT"/>
                        <a:buChar char="•"/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330200" indent="-265430">
                        <a:lnSpc>
                          <a:spcPct val="100000"/>
                        </a:lnSpc>
                        <a:buSzPct val="120000"/>
                        <a:buFont typeface="Arial MT"/>
                        <a:buChar char="•"/>
                        <a:tabLst>
                          <a:tab pos="330200" algn="l"/>
                          <a:tab pos="330835" algn="l"/>
                        </a:tabLst>
                      </a:pPr>
                      <a:r>
                        <a:rPr sz="1300" spc="-5" dirty="0">
                          <a:latin typeface="Calibri Light"/>
                          <a:cs typeface="Calibri Light"/>
                        </a:rPr>
                        <a:t>Поддерживать</a:t>
                      </a:r>
                      <a:r>
                        <a:rPr sz="1300" spc="-4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spc="-5" dirty="0">
                          <a:latin typeface="Calibri Light"/>
                          <a:cs typeface="Calibri Light"/>
                        </a:rPr>
                        <a:t>возможность</a:t>
                      </a:r>
                      <a:r>
                        <a:rPr sz="1300" spc="-3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dirty="0">
                          <a:latin typeface="Calibri Light"/>
                          <a:cs typeface="Calibri Light"/>
                        </a:rPr>
                        <a:t>испытывать</a:t>
                      </a:r>
                      <a:endParaRPr sz="1300">
                        <a:latin typeface="Calibri Light"/>
                        <a:cs typeface="Calibri Light"/>
                      </a:endParaRPr>
                    </a:p>
                    <a:p>
                      <a:pPr marL="33020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300" dirty="0">
                          <a:latin typeface="Calibri Light"/>
                          <a:cs typeface="Calibri Light"/>
                        </a:rPr>
                        <a:t>негативные</a:t>
                      </a:r>
                      <a:r>
                        <a:rPr sz="1300" spc="-6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dirty="0">
                          <a:latin typeface="Calibri Light"/>
                          <a:cs typeface="Calibri Light"/>
                        </a:rPr>
                        <a:t>эмоции</a:t>
                      </a:r>
                      <a:endParaRPr sz="13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330200" marR="197485" indent="-265430">
                        <a:lnSpc>
                          <a:spcPct val="100200"/>
                        </a:lnSpc>
                        <a:buSzPct val="120000"/>
                        <a:buFont typeface="Arial MT"/>
                        <a:buChar char="•"/>
                        <a:tabLst>
                          <a:tab pos="330200" algn="l"/>
                          <a:tab pos="330835" algn="l"/>
                        </a:tabLst>
                      </a:pPr>
                      <a:r>
                        <a:rPr sz="1300" dirty="0">
                          <a:latin typeface="Calibri Light"/>
                          <a:cs typeface="Calibri Light"/>
                        </a:rPr>
                        <a:t>Для </a:t>
                      </a:r>
                      <a:r>
                        <a:rPr sz="1300" spc="-5" dirty="0">
                          <a:latin typeface="Calibri Light"/>
                          <a:cs typeface="Calibri Light"/>
                        </a:rPr>
                        <a:t>стабилизации состояния </a:t>
                      </a:r>
                      <a:r>
                        <a:rPr sz="1300" dirty="0">
                          <a:latin typeface="Calibri Light"/>
                          <a:cs typeface="Calibri Light"/>
                        </a:rPr>
                        <a:t>в </a:t>
                      </a:r>
                      <a:r>
                        <a:rPr sz="1300" spc="-5" dirty="0">
                          <a:latin typeface="Calibri Light"/>
                          <a:cs typeface="Calibri Light"/>
                        </a:rPr>
                        <a:t>текущий </a:t>
                      </a:r>
                      <a:r>
                        <a:rPr sz="1300" spc="-44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dirty="0">
                          <a:latin typeface="Calibri Light"/>
                          <a:cs typeface="Calibri Light"/>
                        </a:rPr>
                        <a:t>момент </a:t>
                      </a:r>
                      <a:r>
                        <a:rPr sz="1300" spc="-5" dirty="0">
                          <a:latin typeface="Calibri Light"/>
                          <a:cs typeface="Calibri Light"/>
                        </a:rPr>
                        <a:t>консультации предложить </a:t>
                      </a:r>
                      <a:r>
                        <a:rPr sz="130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spc="-5" dirty="0">
                          <a:latin typeface="Calibri Light"/>
                          <a:cs typeface="Calibri Light"/>
                        </a:rPr>
                        <a:t>самомассаж</a:t>
                      </a:r>
                      <a:r>
                        <a:rPr sz="1300" spc="-4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dirty="0">
                          <a:latin typeface="Calibri Light"/>
                          <a:cs typeface="Calibri Light"/>
                        </a:rPr>
                        <a:t>пальцев,</a:t>
                      </a:r>
                      <a:r>
                        <a:rPr sz="1300" spc="-5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spc="-5" dirty="0">
                          <a:latin typeface="Calibri Light"/>
                          <a:cs typeface="Calibri Light"/>
                        </a:rPr>
                        <a:t>мочек</a:t>
                      </a:r>
                      <a:r>
                        <a:rPr sz="13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300" dirty="0">
                          <a:latin typeface="Calibri Light"/>
                          <a:cs typeface="Calibri Light"/>
                        </a:rPr>
                        <a:t>ушей</a:t>
                      </a:r>
                      <a:endParaRPr sz="13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352425" indent="-287020">
                        <a:lnSpc>
                          <a:spcPct val="100000"/>
                        </a:lnSpc>
                        <a:spcBef>
                          <a:spcPts val="2090"/>
                        </a:spcBef>
                        <a:buSzPct val="104347"/>
                        <a:buFont typeface="Arial MT"/>
                        <a:buChar char="•"/>
                        <a:tabLst>
                          <a:tab pos="352425" algn="l"/>
                          <a:tab pos="353060" algn="l"/>
                        </a:tabLst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Не</a:t>
                      </a:r>
                      <a:r>
                        <a:rPr sz="15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говорить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резко,</a:t>
                      </a:r>
                      <a:r>
                        <a:rPr sz="1500" spc="-2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не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 marL="352425" marR="494030">
                        <a:lnSpc>
                          <a:spcPct val="100000"/>
                        </a:lnSpc>
                      </a:pPr>
                      <a:r>
                        <a:rPr sz="1500" dirty="0">
                          <a:latin typeface="Calibri Light"/>
                          <a:cs typeface="Calibri Light"/>
                        </a:rPr>
                        <a:t>выдергивать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обратившегося из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этого</a:t>
                      </a:r>
                      <a:r>
                        <a:rPr sz="1500" spc="-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состояния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52425" indent="-287020">
                        <a:lnSpc>
                          <a:spcPct val="100000"/>
                        </a:lnSpc>
                        <a:buSzPct val="104347"/>
                        <a:buFont typeface="Arial MT"/>
                        <a:buChar char="•"/>
                        <a:tabLst>
                          <a:tab pos="352425" algn="l"/>
                          <a:tab pos="353060" algn="l"/>
                        </a:tabLst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Не</a:t>
                      </a:r>
                      <a:r>
                        <a:rPr sz="15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обесценивать</a:t>
                      </a:r>
                      <a:r>
                        <a:rPr sz="15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реакции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 marL="35242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00" dirty="0">
                          <a:latin typeface="Calibri Light"/>
                          <a:cs typeface="Calibri Light"/>
                        </a:rPr>
                        <a:t>обратившегося:</a:t>
                      </a:r>
                      <a:r>
                        <a:rPr sz="1500" spc="-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«так</a:t>
                      </a:r>
                      <a:r>
                        <a:rPr sz="1500" spc="-2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нельзя»,</a:t>
                      </a:r>
                      <a:r>
                        <a:rPr sz="1500" spc="-4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«ты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 marL="352425">
                        <a:lnSpc>
                          <a:spcPct val="100000"/>
                        </a:lnSpc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должен»,</a:t>
                      </a:r>
                      <a:r>
                        <a:rPr sz="1500" spc="-4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«соберись»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409575" marR="403225" algn="ctr">
                        <a:lnSpc>
                          <a:spcPct val="100000"/>
                        </a:lnSpc>
                      </a:pPr>
                      <a:r>
                        <a:rPr sz="1500" dirty="0">
                          <a:latin typeface="Calibri Light"/>
                          <a:cs typeface="Calibri Light"/>
                        </a:rPr>
                        <a:t>Помогаем в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комфортном </a:t>
                      </a:r>
                      <a:r>
                        <a:rPr sz="1500" spc="-509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режиме осознать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 marL="151765" marR="142240" algn="ctr">
                        <a:lnSpc>
                          <a:spcPct val="100000"/>
                        </a:lnSpc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произошедшее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и вернуться в </a:t>
                      </a:r>
                      <a:r>
                        <a:rPr sz="1500" spc="-509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продуктивное</a:t>
                      </a:r>
                      <a:r>
                        <a:rPr sz="15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состояние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83185" marR="74930" indent="635" algn="ctr">
                        <a:lnSpc>
                          <a:spcPct val="100000"/>
                        </a:lnSpc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Предотвращаем</a:t>
                      </a:r>
                      <a:r>
                        <a:rPr sz="1500" spc="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возможное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появление аутодеструктивных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тенденций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126662" y="6575213"/>
            <a:ext cx="4683337" cy="131660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>
              <a:spcBef>
                <a:spcPts val="67"/>
              </a:spcBef>
            </a:pPr>
            <a:r>
              <a:rPr sz="800" dirty="0">
                <a:latin typeface="Calibri Light"/>
                <a:cs typeface="Calibri Light"/>
              </a:rPr>
              <a:t>(6)</a:t>
            </a:r>
            <a:r>
              <a:rPr sz="800" spc="7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Зинченко,</a:t>
            </a:r>
            <a:r>
              <a:rPr sz="800" dirty="0">
                <a:latin typeface="Calibri Light"/>
                <a:cs typeface="Calibri Light"/>
              </a:rPr>
              <a:t> В.</a:t>
            </a:r>
            <a:r>
              <a:rPr sz="800" spc="-7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Большой</a:t>
            </a:r>
            <a:r>
              <a:rPr sz="800" spc="3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психологический</a:t>
            </a:r>
            <a:r>
              <a:rPr sz="800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словарь</a:t>
            </a:r>
            <a:r>
              <a:rPr sz="800" dirty="0">
                <a:latin typeface="Calibri Light"/>
                <a:cs typeface="Calibri Light"/>
              </a:rPr>
              <a:t> /</a:t>
            </a:r>
            <a:r>
              <a:rPr sz="800" spc="10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ред.</a:t>
            </a:r>
            <a:r>
              <a:rPr sz="800" spc="-7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Б.</a:t>
            </a:r>
            <a:r>
              <a:rPr sz="800" spc="3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Мещеряков,</a:t>
            </a:r>
            <a:r>
              <a:rPr sz="800" spc="-7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В.</a:t>
            </a:r>
            <a:r>
              <a:rPr sz="800" spc="-7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Зинченко.</a:t>
            </a:r>
            <a:r>
              <a:rPr sz="800" spc="10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- </a:t>
            </a:r>
            <a:r>
              <a:rPr sz="800" spc="-7" dirty="0">
                <a:latin typeface="Calibri Light"/>
                <a:cs typeface="Calibri Light"/>
              </a:rPr>
              <a:t>М.:</a:t>
            </a:r>
            <a:r>
              <a:rPr sz="800" spc="10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АСТ,</a:t>
            </a:r>
            <a:r>
              <a:rPr sz="800" spc="-10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2019.</a:t>
            </a:r>
            <a:r>
              <a:rPr sz="800" spc="7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- 816</a:t>
            </a:r>
            <a:r>
              <a:rPr sz="800" spc="7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c.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67557" y="464142"/>
            <a:ext cx="795020" cy="182893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>
              <a:spcBef>
                <a:spcPts val="67"/>
              </a:spcBef>
            </a:pPr>
            <a:r>
              <a:rPr sz="1133" dirty="0">
                <a:solidFill>
                  <a:srgbClr val="FFFFFF"/>
                </a:solidFill>
                <a:latin typeface="Segoe UI Light"/>
                <a:cs typeface="Segoe UI Light"/>
              </a:rPr>
              <a:t>П</a:t>
            </a:r>
            <a:r>
              <a:rPr sz="1133" spc="-3" dirty="0">
                <a:solidFill>
                  <a:srgbClr val="FFFFFF"/>
                </a:solidFill>
                <a:latin typeface="Segoe UI Light"/>
                <a:cs typeface="Segoe UI Light"/>
              </a:rPr>
              <a:t>А</a:t>
            </a:r>
            <a:r>
              <a:rPr sz="1133" dirty="0">
                <a:solidFill>
                  <a:srgbClr val="FFFFFF"/>
                </a:solidFill>
                <a:latin typeface="Segoe UI Light"/>
                <a:cs typeface="Segoe UI Light"/>
              </a:rPr>
              <a:t>НДЕМИИ</a:t>
            </a:r>
            <a:endParaRPr sz="1133">
              <a:latin typeface="Segoe UI Light"/>
              <a:cs typeface="Segoe UI Ligh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2709" y="280292"/>
            <a:ext cx="10714143" cy="845830"/>
          </a:xfrm>
          <a:prstGeom prst="rect">
            <a:avLst/>
          </a:prstGeom>
        </p:spPr>
        <p:txBody>
          <a:bodyPr vert="horz" wrap="square" lIns="0" tIns="19897" rIns="0" bIns="0" rtlCol="0">
            <a:spAutoFit/>
          </a:bodyPr>
          <a:lstStyle/>
          <a:p>
            <a:pPr marL="2383062">
              <a:spcBef>
                <a:spcPts val="157"/>
              </a:spcBef>
            </a:pP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П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П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С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С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И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И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Х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Х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О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О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Л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Л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О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ОГ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Г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И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И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Ч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Ч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Е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Е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С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С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К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К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О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О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Е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Е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К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К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О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О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Н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Н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С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С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УЛ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УЛ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ЬТ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Ь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И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ТИ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РО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Р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В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О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А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В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Н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А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И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Н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Е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И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Д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Е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Е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Д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ТЕ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Е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Й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ТЕ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И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Й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П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И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ОД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П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Р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О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О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Д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С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Р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Т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О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КО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С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В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ТК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В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О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К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В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РИ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В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З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К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И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Р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С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И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Н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З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О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И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М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СН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ЭМ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О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О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М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Ц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Э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И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М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О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О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НА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Ц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Л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И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Ь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О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Н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Н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О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А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М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Л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С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Ь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О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Н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С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О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ТО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М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Я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С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Н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О</a:t>
            </a:r>
            <a:r>
              <a:rPr sz="1700" spc="-485" baseline="-9803" dirty="0">
                <a:solidFill>
                  <a:srgbClr val="FFFFFF"/>
                </a:solidFill>
                <a:latin typeface="Calibri Light"/>
                <a:cs typeface="Calibri Light"/>
              </a:rPr>
              <a:t>ИИ</a:t>
            </a:r>
            <a:r>
              <a:rPr sz="1133" spc="-323" dirty="0">
                <a:solidFill>
                  <a:srgbClr val="FFFFFF"/>
                </a:solidFill>
                <a:latin typeface="Segoe UI Light"/>
                <a:cs typeface="Segoe UI Light"/>
              </a:rPr>
              <a:t>СТОЯНИИ</a:t>
            </a:r>
            <a:r>
              <a:rPr sz="1133" spc="8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sz="1133" dirty="0">
                <a:solidFill>
                  <a:srgbClr val="FFFFFF"/>
                </a:solidFill>
                <a:latin typeface="Segoe UI Light"/>
                <a:cs typeface="Segoe UI Light"/>
              </a:rPr>
              <a:t>В</a:t>
            </a:r>
            <a:r>
              <a:rPr sz="1133" spc="11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sz="1133" spc="-3" dirty="0">
                <a:solidFill>
                  <a:srgbClr val="FFFFFF"/>
                </a:solidFill>
                <a:latin typeface="Segoe UI Light"/>
                <a:cs typeface="Segoe UI Light"/>
              </a:rPr>
              <a:t>ПЕРИОД</a:t>
            </a:r>
            <a:endParaRPr sz="1133">
              <a:latin typeface="Segoe UI Light"/>
              <a:cs typeface="Segoe UI Light"/>
            </a:endParaRPr>
          </a:p>
          <a:p>
            <a:pPr marL="25401" marR="469500">
              <a:lnSpc>
                <a:spcPct val="100299"/>
              </a:lnSpc>
              <a:spcBef>
                <a:spcPts val="160"/>
              </a:spcBef>
            </a:pPr>
            <a:r>
              <a:rPr sz="2133" spc="-3" dirty="0">
                <a:solidFill>
                  <a:srgbClr val="375F92"/>
                </a:solidFill>
                <a:latin typeface="Calibri Light"/>
                <a:cs typeface="Calibri Light"/>
              </a:rPr>
              <a:t>АПАТИЯ</a:t>
            </a:r>
            <a:r>
              <a:rPr sz="2133" spc="10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2133" dirty="0">
                <a:solidFill>
                  <a:srgbClr val="375F92"/>
                </a:solidFill>
                <a:latin typeface="Calibri Light"/>
                <a:cs typeface="Calibri Light"/>
              </a:rPr>
              <a:t>–</a:t>
            </a:r>
            <a:r>
              <a:rPr sz="2133" spc="7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933" spc="-3" dirty="0">
                <a:solidFill>
                  <a:srgbClr val="375F92"/>
                </a:solidFill>
                <a:latin typeface="Calibri Light"/>
                <a:cs typeface="Calibri Light"/>
              </a:rPr>
              <a:t>отсутствие</a:t>
            </a:r>
            <a:r>
              <a:rPr sz="1933" spc="10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933" spc="-3" dirty="0">
                <a:solidFill>
                  <a:srgbClr val="375F92"/>
                </a:solidFill>
                <a:latin typeface="Calibri Light"/>
                <a:cs typeface="Calibri Light"/>
              </a:rPr>
              <a:t>стремления </a:t>
            </a:r>
            <a:r>
              <a:rPr sz="1933" dirty="0">
                <a:solidFill>
                  <a:srgbClr val="375F92"/>
                </a:solidFill>
                <a:latin typeface="Calibri Light"/>
                <a:cs typeface="Calibri Light"/>
              </a:rPr>
              <a:t>к</a:t>
            </a:r>
            <a:r>
              <a:rPr sz="1933" spc="-7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933" spc="-3" dirty="0">
                <a:solidFill>
                  <a:srgbClr val="375F92"/>
                </a:solidFill>
                <a:latin typeface="Calibri Light"/>
                <a:cs typeface="Calibri Light"/>
              </a:rPr>
              <a:t>какой-либо</a:t>
            </a:r>
            <a:r>
              <a:rPr sz="1933" spc="-10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933" spc="-3" dirty="0">
                <a:solidFill>
                  <a:srgbClr val="375F92"/>
                </a:solidFill>
                <a:latin typeface="Calibri Light"/>
                <a:cs typeface="Calibri Light"/>
              </a:rPr>
              <a:t>деятельности, отсутствии</a:t>
            </a:r>
            <a:r>
              <a:rPr sz="1933" spc="-10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933" spc="-3" dirty="0">
                <a:solidFill>
                  <a:srgbClr val="375F92"/>
                </a:solidFill>
                <a:latin typeface="Calibri Light"/>
                <a:cs typeface="Calibri Light"/>
              </a:rPr>
              <a:t>отрицательного</a:t>
            </a:r>
            <a:r>
              <a:rPr sz="1933" dirty="0">
                <a:solidFill>
                  <a:srgbClr val="375F92"/>
                </a:solidFill>
                <a:latin typeface="Calibri Light"/>
                <a:cs typeface="Calibri Light"/>
              </a:rPr>
              <a:t> и </a:t>
            </a:r>
            <a:r>
              <a:rPr sz="1933" spc="3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933" spc="-43" dirty="0">
                <a:solidFill>
                  <a:srgbClr val="375F92"/>
                </a:solidFill>
                <a:latin typeface="Calibri Light"/>
                <a:cs typeface="Calibri Light"/>
              </a:rPr>
              <a:t>положите</a:t>
            </a:r>
            <a:r>
              <a:rPr sz="1700" spc="-65" baseline="45751" dirty="0">
                <a:solidFill>
                  <a:srgbClr val="375F92"/>
                </a:solidFill>
                <a:latin typeface="Segoe UI Light"/>
                <a:cs typeface="Segoe UI Light"/>
              </a:rPr>
              <a:t>6</a:t>
            </a:r>
            <a:r>
              <a:rPr sz="1933" spc="-43" dirty="0">
                <a:solidFill>
                  <a:srgbClr val="375F92"/>
                </a:solidFill>
                <a:latin typeface="Calibri Light"/>
                <a:cs typeface="Calibri Light"/>
              </a:rPr>
              <a:t>льного</a:t>
            </a:r>
            <a:r>
              <a:rPr sz="1933" spc="7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933" dirty="0">
                <a:solidFill>
                  <a:srgbClr val="375F92"/>
                </a:solidFill>
                <a:latin typeface="Calibri Light"/>
                <a:cs typeface="Calibri Light"/>
              </a:rPr>
              <a:t>отношения к</a:t>
            </a:r>
            <a:r>
              <a:rPr sz="1933" spc="7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933" spc="-3" dirty="0">
                <a:solidFill>
                  <a:srgbClr val="375F92"/>
                </a:solidFill>
                <a:latin typeface="Calibri Light"/>
                <a:cs typeface="Calibri Light"/>
              </a:rPr>
              <a:t>действительности, отсутствии</a:t>
            </a:r>
            <a:r>
              <a:rPr sz="1933" spc="17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933" dirty="0">
                <a:solidFill>
                  <a:srgbClr val="375F92"/>
                </a:solidFill>
                <a:latin typeface="Calibri Light"/>
                <a:cs typeface="Calibri Light"/>
              </a:rPr>
              <a:t>внешних </a:t>
            </a:r>
            <a:r>
              <a:rPr sz="1933" spc="-3" dirty="0">
                <a:solidFill>
                  <a:srgbClr val="375F92"/>
                </a:solidFill>
                <a:latin typeface="Calibri Light"/>
                <a:cs typeface="Calibri Light"/>
              </a:rPr>
              <a:t>эмоциональных</a:t>
            </a:r>
            <a:r>
              <a:rPr sz="1933" spc="-10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1933" spc="-3" dirty="0">
                <a:solidFill>
                  <a:srgbClr val="375F92"/>
                </a:solidFill>
                <a:latin typeface="Calibri Light"/>
                <a:cs typeface="Calibri Light"/>
              </a:rPr>
              <a:t>проявлений</a:t>
            </a:r>
            <a:endParaRPr sz="1933">
              <a:latin typeface="Calibri Light"/>
              <a:cs typeface="Calibri Light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11594" y="1"/>
            <a:ext cx="1380405" cy="909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7063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69724" y="453889"/>
            <a:ext cx="5604087" cy="439437"/>
          </a:xfrm>
          <a:prstGeom prst="rect">
            <a:avLst/>
          </a:prstGeom>
        </p:spPr>
        <p:txBody>
          <a:bodyPr vert="horz" wrap="square" lIns="0" tIns="8467" rIns="0" bIns="0" rtlCol="0" anchor="ctr">
            <a:spAutoFit/>
          </a:bodyPr>
          <a:lstStyle/>
          <a:p>
            <a:pPr marL="8467">
              <a:spcBef>
                <a:spcPts val="67"/>
              </a:spcBef>
            </a:pPr>
            <a:r>
              <a:rPr sz="2800" u="heavy" spc="3" dirty="0">
                <a:solidFill>
                  <a:srgbClr val="52AB46"/>
                </a:solidFill>
                <a:uFill>
                  <a:solidFill>
                    <a:srgbClr val="52AB46"/>
                  </a:solidFill>
                </a:uFill>
              </a:rPr>
              <a:t>КУДА</a:t>
            </a:r>
            <a:r>
              <a:rPr sz="2800" u="heavy" spc="-30" dirty="0">
                <a:solidFill>
                  <a:srgbClr val="52AB46"/>
                </a:solidFill>
                <a:uFill>
                  <a:solidFill>
                    <a:srgbClr val="52AB46"/>
                  </a:solidFill>
                </a:uFill>
              </a:rPr>
              <a:t> </a:t>
            </a:r>
            <a:r>
              <a:rPr sz="2800" u="heavy" spc="-7" dirty="0">
                <a:solidFill>
                  <a:srgbClr val="52AB46"/>
                </a:solidFill>
                <a:uFill>
                  <a:solidFill>
                    <a:srgbClr val="52AB46"/>
                  </a:solidFill>
                </a:uFill>
              </a:rPr>
              <a:t>ОБРАТИТЬСЯ</a:t>
            </a:r>
            <a:r>
              <a:rPr sz="2800" u="heavy" spc="-33" dirty="0">
                <a:solidFill>
                  <a:srgbClr val="52AB46"/>
                </a:solidFill>
                <a:uFill>
                  <a:solidFill>
                    <a:srgbClr val="52AB46"/>
                  </a:solidFill>
                </a:uFill>
              </a:rPr>
              <a:t> </a:t>
            </a:r>
            <a:r>
              <a:rPr sz="2800" u="heavy" spc="3" dirty="0">
                <a:solidFill>
                  <a:srgbClr val="52AB46"/>
                </a:solidFill>
                <a:uFill>
                  <a:solidFill>
                    <a:srgbClr val="52AB46"/>
                  </a:solidFill>
                </a:uFill>
              </a:rPr>
              <a:t>ЗА</a:t>
            </a:r>
            <a:r>
              <a:rPr sz="2800" u="heavy" spc="-30" dirty="0">
                <a:solidFill>
                  <a:srgbClr val="52AB46"/>
                </a:solidFill>
                <a:uFill>
                  <a:solidFill>
                    <a:srgbClr val="52AB46"/>
                  </a:solidFill>
                </a:uFill>
              </a:rPr>
              <a:t> </a:t>
            </a:r>
            <a:r>
              <a:rPr sz="2800" u="heavy" dirty="0">
                <a:solidFill>
                  <a:srgbClr val="52AB46"/>
                </a:solidFill>
                <a:uFill>
                  <a:solidFill>
                    <a:srgbClr val="52AB46"/>
                  </a:solidFill>
                </a:uFill>
              </a:rPr>
              <a:t>ПОМОЩЬЮ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534484" y="1265427"/>
            <a:ext cx="4393777" cy="2205561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 marR="3387" algn="ctr">
              <a:lnSpc>
                <a:spcPct val="107000"/>
              </a:lnSpc>
              <a:spcBef>
                <a:spcPts val="67"/>
              </a:spcBef>
            </a:pPr>
            <a:r>
              <a:rPr sz="2000" dirty="0">
                <a:latin typeface="Segoe UI Light"/>
                <a:cs typeface="Segoe UI Light"/>
              </a:rPr>
              <a:t>Горячая кризисная линия по </a:t>
            </a:r>
            <a:r>
              <a:rPr sz="2000" spc="-3" dirty="0">
                <a:latin typeface="Segoe UI Light"/>
                <a:cs typeface="Segoe UI Light"/>
              </a:rPr>
              <a:t>оказанию </a:t>
            </a:r>
            <a:r>
              <a:rPr sz="2000" spc="-540" dirty="0">
                <a:latin typeface="Segoe UI Light"/>
                <a:cs typeface="Segoe UI Light"/>
              </a:rPr>
              <a:t> </a:t>
            </a:r>
            <a:r>
              <a:rPr sz="2000" spc="-7" dirty="0">
                <a:latin typeface="Segoe UI Light"/>
                <a:cs typeface="Segoe UI Light"/>
              </a:rPr>
              <a:t>психологической</a:t>
            </a:r>
            <a:r>
              <a:rPr sz="2000" spc="-3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помощи</a:t>
            </a:r>
            <a:endParaRPr sz="2000">
              <a:latin typeface="Segoe UI Light"/>
              <a:cs typeface="Segoe UI Light"/>
            </a:endParaRPr>
          </a:p>
          <a:p>
            <a:pPr marL="88481" marR="84247" algn="ctr">
              <a:lnSpc>
                <a:spcPct val="107000"/>
              </a:lnSpc>
            </a:pPr>
            <a:r>
              <a:rPr sz="2000" spc="-3" dirty="0">
                <a:latin typeface="Segoe UI Light"/>
                <a:cs typeface="Segoe UI Light"/>
              </a:rPr>
              <a:t>несовершеннолетним </a:t>
            </a:r>
            <a:r>
              <a:rPr sz="2000" dirty="0">
                <a:latin typeface="Segoe UI Light"/>
                <a:cs typeface="Segoe UI Light"/>
              </a:rPr>
              <a:t>и их </a:t>
            </a:r>
            <a:r>
              <a:rPr sz="2000" spc="-13" dirty="0">
                <a:latin typeface="Segoe UI Light"/>
                <a:cs typeface="Segoe UI Light"/>
              </a:rPr>
              <a:t>родителям </a:t>
            </a:r>
            <a:r>
              <a:rPr sz="2000" spc="-540" dirty="0">
                <a:latin typeface="Segoe UI Light"/>
                <a:cs typeface="Segoe UI Light"/>
              </a:rPr>
              <a:t> </a:t>
            </a:r>
            <a:r>
              <a:rPr sz="2000" spc="-10" dirty="0">
                <a:latin typeface="Segoe UI Light"/>
                <a:cs typeface="Segoe UI Light"/>
              </a:rPr>
              <a:t>(законным</a:t>
            </a:r>
            <a:r>
              <a:rPr sz="2000" spc="-7" dirty="0">
                <a:latin typeface="Segoe UI Light"/>
                <a:cs typeface="Segoe UI Light"/>
              </a:rPr>
              <a:t> представителям)</a:t>
            </a:r>
            <a:endParaRPr sz="2000">
              <a:latin typeface="Segoe UI Light"/>
              <a:cs typeface="Segoe UI Light"/>
            </a:endParaRPr>
          </a:p>
          <a:p>
            <a:pPr algn="ctr">
              <a:spcBef>
                <a:spcPts val="169"/>
              </a:spcBef>
            </a:pPr>
            <a:r>
              <a:rPr sz="2000" spc="-7" dirty="0">
                <a:latin typeface="Segoe UI Light"/>
                <a:cs typeface="Segoe UI Light"/>
              </a:rPr>
              <a:t>Министерства</a:t>
            </a:r>
            <a:r>
              <a:rPr sz="2000" spc="3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просвещения</a:t>
            </a:r>
            <a:r>
              <a:rPr sz="2000" spc="-10" dirty="0">
                <a:latin typeface="Segoe UI Light"/>
                <a:cs typeface="Segoe UI Light"/>
              </a:rPr>
              <a:t> РФ</a:t>
            </a:r>
            <a:endParaRPr sz="2000">
              <a:latin typeface="Segoe UI Light"/>
              <a:cs typeface="Segoe UI Light"/>
            </a:endParaRPr>
          </a:p>
          <a:p>
            <a:pPr algn="ctr">
              <a:spcBef>
                <a:spcPts val="933"/>
              </a:spcBef>
            </a:pPr>
            <a:r>
              <a:rPr sz="2800" dirty="0">
                <a:solidFill>
                  <a:srgbClr val="890001"/>
                </a:solidFill>
                <a:latin typeface="Segoe UI Light"/>
                <a:cs typeface="Segoe UI Light"/>
              </a:rPr>
              <a:t>8-800-600-31-14</a:t>
            </a:r>
            <a:endParaRPr sz="2800">
              <a:latin typeface="Segoe UI Light"/>
              <a:cs typeface="Segoe UI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64517" y="1333001"/>
            <a:ext cx="3132667" cy="1670543"/>
          </a:xfrm>
          <a:prstGeom prst="rect">
            <a:avLst/>
          </a:prstGeom>
        </p:spPr>
        <p:txBody>
          <a:bodyPr vert="horz" wrap="square" lIns="0" tIns="110067" rIns="0" bIns="0" rtlCol="0">
            <a:spAutoFit/>
          </a:bodyPr>
          <a:lstStyle/>
          <a:p>
            <a:pPr algn="ctr">
              <a:spcBef>
                <a:spcPts val="867"/>
              </a:spcBef>
            </a:pPr>
            <a:r>
              <a:rPr sz="2000" spc="-3" dirty="0">
                <a:latin typeface="Segoe UI Light"/>
                <a:cs typeface="Segoe UI Light"/>
              </a:rPr>
              <a:t>Общероссийский</a:t>
            </a:r>
            <a:r>
              <a:rPr sz="2000" spc="-10" dirty="0">
                <a:latin typeface="Segoe UI Light"/>
                <a:cs typeface="Segoe UI Light"/>
              </a:rPr>
              <a:t> детский</a:t>
            </a:r>
            <a:endParaRPr sz="2000">
              <a:latin typeface="Segoe UI Light"/>
              <a:cs typeface="Segoe UI Light"/>
            </a:endParaRPr>
          </a:p>
          <a:p>
            <a:pPr marL="8044" marR="3387" algn="ctr">
              <a:spcBef>
                <a:spcPts val="800"/>
              </a:spcBef>
            </a:pPr>
            <a:r>
              <a:rPr sz="2000" spc="-7" dirty="0">
                <a:latin typeface="Segoe UI Light"/>
                <a:cs typeface="Segoe UI Light"/>
              </a:rPr>
              <a:t>телефон</a:t>
            </a:r>
            <a:r>
              <a:rPr sz="2000" spc="-43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доверия</a:t>
            </a:r>
            <a:r>
              <a:rPr sz="2000" spc="-13" dirty="0">
                <a:latin typeface="Segoe UI Light"/>
                <a:cs typeface="Segoe UI Light"/>
              </a:rPr>
              <a:t> </a:t>
            </a:r>
            <a:r>
              <a:rPr sz="2000" spc="7" dirty="0">
                <a:latin typeface="Segoe UI Light"/>
                <a:cs typeface="Segoe UI Light"/>
              </a:rPr>
              <a:t>для</a:t>
            </a:r>
            <a:r>
              <a:rPr sz="2000" spc="-20" dirty="0">
                <a:latin typeface="Segoe UI Light"/>
                <a:cs typeface="Segoe UI Light"/>
              </a:rPr>
              <a:t> </a:t>
            </a:r>
            <a:r>
              <a:rPr sz="2000" spc="-10" dirty="0">
                <a:latin typeface="Segoe UI Light"/>
                <a:cs typeface="Segoe UI Light"/>
              </a:rPr>
              <a:t>детей, </a:t>
            </a:r>
            <a:r>
              <a:rPr sz="2000" spc="-540" dirty="0">
                <a:latin typeface="Segoe UI Light"/>
                <a:cs typeface="Segoe UI Light"/>
              </a:rPr>
              <a:t> </a:t>
            </a:r>
            <a:r>
              <a:rPr sz="2000" spc="-13" dirty="0">
                <a:latin typeface="Segoe UI Light"/>
                <a:cs typeface="Segoe UI Light"/>
              </a:rPr>
              <a:t>родителей</a:t>
            </a:r>
            <a:r>
              <a:rPr sz="2000" spc="3" dirty="0">
                <a:latin typeface="Segoe UI Light"/>
                <a:cs typeface="Segoe UI Light"/>
              </a:rPr>
              <a:t> </a:t>
            </a:r>
            <a:r>
              <a:rPr sz="2000" dirty="0">
                <a:latin typeface="Segoe UI Light"/>
                <a:cs typeface="Segoe UI Light"/>
              </a:rPr>
              <a:t>и</a:t>
            </a:r>
            <a:r>
              <a:rPr sz="2000" spc="-3" dirty="0">
                <a:latin typeface="Segoe UI Light"/>
                <a:cs typeface="Segoe UI Light"/>
              </a:rPr>
              <a:t> </a:t>
            </a:r>
            <a:r>
              <a:rPr sz="2000" spc="-17" dirty="0">
                <a:latin typeface="Segoe UI Light"/>
                <a:cs typeface="Segoe UI Light"/>
              </a:rPr>
              <a:t>педагогов</a:t>
            </a:r>
            <a:endParaRPr sz="2000">
              <a:latin typeface="Segoe UI Light"/>
              <a:cs typeface="Segoe UI Light"/>
            </a:endParaRPr>
          </a:p>
          <a:p>
            <a:pPr algn="ctr">
              <a:spcBef>
                <a:spcPts val="783"/>
              </a:spcBef>
            </a:pPr>
            <a:r>
              <a:rPr sz="2800" dirty="0">
                <a:solidFill>
                  <a:srgbClr val="890001"/>
                </a:solidFill>
                <a:latin typeface="Segoe UI Light"/>
                <a:cs typeface="Segoe UI Light"/>
              </a:rPr>
              <a:t>8-800-2000-122</a:t>
            </a:r>
            <a:endParaRPr sz="2800">
              <a:latin typeface="Segoe UI Light"/>
              <a:cs typeface="Segoe UI Light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628446" y="150226"/>
            <a:ext cx="1391062" cy="81789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860070" y="3297946"/>
            <a:ext cx="1825849" cy="1716681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792559" y="5125212"/>
            <a:ext cx="6187440" cy="1101156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R="232422" algn="ctr">
              <a:spcBef>
                <a:spcPts val="67"/>
              </a:spcBef>
            </a:pPr>
            <a:r>
              <a:rPr sz="2000" b="1" u="heavy" spc="-7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4"/>
              </a:rPr>
              <a:t>childhelpline.ru</a:t>
            </a:r>
            <a:endParaRPr sz="2000">
              <a:latin typeface="Verdana"/>
              <a:cs typeface="Verdana"/>
            </a:endParaRPr>
          </a:p>
          <a:p>
            <a:pPr marL="8467" marR="3387" algn="ctr">
              <a:spcBef>
                <a:spcPts val="1783"/>
              </a:spcBef>
              <a:tabLst>
                <a:tab pos="3217494" algn="l"/>
              </a:tabLst>
            </a:pPr>
            <a:r>
              <a:rPr sz="1200" spc="3" dirty="0">
                <a:solidFill>
                  <a:srgbClr val="30859C"/>
                </a:solidFill>
                <a:latin typeface="Segoe UI Light"/>
                <a:cs typeface="Segoe UI Light"/>
              </a:rPr>
              <a:t>Сайт</a:t>
            </a:r>
            <a:r>
              <a:rPr sz="1200" spc="-13" dirty="0">
                <a:solidFill>
                  <a:srgbClr val="30859C"/>
                </a:solidFill>
                <a:latin typeface="Segoe UI Light"/>
                <a:cs typeface="Segoe UI Light"/>
              </a:rPr>
              <a:t> </a:t>
            </a:r>
            <a:r>
              <a:rPr sz="1200" spc="-7" dirty="0">
                <a:solidFill>
                  <a:srgbClr val="30859C"/>
                </a:solidFill>
                <a:latin typeface="Segoe UI Light"/>
                <a:cs typeface="Segoe UI Light"/>
              </a:rPr>
              <a:t>«Детский</a:t>
            </a:r>
            <a:r>
              <a:rPr sz="1200" spc="-17" dirty="0">
                <a:solidFill>
                  <a:srgbClr val="30859C"/>
                </a:solidFill>
                <a:latin typeface="Segoe UI Light"/>
                <a:cs typeface="Segoe UI Light"/>
              </a:rPr>
              <a:t> </a:t>
            </a:r>
            <a:r>
              <a:rPr sz="1200" spc="-3" dirty="0">
                <a:solidFill>
                  <a:srgbClr val="30859C"/>
                </a:solidFill>
                <a:latin typeface="Segoe UI Light"/>
                <a:cs typeface="Segoe UI Light"/>
              </a:rPr>
              <a:t>телефон</a:t>
            </a:r>
            <a:r>
              <a:rPr sz="1200" spc="-10" dirty="0">
                <a:solidFill>
                  <a:srgbClr val="30859C"/>
                </a:solidFill>
                <a:latin typeface="Segoe UI Light"/>
                <a:cs typeface="Segoe UI Light"/>
              </a:rPr>
              <a:t> </a:t>
            </a:r>
            <a:r>
              <a:rPr sz="1200" dirty="0">
                <a:solidFill>
                  <a:srgbClr val="30859C"/>
                </a:solidFill>
                <a:latin typeface="Segoe UI Light"/>
                <a:cs typeface="Segoe UI Light"/>
              </a:rPr>
              <a:t>доверия»</a:t>
            </a:r>
            <a:r>
              <a:rPr sz="1200" spc="327" dirty="0">
                <a:solidFill>
                  <a:srgbClr val="30859C"/>
                </a:solidFill>
                <a:latin typeface="Segoe UI Light"/>
                <a:cs typeface="Segoe UI Light"/>
              </a:rPr>
              <a:t> </a:t>
            </a:r>
            <a:r>
              <a:rPr sz="1200" spc="3" dirty="0">
                <a:solidFill>
                  <a:srgbClr val="30859C"/>
                </a:solidFill>
                <a:latin typeface="Segoe UI Light"/>
                <a:cs typeface="Segoe UI Light"/>
              </a:rPr>
              <a:t>ФКЦ</a:t>
            </a:r>
            <a:r>
              <a:rPr sz="1200" spc="-13" dirty="0">
                <a:solidFill>
                  <a:srgbClr val="30859C"/>
                </a:solidFill>
                <a:latin typeface="Segoe UI Light"/>
                <a:cs typeface="Segoe UI Light"/>
              </a:rPr>
              <a:t> </a:t>
            </a:r>
            <a:r>
              <a:rPr sz="1200" spc="3" dirty="0">
                <a:solidFill>
                  <a:srgbClr val="30859C"/>
                </a:solidFill>
                <a:latin typeface="Segoe UI Light"/>
                <a:cs typeface="Segoe UI Light"/>
              </a:rPr>
              <a:t>МГППУ	</a:t>
            </a:r>
            <a:r>
              <a:rPr sz="1200" spc="3" dirty="0">
                <a:latin typeface="Segoe UI Light"/>
                <a:cs typeface="Segoe UI Light"/>
              </a:rPr>
              <a:t>для</a:t>
            </a:r>
            <a:r>
              <a:rPr sz="1200" spc="-10" dirty="0">
                <a:latin typeface="Segoe UI Light"/>
                <a:cs typeface="Segoe UI Light"/>
              </a:rPr>
              <a:t> </a:t>
            </a:r>
            <a:r>
              <a:rPr sz="1200" spc="-7" dirty="0">
                <a:latin typeface="Segoe UI Light"/>
                <a:cs typeface="Segoe UI Light"/>
              </a:rPr>
              <a:t>детей,</a:t>
            </a:r>
            <a:r>
              <a:rPr sz="1200" dirty="0">
                <a:latin typeface="Segoe UI Light"/>
                <a:cs typeface="Segoe UI Light"/>
              </a:rPr>
              <a:t> </a:t>
            </a:r>
            <a:r>
              <a:rPr sz="1200" spc="-10" dirty="0">
                <a:latin typeface="Segoe UI Light"/>
                <a:cs typeface="Segoe UI Light"/>
              </a:rPr>
              <a:t>подростков,</a:t>
            </a:r>
            <a:r>
              <a:rPr sz="1200" spc="7" dirty="0">
                <a:latin typeface="Segoe UI Light"/>
                <a:cs typeface="Segoe UI Light"/>
              </a:rPr>
              <a:t> </a:t>
            </a:r>
            <a:r>
              <a:rPr sz="1200" spc="-10" dirty="0">
                <a:latin typeface="Segoe UI Light"/>
                <a:cs typeface="Segoe UI Light"/>
              </a:rPr>
              <a:t>родителей</a:t>
            </a:r>
            <a:r>
              <a:rPr sz="1200" spc="7" dirty="0">
                <a:latin typeface="Segoe UI Light"/>
                <a:cs typeface="Segoe UI Light"/>
              </a:rPr>
              <a:t> </a:t>
            </a:r>
            <a:r>
              <a:rPr sz="1200" spc="-7" dirty="0">
                <a:latin typeface="Segoe UI Light"/>
                <a:cs typeface="Segoe UI Light"/>
              </a:rPr>
              <a:t>(законных </a:t>
            </a:r>
            <a:r>
              <a:rPr sz="1200" spc="-320" dirty="0">
                <a:latin typeface="Segoe UI Light"/>
                <a:cs typeface="Segoe UI Light"/>
              </a:rPr>
              <a:t> </a:t>
            </a:r>
            <a:r>
              <a:rPr sz="1200" spc="-3" dirty="0">
                <a:latin typeface="Segoe UI Light"/>
                <a:cs typeface="Segoe UI Light"/>
              </a:rPr>
              <a:t>представителей)</a:t>
            </a:r>
            <a:endParaRPr sz="1200">
              <a:latin typeface="Segoe UI Light"/>
              <a:cs typeface="Segoe UI Light"/>
            </a:endParaRPr>
          </a:p>
          <a:p>
            <a:pPr algn="ctr">
              <a:lnSpc>
                <a:spcPct val="100000"/>
              </a:lnSpc>
            </a:pPr>
            <a:r>
              <a:rPr sz="1200" dirty="0">
                <a:latin typeface="Segoe UI Light"/>
                <a:cs typeface="Segoe UI Light"/>
              </a:rPr>
              <a:t>и</a:t>
            </a:r>
            <a:r>
              <a:rPr sz="1200" spc="-13" dirty="0">
                <a:latin typeface="Segoe UI Light"/>
                <a:cs typeface="Segoe UI Light"/>
              </a:rPr>
              <a:t> </a:t>
            </a:r>
            <a:r>
              <a:rPr sz="1200" spc="-7" dirty="0">
                <a:latin typeface="Segoe UI Light"/>
                <a:cs typeface="Segoe UI Light"/>
              </a:rPr>
              <a:t>педагогических</a:t>
            </a:r>
            <a:r>
              <a:rPr sz="1200" spc="-13" dirty="0">
                <a:latin typeface="Segoe UI Light"/>
                <a:cs typeface="Segoe UI Light"/>
              </a:rPr>
              <a:t> работников</a:t>
            </a:r>
            <a:endParaRPr sz="1200">
              <a:latin typeface="Segoe UI Light"/>
              <a:cs typeface="Segoe UI Light"/>
            </a:endParaRPr>
          </a:p>
        </p:txBody>
      </p:sp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9922" y="3746723"/>
            <a:ext cx="3101733" cy="3102945"/>
          </a:xfrm>
          <a:prstGeom prst="rect">
            <a:avLst/>
          </a:prstGeom>
        </p:spPr>
      </p:pic>
      <p:sp>
        <p:nvSpPr>
          <p:cNvPr id="9" name="object 9"/>
          <p:cNvSpPr/>
          <p:nvPr/>
        </p:nvSpPr>
        <p:spPr>
          <a:xfrm>
            <a:off x="0" y="208703"/>
            <a:ext cx="1763607" cy="0"/>
          </a:xfrm>
          <a:custGeom>
            <a:avLst/>
            <a:gdLst/>
            <a:ahLst/>
            <a:cxnLst/>
            <a:rect l="l" t="t" r="r" b="b"/>
            <a:pathLst>
              <a:path w="2645410">
                <a:moveTo>
                  <a:pt x="0" y="0"/>
                </a:moveTo>
                <a:lnTo>
                  <a:pt x="2645283" y="0"/>
                </a:lnTo>
              </a:path>
            </a:pathLst>
          </a:custGeom>
          <a:ln w="38100">
            <a:solidFill>
              <a:srgbClr val="52AB46"/>
            </a:solidFill>
          </a:ln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10" name="object 10"/>
          <p:cNvSpPr/>
          <p:nvPr/>
        </p:nvSpPr>
        <p:spPr>
          <a:xfrm>
            <a:off x="0" y="382947"/>
            <a:ext cx="1763607" cy="0"/>
          </a:xfrm>
          <a:custGeom>
            <a:avLst/>
            <a:gdLst/>
            <a:ahLst/>
            <a:cxnLst/>
            <a:rect l="l" t="t" r="r" b="b"/>
            <a:pathLst>
              <a:path w="2645410">
                <a:moveTo>
                  <a:pt x="0" y="0"/>
                </a:moveTo>
                <a:lnTo>
                  <a:pt x="2645283" y="0"/>
                </a:lnTo>
              </a:path>
            </a:pathLst>
          </a:custGeom>
          <a:ln w="38100">
            <a:solidFill>
              <a:srgbClr val="52AB46"/>
            </a:solidFill>
          </a:ln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11" name="object 11"/>
          <p:cNvSpPr/>
          <p:nvPr/>
        </p:nvSpPr>
        <p:spPr>
          <a:xfrm>
            <a:off x="0" y="578866"/>
            <a:ext cx="1763607" cy="0"/>
          </a:xfrm>
          <a:custGeom>
            <a:avLst/>
            <a:gdLst/>
            <a:ahLst/>
            <a:cxnLst/>
            <a:rect l="l" t="t" r="r" b="b"/>
            <a:pathLst>
              <a:path w="2645410">
                <a:moveTo>
                  <a:pt x="0" y="0"/>
                </a:moveTo>
                <a:lnTo>
                  <a:pt x="2645283" y="0"/>
                </a:lnTo>
              </a:path>
            </a:pathLst>
          </a:custGeom>
          <a:ln w="38100">
            <a:solidFill>
              <a:srgbClr val="52AB46"/>
            </a:solidFill>
          </a:ln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12" name="object 12"/>
          <p:cNvSpPr/>
          <p:nvPr/>
        </p:nvSpPr>
        <p:spPr>
          <a:xfrm>
            <a:off x="0" y="763947"/>
            <a:ext cx="1763607" cy="0"/>
          </a:xfrm>
          <a:custGeom>
            <a:avLst/>
            <a:gdLst/>
            <a:ahLst/>
            <a:cxnLst/>
            <a:rect l="l" t="t" r="r" b="b"/>
            <a:pathLst>
              <a:path w="2645410">
                <a:moveTo>
                  <a:pt x="0" y="0"/>
                </a:moveTo>
                <a:lnTo>
                  <a:pt x="2645283" y="0"/>
                </a:lnTo>
              </a:path>
            </a:pathLst>
          </a:custGeom>
          <a:ln w="38100">
            <a:solidFill>
              <a:srgbClr val="52AB46"/>
            </a:solidFill>
          </a:ln>
        </p:spPr>
        <p:txBody>
          <a:bodyPr wrap="square" lIns="0" tIns="0" rIns="0" bIns="0" rtlCol="0"/>
          <a:lstStyle/>
          <a:p>
            <a:endParaRPr sz="1200"/>
          </a:p>
        </p:txBody>
      </p:sp>
    </p:spTree>
    <p:extLst>
      <p:ext uri="{BB962C8B-B14F-4D97-AF65-F5344CB8AC3E}">
        <p14:creationId xmlns:p14="http://schemas.microsoft.com/office/powerpoint/2010/main" val="10282261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64364" y="3743229"/>
            <a:ext cx="6999817" cy="993435"/>
          </a:xfrm>
          <a:prstGeom prst="rect">
            <a:avLst/>
          </a:prstGeom>
        </p:spPr>
        <p:txBody>
          <a:bodyPr vert="horz" wrap="square" lIns="0" tIns="8467" rIns="0" bIns="0" rtlCol="0" anchor="ctr">
            <a:spAutoFit/>
          </a:bodyPr>
          <a:lstStyle/>
          <a:p>
            <a:pPr marL="8467" marR="3387">
              <a:spcBef>
                <a:spcPts val="67"/>
              </a:spcBef>
            </a:pPr>
            <a:r>
              <a:rPr sz="3200" spc="3" dirty="0">
                <a:solidFill>
                  <a:srgbClr val="4471C4"/>
                </a:solidFill>
              </a:rPr>
              <a:t>Как</a:t>
            </a:r>
            <a:r>
              <a:rPr sz="3200" spc="-13" dirty="0">
                <a:solidFill>
                  <a:srgbClr val="4471C4"/>
                </a:solidFill>
              </a:rPr>
              <a:t> организовать</a:t>
            </a:r>
            <a:r>
              <a:rPr sz="3200" spc="-10" dirty="0">
                <a:solidFill>
                  <a:srgbClr val="4471C4"/>
                </a:solidFill>
              </a:rPr>
              <a:t> </a:t>
            </a:r>
            <a:r>
              <a:rPr sz="3200" dirty="0">
                <a:solidFill>
                  <a:srgbClr val="4471C4"/>
                </a:solidFill>
              </a:rPr>
              <a:t>кризисную</a:t>
            </a:r>
            <a:r>
              <a:rPr sz="3200" spc="-27" dirty="0">
                <a:solidFill>
                  <a:srgbClr val="4471C4"/>
                </a:solidFill>
              </a:rPr>
              <a:t> </a:t>
            </a:r>
            <a:r>
              <a:rPr sz="3200" dirty="0">
                <a:solidFill>
                  <a:srgbClr val="4471C4"/>
                </a:solidFill>
              </a:rPr>
              <a:t>помощь</a:t>
            </a:r>
            <a:r>
              <a:rPr sz="3200" spc="-20" dirty="0">
                <a:solidFill>
                  <a:srgbClr val="4471C4"/>
                </a:solidFill>
              </a:rPr>
              <a:t> </a:t>
            </a:r>
            <a:r>
              <a:rPr sz="3200" dirty="0">
                <a:solidFill>
                  <a:srgbClr val="4471C4"/>
                </a:solidFill>
              </a:rPr>
              <a:t>в </a:t>
            </a:r>
            <a:r>
              <a:rPr sz="3200" spc="-867" dirty="0">
                <a:solidFill>
                  <a:srgbClr val="4471C4"/>
                </a:solidFill>
              </a:rPr>
              <a:t> </a:t>
            </a:r>
            <a:r>
              <a:rPr sz="3200" spc="-10" dirty="0">
                <a:solidFill>
                  <a:srgbClr val="4471C4"/>
                </a:solidFill>
              </a:rPr>
              <a:t>образовательной</a:t>
            </a:r>
            <a:r>
              <a:rPr sz="3200" spc="-23" dirty="0">
                <a:solidFill>
                  <a:srgbClr val="4471C4"/>
                </a:solidFill>
              </a:rPr>
              <a:t> </a:t>
            </a:r>
            <a:r>
              <a:rPr sz="3200" spc="-13" dirty="0">
                <a:solidFill>
                  <a:srgbClr val="4471C4"/>
                </a:solidFill>
              </a:rPr>
              <a:t>организации?</a:t>
            </a:r>
            <a:endParaRPr sz="32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15499" y="132544"/>
            <a:ext cx="1276593" cy="706898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3341" y="0"/>
            <a:ext cx="3649726" cy="429928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629563" y="130124"/>
            <a:ext cx="1050027" cy="80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6057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21188" y="347084"/>
            <a:ext cx="8749029" cy="377882"/>
          </a:xfrm>
          <a:prstGeom prst="rect">
            <a:avLst/>
          </a:prstGeom>
        </p:spPr>
        <p:txBody>
          <a:bodyPr vert="horz" wrap="square" lIns="0" tIns="8467" rIns="0" bIns="0" rtlCol="0" anchor="ctr">
            <a:spAutoFit/>
          </a:bodyPr>
          <a:lstStyle/>
          <a:p>
            <a:pPr marL="8467">
              <a:spcBef>
                <a:spcPts val="67"/>
              </a:spcBef>
            </a:pPr>
            <a:r>
              <a:rPr sz="2400" spc="-3" dirty="0">
                <a:solidFill>
                  <a:srgbClr val="375F92"/>
                </a:solidFill>
              </a:rPr>
              <a:t>ОБЩИЕ</a:t>
            </a:r>
            <a:r>
              <a:rPr sz="2400" dirty="0">
                <a:solidFill>
                  <a:srgbClr val="375F92"/>
                </a:solidFill>
              </a:rPr>
              <a:t> </a:t>
            </a:r>
            <a:r>
              <a:rPr sz="2400" spc="27" dirty="0">
                <a:solidFill>
                  <a:srgbClr val="375F92"/>
                </a:solidFill>
              </a:rPr>
              <a:t>ЗАДАЧИ</a:t>
            </a:r>
            <a:r>
              <a:rPr sz="2400" spc="-20" dirty="0">
                <a:solidFill>
                  <a:srgbClr val="375F92"/>
                </a:solidFill>
              </a:rPr>
              <a:t> </a:t>
            </a:r>
            <a:r>
              <a:rPr sz="2400" spc="-7" dirty="0">
                <a:solidFill>
                  <a:srgbClr val="375F92"/>
                </a:solidFill>
              </a:rPr>
              <a:t>ЭКСТРЕННОЙ</a:t>
            </a:r>
            <a:r>
              <a:rPr sz="2400" dirty="0">
                <a:solidFill>
                  <a:srgbClr val="375F92"/>
                </a:solidFill>
              </a:rPr>
              <a:t> </a:t>
            </a:r>
            <a:r>
              <a:rPr sz="2400" spc="-13" dirty="0">
                <a:solidFill>
                  <a:srgbClr val="375F92"/>
                </a:solidFill>
              </a:rPr>
              <a:t>ПСИХОЛОГИЧЕСКОЙ</a:t>
            </a:r>
            <a:r>
              <a:rPr sz="2400" spc="-17" dirty="0">
                <a:solidFill>
                  <a:srgbClr val="375F92"/>
                </a:solidFill>
              </a:rPr>
              <a:t> </a:t>
            </a:r>
            <a:r>
              <a:rPr sz="2400" dirty="0">
                <a:solidFill>
                  <a:srgbClr val="375F92"/>
                </a:solidFill>
              </a:rPr>
              <a:t>ПОМОЩИ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622469" y="955717"/>
            <a:ext cx="5322147" cy="5568213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algn="ctr">
              <a:spcBef>
                <a:spcPts val="67"/>
              </a:spcBef>
            </a:pPr>
            <a:r>
              <a:rPr sz="1933" dirty="0">
                <a:latin typeface="Segoe UI Light"/>
                <a:cs typeface="Segoe UI Light"/>
              </a:rPr>
              <a:t>В</a:t>
            </a:r>
            <a:r>
              <a:rPr sz="1933" spc="-20" dirty="0">
                <a:latin typeface="Segoe UI Light"/>
                <a:cs typeface="Segoe UI Light"/>
              </a:rPr>
              <a:t> </a:t>
            </a:r>
            <a:r>
              <a:rPr sz="1933" dirty="0">
                <a:latin typeface="Segoe UI Light"/>
                <a:cs typeface="Segoe UI Light"/>
              </a:rPr>
              <a:t>первую</a:t>
            </a:r>
            <a:r>
              <a:rPr sz="1933" spc="-33" dirty="0">
                <a:latin typeface="Segoe UI Light"/>
                <a:cs typeface="Segoe UI Light"/>
              </a:rPr>
              <a:t> </a:t>
            </a:r>
            <a:r>
              <a:rPr sz="1933" spc="3" dirty="0">
                <a:latin typeface="Segoe UI Light"/>
                <a:cs typeface="Segoe UI Light"/>
              </a:rPr>
              <a:t>неделю</a:t>
            </a:r>
            <a:endParaRPr sz="1933">
              <a:latin typeface="Segoe UI Light"/>
              <a:cs typeface="Segoe UI Light"/>
            </a:endParaRPr>
          </a:p>
          <a:p>
            <a:pPr marL="447062" marR="444946" algn="ctr"/>
            <a:r>
              <a:rPr sz="1933" spc="3" dirty="0">
                <a:latin typeface="Segoe UI Light"/>
                <a:cs typeface="Segoe UI Light"/>
              </a:rPr>
              <a:t>после </a:t>
            </a:r>
            <a:r>
              <a:rPr sz="1933" spc="-3" dirty="0">
                <a:latin typeface="Segoe UI Light"/>
                <a:cs typeface="Segoe UI Light"/>
              </a:rPr>
              <a:t>воздействия </a:t>
            </a:r>
            <a:r>
              <a:rPr sz="1933" spc="-10" dirty="0">
                <a:latin typeface="Segoe UI Light"/>
                <a:cs typeface="Segoe UI Light"/>
              </a:rPr>
              <a:t>психотравмирующего </a:t>
            </a:r>
            <a:r>
              <a:rPr sz="1933" spc="-520" dirty="0">
                <a:latin typeface="Segoe UI Light"/>
                <a:cs typeface="Segoe UI Light"/>
              </a:rPr>
              <a:t> </a:t>
            </a:r>
            <a:r>
              <a:rPr sz="1933" dirty="0">
                <a:latin typeface="Segoe UI Light"/>
                <a:cs typeface="Segoe UI Light"/>
              </a:rPr>
              <a:t>события</a:t>
            </a:r>
            <a:endParaRPr sz="1933">
              <a:latin typeface="Segoe UI Light"/>
              <a:cs typeface="Segoe UI Light"/>
            </a:endParaRPr>
          </a:p>
          <a:p>
            <a:pPr marL="313282" marR="4234" indent="-304815" algn="just">
              <a:lnSpc>
                <a:spcPct val="150000"/>
              </a:lnSpc>
              <a:spcBef>
                <a:spcPts val="136"/>
              </a:spcBef>
              <a:buFont typeface="Symbol"/>
              <a:buChar char=""/>
              <a:tabLst>
                <a:tab pos="313282" algn="l"/>
              </a:tabLst>
            </a:pPr>
            <a:r>
              <a:rPr sz="1933" spc="-7" dirty="0">
                <a:latin typeface="Segoe UI Light"/>
                <a:cs typeface="Segoe UI Light"/>
              </a:rPr>
              <a:t>отреагирование</a:t>
            </a:r>
            <a:r>
              <a:rPr sz="1933" spc="-3" dirty="0">
                <a:latin typeface="Segoe UI Light"/>
                <a:cs typeface="Segoe UI Light"/>
              </a:rPr>
              <a:t> </a:t>
            </a:r>
            <a:r>
              <a:rPr sz="1933" dirty="0">
                <a:latin typeface="Segoe UI Light"/>
                <a:cs typeface="Segoe UI Light"/>
              </a:rPr>
              <a:t>и</a:t>
            </a:r>
            <a:r>
              <a:rPr sz="1933" spc="3" dirty="0">
                <a:latin typeface="Segoe UI Light"/>
                <a:cs typeface="Segoe UI Light"/>
              </a:rPr>
              <a:t> </a:t>
            </a:r>
            <a:r>
              <a:rPr sz="1933" spc="-3" dirty="0">
                <a:latin typeface="Segoe UI Light"/>
                <a:cs typeface="Segoe UI Light"/>
              </a:rPr>
              <a:t>психологическую </a:t>
            </a:r>
            <a:r>
              <a:rPr sz="1933" spc="-520" dirty="0">
                <a:latin typeface="Segoe UI Light"/>
                <a:cs typeface="Segoe UI Light"/>
              </a:rPr>
              <a:t> </a:t>
            </a:r>
            <a:r>
              <a:rPr sz="1933" spc="-13" dirty="0">
                <a:latin typeface="Segoe UI Light"/>
                <a:cs typeface="Segoe UI Light"/>
              </a:rPr>
              <a:t>поддержку</a:t>
            </a:r>
            <a:r>
              <a:rPr sz="1933" spc="-10" dirty="0">
                <a:latin typeface="Segoe UI Light"/>
                <a:cs typeface="Segoe UI Light"/>
              </a:rPr>
              <a:t> </a:t>
            </a:r>
            <a:r>
              <a:rPr sz="1933" spc="-7" dirty="0">
                <a:latin typeface="Segoe UI Light"/>
                <a:cs typeface="Segoe UI Light"/>
              </a:rPr>
              <a:t>обучающихся</a:t>
            </a:r>
            <a:r>
              <a:rPr sz="1933" spc="-3" dirty="0">
                <a:latin typeface="Segoe UI Light"/>
                <a:cs typeface="Segoe UI Light"/>
              </a:rPr>
              <a:t> </a:t>
            </a:r>
            <a:r>
              <a:rPr sz="1933" dirty="0">
                <a:latin typeface="Segoe UI Light"/>
                <a:cs typeface="Segoe UI Light"/>
              </a:rPr>
              <a:t>и</a:t>
            </a:r>
            <a:r>
              <a:rPr sz="1933" spc="3" dirty="0">
                <a:latin typeface="Segoe UI Light"/>
                <a:cs typeface="Segoe UI Light"/>
              </a:rPr>
              <a:t> </a:t>
            </a:r>
            <a:r>
              <a:rPr sz="1933" spc="-3" dirty="0">
                <a:latin typeface="Segoe UI Light"/>
                <a:cs typeface="Segoe UI Light"/>
              </a:rPr>
              <a:t>их</a:t>
            </a:r>
            <a:r>
              <a:rPr sz="1933" dirty="0">
                <a:latin typeface="Segoe UI Light"/>
                <a:cs typeface="Segoe UI Light"/>
              </a:rPr>
              <a:t> </a:t>
            </a:r>
            <a:r>
              <a:rPr sz="1933" spc="-13" dirty="0">
                <a:latin typeface="Segoe UI Light"/>
                <a:cs typeface="Segoe UI Light"/>
              </a:rPr>
              <a:t>родителей </a:t>
            </a:r>
            <a:r>
              <a:rPr sz="1933" spc="-10" dirty="0">
                <a:latin typeface="Segoe UI Light"/>
                <a:cs typeface="Segoe UI Light"/>
              </a:rPr>
              <a:t> </a:t>
            </a:r>
            <a:r>
              <a:rPr sz="1933" spc="-13" dirty="0">
                <a:latin typeface="Segoe UI Light"/>
                <a:cs typeface="Segoe UI Light"/>
              </a:rPr>
              <a:t>(законных </a:t>
            </a:r>
            <a:r>
              <a:rPr sz="1933" spc="-3" dirty="0">
                <a:latin typeface="Segoe UI Light"/>
                <a:cs typeface="Segoe UI Light"/>
              </a:rPr>
              <a:t>представителей), </a:t>
            </a:r>
            <a:r>
              <a:rPr sz="1933" spc="-10" dirty="0">
                <a:latin typeface="Segoe UI Light"/>
                <a:cs typeface="Segoe UI Light"/>
              </a:rPr>
              <a:t>снижение острого </a:t>
            </a:r>
            <a:r>
              <a:rPr sz="1933" spc="-520" dirty="0">
                <a:latin typeface="Segoe UI Light"/>
                <a:cs typeface="Segoe UI Light"/>
              </a:rPr>
              <a:t> </a:t>
            </a:r>
            <a:r>
              <a:rPr sz="1933" dirty="0">
                <a:latin typeface="Segoe UI Light"/>
                <a:cs typeface="Segoe UI Light"/>
              </a:rPr>
              <a:t>чувства</a:t>
            </a:r>
            <a:r>
              <a:rPr sz="1933" spc="-13" dirty="0">
                <a:latin typeface="Segoe UI Light"/>
                <a:cs typeface="Segoe UI Light"/>
              </a:rPr>
              <a:t> </a:t>
            </a:r>
            <a:r>
              <a:rPr sz="1933" spc="-7" dirty="0">
                <a:latin typeface="Segoe UI Light"/>
                <a:cs typeface="Segoe UI Light"/>
              </a:rPr>
              <a:t>страха,</a:t>
            </a:r>
            <a:r>
              <a:rPr sz="1933" spc="10" dirty="0">
                <a:latin typeface="Segoe UI Light"/>
                <a:cs typeface="Segoe UI Light"/>
              </a:rPr>
              <a:t> </a:t>
            </a:r>
            <a:r>
              <a:rPr sz="1933" spc="-3" dirty="0">
                <a:latin typeface="Segoe UI Light"/>
                <a:cs typeface="Segoe UI Light"/>
              </a:rPr>
              <a:t>подавленности;</a:t>
            </a:r>
            <a:endParaRPr sz="1933">
              <a:latin typeface="Segoe UI Light"/>
              <a:cs typeface="Segoe UI Light"/>
            </a:endParaRPr>
          </a:p>
          <a:p>
            <a:pPr marL="313282" marR="4234" indent="-304815" algn="just">
              <a:lnSpc>
                <a:spcPct val="150100"/>
              </a:lnSpc>
              <a:spcBef>
                <a:spcPts val="463"/>
              </a:spcBef>
              <a:buFont typeface="Symbol"/>
              <a:buChar char=""/>
              <a:tabLst>
                <a:tab pos="313282" algn="l"/>
                <a:tab pos="2793292" algn="l"/>
                <a:tab pos="5174239" algn="l"/>
              </a:tabLst>
            </a:pPr>
            <a:r>
              <a:rPr sz="1933" dirty="0">
                <a:latin typeface="Segoe UI Light"/>
                <a:cs typeface="Segoe UI Light"/>
              </a:rPr>
              <a:t>восс</a:t>
            </a:r>
            <a:r>
              <a:rPr sz="1933" spc="-10" dirty="0">
                <a:latin typeface="Segoe UI Light"/>
                <a:cs typeface="Segoe UI Light"/>
              </a:rPr>
              <a:t>т</a:t>
            </a:r>
            <a:r>
              <a:rPr sz="1933" spc="-3" dirty="0">
                <a:latin typeface="Segoe UI Light"/>
                <a:cs typeface="Segoe UI Light"/>
              </a:rPr>
              <a:t>ановлен</a:t>
            </a:r>
            <a:r>
              <a:rPr sz="1933" spc="-7" dirty="0">
                <a:latin typeface="Segoe UI Light"/>
                <a:cs typeface="Segoe UI Light"/>
              </a:rPr>
              <a:t>и</a:t>
            </a:r>
            <a:r>
              <a:rPr sz="1933" dirty="0">
                <a:latin typeface="Segoe UI Light"/>
                <a:cs typeface="Segoe UI Light"/>
              </a:rPr>
              <a:t>е	пред</a:t>
            </a:r>
            <a:r>
              <a:rPr sz="1933" spc="-10" dirty="0">
                <a:latin typeface="Segoe UI Light"/>
                <a:cs typeface="Segoe UI Light"/>
              </a:rPr>
              <a:t>с</a:t>
            </a:r>
            <a:r>
              <a:rPr sz="1933" spc="-3" dirty="0">
                <a:latin typeface="Segoe UI Light"/>
                <a:cs typeface="Segoe UI Light"/>
              </a:rPr>
              <a:t>тавлени</a:t>
            </a:r>
            <a:r>
              <a:rPr sz="1933" dirty="0">
                <a:latin typeface="Segoe UI Light"/>
                <a:cs typeface="Segoe UI Light"/>
              </a:rPr>
              <a:t>й	о  </a:t>
            </a:r>
            <a:r>
              <a:rPr sz="1933" spc="-3" dirty="0">
                <a:latin typeface="Segoe UI Light"/>
                <a:cs typeface="Segoe UI Light"/>
              </a:rPr>
              <a:t>защищенности</a:t>
            </a:r>
            <a:r>
              <a:rPr sz="1933" spc="-7" dirty="0">
                <a:latin typeface="Segoe UI Light"/>
                <a:cs typeface="Segoe UI Light"/>
              </a:rPr>
              <a:t> </a:t>
            </a:r>
            <a:r>
              <a:rPr sz="1933" spc="-3" dirty="0">
                <a:latin typeface="Segoe UI Light"/>
                <a:cs typeface="Segoe UI Light"/>
              </a:rPr>
              <a:t>«Я»,</a:t>
            </a:r>
            <a:r>
              <a:rPr sz="1933" spc="7" dirty="0">
                <a:latin typeface="Segoe UI Light"/>
                <a:cs typeface="Segoe UI Light"/>
              </a:rPr>
              <a:t> </a:t>
            </a:r>
            <a:r>
              <a:rPr sz="1933" dirty="0">
                <a:latin typeface="Segoe UI Light"/>
                <a:cs typeface="Segoe UI Light"/>
              </a:rPr>
              <a:t>безопасности</a:t>
            </a:r>
            <a:r>
              <a:rPr sz="1933" spc="-20" dirty="0">
                <a:latin typeface="Segoe UI Light"/>
                <a:cs typeface="Segoe UI Light"/>
              </a:rPr>
              <a:t> </a:t>
            </a:r>
            <a:r>
              <a:rPr sz="1933" spc="-7" dirty="0">
                <a:latin typeface="Segoe UI Light"/>
                <a:cs typeface="Segoe UI Light"/>
              </a:rPr>
              <a:t>мира;</a:t>
            </a:r>
            <a:endParaRPr sz="1933">
              <a:latin typeface="Segoe UI Light"/>
              <a:cs typeface="Segoe UI Light"/>
            </a:endParaRPr>
          </a:p>
          <a:p>
            <a:pPr marL="313282" marR="3387" indent="-304815" algn="just">
              <a:lnSpc>
                <a:spcPct val="150000"/>
              </a:lnSpc>
              <a:spcBef>
                <a:spcPts val="463"/>
              </a:spcBef>
              <a:buFont typeface="Symbol"/>
              <a:buChar char=""/>
              <a:tabLst>
                <a:tab pos="313282" algn="l"/>
                <a:tab pos="2685761" algn="l"/>
                <a:tab pos="5195406" algn="l"/>
              </a:tabLst>
            </a:pPr>
            <a:r>
              <a:rPr sz="1933" dirty="0">
                <a:latin typeface="Segoe UI Light"/>
                <a:cs typeface="Segoe UI Light"/>
              </a:rPr>
              <a:t>налажив</a:t>
            </a:r>
            <a:r>
              <a:rPr sz="1933" spc="-10" dirty="0">
                <a:latin typeface="Segoe UI Light"/>
                <a:cs typeface="Segoe UI Light"/>
              </a:rPr>
              <a:t>а</a:t>
            </a:r>
            <a:r>
              <a:rPr sz="1933" dirty="0">
                <a:latin typeface="Segoe UI Light"/>
                <a:cs typeface="Segoe UI Light"/>
              </a:rPr>
              <a:t>ние	</a:t>
            </a:r>
            <a:r>
              <a:rPr sz="1933" spc="-60" dirty="0">
                <a:latin typeface="Segoe UI Light"/>
                <a:cs typeface="Segoe UI Light"/>
              </a:rPr>
              <a:t>к</a:t>
            </a:r>
            <a:r>
              <a:rPr sz="1933" spc="-3" dirty="0">
                <a:latin typeface="Segoe UI Light"/>
                <a:cs typeface="Segoe UI Light"/>
              </a:rPr>
              <a:t>ом</a:t>
            </a:r>
            <a:r>
              <a:rPr sz="1933" spc="-10" dirty="0">
                <a:latin typeface="Segoe UI Light"/>
                <a:cs typeface="Segoe UI Light"/>
              </a:rPr>
              <a:t>м</a:t>
            </a:r>
            <a:r>
              <a:rPr sz="1933" spc="-3" dirty="0">
                <a:latin typeface="Segoe UI Light"/>
                <a:cs typeface="Segoe UI Light"/>
              </a:rPr>
              <a:t>ун</a:t>
            </a:r>
            <a:r>
              <a:rPr sz="1933" spc="-10" dirty="0">
                <a:latin typeface="Segoe UI Light"/>
                <a:cs typeface="Segoe UI Light"/>
              </a:rPr>
              <a:t>и</a:t>
            </a:r>
            <a:r>
              <a:rPr sz="1933" spc="-3" dirty="0">
                <a:latin typeface="Segoe UI Light"/>
                <a:cs typeface="Segoe UI Light"/>
              </a:rPr>
              <a:t>каци</a:t>
            </a:r>
            <a:r>
              <a:rPr sz="1933" dirty="0">
                <a:latin typeface="Segoe UI Light"/>
                <a:cs typeface="Segoe UI Light"/>
              </a:rPr>
              <a:t>й	в  </a:t>
            </a:r>
            <a:r>
              <a:rPr sz="1933" spc="7" dirty="0">
                <a:latin typeface="Segoe UI Light"/>
                <a:cs typeface="Segoe UI Light"/>
              </a:rPr>
              <a:t>межличностной</a:t>
            </a:r>
            <a:r>
              <a:rPr sz="1933" spc="-20" dirty="0">
                <a:latin typeface="Segoe UI Light"/>
                <a:cs typeface="Segoe UI Light"/>
              </a:rPr>
              <a:t> </a:t>
            </a:r>
            <a:r>
              <a:rPr sz="1933" spc="-3" dirty="0">
                <a:latin typeface="Segoe UI Light"/>
                <a:cs typeface="Segoe UI Light"/>
              </a:rPr>
              <a:t>сфере;</a:t>
            </a:r>
            <a:endParaRPr sz="1933">
              <a:latin typeface="Segoe UI Light"/>
              <a:cs typeface="Segoe UI Light"/>
            </a:endParaRPr>
          </a:p>
          <a:p>
            <a:pPr marL="313282" marR="4657" indent="-304815" algn="just">
              <a:lnSpc>
                <a:spcPct val="150000"/>
              </a:lnSpc>
              <a:spcBef>
                <a:spcPts val="467"/>
              </a:spcBef>
              <a:buFont typeface="Symbol"/>
              <a:buChar char=""/>
              <a:tabLst>
                <a:tab pos="313282" algn="l"/>
              </a:tabLst>
            </a:pPr>
            <a:r>
              <a:rPr sz="1933" dirty="0">
                <a:latin typeface="Segoe UI Light"/>
                <a:cs typeface="Segoe UI Light"/>
              </a:rPr>
              <a:t>оценка</a:t>
            </a:r>
            <a:r>
              <a:rPr sz="1933" spc="3" dirty="0">
                <a:latin typeface="Segoe UI Light"/>
                <a:cs typeface="Segoe UI Light"/>
              </a:rPr>
              <a:t> </a:t>
            </a:r>
            <a:r>
              <a:rPr sz="1933" spc="-7" dirty="0">
                <a:latin typeface="Segoe UI Light"/>
                <a:cs typeface="Segoe UI Light"/>
              </a:rPr>
              <a:t>степени</a:t>
            </a:r>
            <a:r>
              <a:rPr sz="1933" spc="-3" dirty="0">
                <a:latin typeface="Segoe UI Light"/>
                <a:cs typeface="Segoe UI Light"/>
              </a:rPr>
              <a:t> риска</a:t>
            </a:r>
            <a:r>
              <a:rPr sz="1933" dirty="0">
                <a:latin typeface="Segoe UI Light"/>
                <a:cs typeface="Segoe UI Light"/>
              </a:rPr>
              <a:t> и</a:t>
            </a:r>
            <a:r>
              <a:rPr sz="1933" spc="3" dirty="0">
                <a:latin typeface="Segoe UI Light"/>
                <a:cs typeface="Segoe UI Light"/>
              </a:rPr>
              <a:t> </a:t>
            </a:r>
            <a:r>
              <a:rPr sz="1933" dirty="0">
                <a:latin typeface="Segoe UI Light"/>
                <a:cs typeface="Segoe UI Light"/>
              </a:rPr>
              <a:t>профилактика </a:t>
            </a:r>
            <a:r>
              <a:rPr sz="1933" spc="-520" dirty="0">
                <a:latin typeface="Segoe UI Light"/>
                <a:cs typeface="Segoe UI Light"/>
              </a:rPr>
              <a:t> </a:t>
            </a:r>
            <a:r>
              <a:rPr sz="1933" spc="-7" dirty="0">
                <a:latin typeface="Segoe UI Light"/>
                <a:cs typeface="Segoe UI Light"/>
              </a:rPr>
              <a:t>развития</a:t>
            </a:r>
            <a:r>
              <a:rPr sz="1933" dirty="0">
                <a:latin typeface="Segoe UI Light"/>
                <a:cs typeface="Segoe UI Light"/>
              </a:rPr>
              <a:t> суицидальных</a:t>
            </a:r>
            <a:r>
              <a:rPr sz="1933" spc="-13" dirty="0">
                <a:latin typeface="Segoe UI Light"/>
                <a:cs typeface="Segoe UI Light"/>
              </a:rPr>
              <a:t> </a:t>
            </a:r>
            <a:r>
              <a:rPr sz="1933" spc="-7" dirty="0">
                <a:latin typeface="Segoe UI Light"/>
                <a:cs typeface="Segoe UI Light"/>
              </a:rPr>
              <a:t>тенденций.</a:t>
            </a:r>
            <a:endParaRPr sz="1933">
              <a:latin typeface="Segoe UI Light"/>
              <a:cs typeface="Segoe UI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249670" y="955717"/>
            <a:ext cx="5321300" cy="4611669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algn="ctr">
              <a:spcBef>
                <a:spcPts val="67"/>
              </a:spcBef>
            </a:pPr>
            <a:r>
              <a:rPr sz="1933" dirty="0">
                <a:latin typeface="Segoe UI Light"/>
                <a:cs typeface="Segoe UI Light"/>
              </a:rPr>
              <a:t>В</a:t>
            </a:r>
            <a:r>
              <a:rPr sz="1933" spc="-17" dirty="0">
                <a:latin typeface="Segoe UI Light"/>
                <a:cs typeface="Segoe UI Light"/>
              </a:rPr>
              <a:t> </a:t>
            </a:r>
            <a:r>
              <a:rPr sz="1933" dirty="0">
                <a:latin typeface="Segoe UI Light"/>
                <a:cs typeface="Segoe UI Light"/>
              </a:rPr>
              <a:t>первый</a:t>
            </a:r>
            <a:r>
              <a:rPr sz="1933" spc="-30" dirty="0">
                <a:latin typeface="Segoe UI Light"/>
                <a:cs typeface="Segoe UI Light"/>
              </a:rPr>
              <a:t> </a:t>
            </a:r>
            <a:r>
              <a:rPr sz="1933" dirty="0">
                <a:latin typeface="Segoe UI Light"/>
                <a:cs typeface="Segoe UI Light"/>
              </a:rPr>
              <a:t>месяц</a:t>
            </a:r>
            <a:endParaRPr sz="1933">
              <a:latin typeface="Segoe UI Light"/>
              <a:cs typeface="Segoe UI Light"/>
            </a:endParaRPr>
          </a:p>
          <a:p>
            <a:pPr marL="447062" marR="444099" algn="ctr"/>
            <a:r>
              <a:rPr sz="1933" spc="3" dirty="0">
                <a:latin typeface="Segoe UI Light"/>
                <a:cs typeface="Segoe UI Light"/>
              </a:rPr>
              <a:t>после </a:t>
            </a:r>
            <a:r>
              <a:rPr sz="1933" spc="-3" dirty="0">
                <a:latin typeface="Segoe UI Light"/>
                <a:cs typeface="Segoe UI Light"/>
              </a:rPr>
              <a:t>воздействия </a:t>
            </a:r>
            <a:r>
              <a:rPr sz="1933" spc="-10" dirty="0">
                <a:latin typeface="Segoe UI Light"/>
                <a:cs typeface="Segoe UI Light"/>
              </a:rPr>
              <a:t>психотравмирующего </a:t>
            </a:r>
            <a:r>
              <a:rPr sz="1933" spc="-520" dirty="0">
                <a:latin typeface="Segoe UI Light"/>
                <a:cs typeface="Segoe UI Light"/>
              </a:rPr>
              <a:t> </a:t>
            </a:r>
            <a:r>
              <a:rPr sz="1933" dirty="0">
                <a:latin typeface="Segoe UI Light"/>
                <a:cs typeface="Segoe UI Light"/>
              </a:rPr>
              <a:t>события</a:t>
            </a:r>
            <a:endParaRPr sz="1933">
              <a:latin typeface="Segoe UI Light"/>
              <a:cs typeface="Segoe UI Light"/>
            </a:endParaRPr>
          </a:p>
          <a:p>
            <a:pPr marL="313282" marR="3810" indent="-304815" algn="just">
              <a:lnSpc>
                <a:spcPct val="150000"/>
              </a:lnSpc>
              <a:spcBef>
                <a:spcPts val="136"/>
              </a:spcBef>
              <a:buFont typeface="Symbol"/>
              <a:buChar char=""/>
              <a:tabLst>
                <a:tab pos="313282" algn="l"/>
              </a:tabLst>
            </a:pPr>
            <a:r>
              <a:rPr sz="1933" dirty="0">
                <a:latin typeface="Segoe UI Light"/>
                <a:cs typeface="Segoe UI Light"/>
              </a:rPr>
              <a:t>снятие </a:t>
            </a:r>
            <a:r>
              <a:rPr sz="1933" spc="-7" dirty="0">
                <a:latin typeface="Segoe UI Light"/>
                <a:cs typeface="Segoe UI Light"/>
              </a:rPr>
              <a:t>фиксации </a:t>
            </a:r>
            <a:r>
              <a:rPr sz="1933" spc="-3" dirty="0">
                <a:latin typeface="Segoe UI Light"/>
                <a:cs typeface="Segoe UI Light"/>
              </a:rPr>
              <a:t>(зависания) </a:t>
            </a:r>
            <a:r>
              <a:rPr sz="1933" dirty="0">
                <a:latin typeface="Segoe UI Light"/>
                <a:cs typeface="Segoe UI Light"/>
              </a:rPr>
              <a:t>в </a:t>
            </a:r>
            <a:r>
              <a:rPr sz="1933" spc="-3" dirty="0">
                <a:latin typeface="Segoe UI Light"/>
                <a:cs typeface="Segoe UI Light"/>
              </a:rPr>
              <a:t>переживаниях </a:t>
            </a:r>
            <a:r>
              <a:rPr sz="1933" dirty="0">
                <a:latin typeface="Segoe UI Light"/>
                <a:cs typeface="Segoe UI Light"/>
              </a:rPr>
              <a:t> </a:t>
            </a:r>
            <a:r>
              <a:rPr sz="1933" spc="-3" dirty="0">
                <a:latin typeface="Segoe UI Light"/>
                <a:cs typeface="Segoe UI Light"/>
              </a:rPr>
              <a:t>кризисной</a:t>
            </a:r>
            <a:r>
              <a:rPr sz="1933" spc="-7" dirty="0">
                <a:latin typeface="Segoe UI Light"/>
                <a:cs typeface="Segoe UI Light"/>
              </a:rPr>
              <a:t> </a:t>
            </a:r>
            <a:r>
              <a:rPr sz="1933" spc="3" dirty="0">
                <a:latin typeface="Segoe UI Light"/>
                <a:cs typeface="Segoe UI Light"/>
              </a:rPr>
              <a:t>ситуации;</a:t>
            </a:r>
            <a:endParaRPr sz="1933">
              <a:latin typeface="Segoe UI Light"/>
              <a:cs typeface="Segoe UI Light"/>
            </a:endParaRPr>
          </a:p>
          <a:p>
            <a:pPr marL="313282" marR="3387" indent="-304815" algn="just">
              <a:lnSpc>
                <a:spcPct val="150000"/>
              </a:lnSpc>
              <a:spcBef>
                <a:spcPts val="467"/>
              </a:spcBef>
              <a:buFont typeface="Symbol"/>
              <a:buChar char=""/>
              <a:tabLst>
                <a:tab pos="313282" algn="l"/>
                <a:tab pos="4176392" algn="l"/>
              </a:tabLst>
            </a:pPr>
            <a:r>
              <a:rPr sz="1933" dirty="0">
                <a:latin typeface="Segoe UI Light"/>
                <a:cs typeface="Segoe UI Light"/>
              </a:rPr>
              <a:t>пси</a:t>
            </a:r>
            <a:r>
              <a:rPr sz="1933" spc="-30" dirty="0">
                <a:latin typeface="Segoe UI Light"/>
                <a:cs typeface="Segoe UI Light"/>
              </a:rPr>
              <a:t>х</a:t>
            </a:r>
            <a:r>
              <a:rPr sz="1933" spc="-3" dirty="0">
                <a:latin typeface="Segoe UI Light"/>
                <a:cs typeface="Segoe UI Light"/>
              </a:rPr>
              <a:t>о</a:t>
            </a:r>
            <a:r>
              <a:rPr sz="1933" spc="-10" dirty="0">
                <a:latin typeface="Segoe UI Light"/>
                <a:cs typeface="Segoe UI Light"/>
              </a:rPr>
              <a:t>л</a:t>
            </a:r>
            <a:r>
              <a:rPr sz="1933" spc="-3" dirty="0">
                <a:latin typeface="Segoe UI Light"/>
                <a:cs typeface="Segoe UI Light"/>
              </a:rPr>
              <a:t>огическа</a:t>
            </a:r>
            <a:r>
              <a:rPr sz="1933" dirty="0">
                <a:latin typeface="Segoe UI Light"/>
                <a:cs typeface="Segoe UI Light"/>
              </a:rPr>
              <a:t>я	</a:t>
            </a:r>
            <a:r>
              <a:rPr sz="1933" spc="-60" dirty="0">
                <a:latin typeface="Segoe UI Light"/>
                <a:cs typeface="Segoe UI Light"/>
              </a:rPr>
              <a:t>к</a:t>
            </a:r>
            <a:r>
              <a:rPr sz="1933" spc="-3" dirty="0">
                <a:latin typeface="Segoe UI Light"/>
                <a:cs typeface="Segoe UI Light"/>
              </a:rPr>
              <a:t>оррек</a:t>
            </a:r>
            <a:r>
              <a:rPr sz="1933" spc="-7" dirty="0">
                <a:latin typeface="Segoe UI Light"/>
                <a:cs typeface="Segoe UI Light"/>
              </a:rPr>
              <a:t>ц</a:t>
            </a:r>
            <a:r>
              <a:rPr sz="1933" dirty="0">
                <a:latin typeface="Segoe UI Light"/>
                <a:cs typeface="Segoe UI Light"/>
              </a:rPr>
              <a:t>ия  </a:t>
            </a:r>
            <a:r>
              <a:rPr sz="1933" spc="-7" dirty="0">
                <a:latin typeface="Segoe UI Light"/>
                <a:cs typeface="Segoe UI Light"/>
              </a:rPr>
              <a:t>психопатологических</a:t>
            </a:r>
            <a:r>
              <a:rPr sz="1933" spc="-3" dirty="0">
                <a:latin typeface="Segoe UI Light"/>
                <a:cs typeface="Segoe UI Light"/>
              </a:rPr>
              <a:t> </a:t>
            </a:r>
            <a:r>
              <a:rPr sz="1933" dirty="0">
                <a:latin typeface="Segoe UI Light"/>
                <a:cs typeface="Segoe UI Light"/>
              </a:rPr>
              <a:t>проявлений</a:t>
            </a:r>
            <a:r>
              <a:rPr sz="1933" spc="3" dirty="0">
                <a:latin typeface="Segoe UI Light"/>
                <a:cs typeface="Segoe UI Light"/>
              </a:rPr>
              <a:t> </a:t>
            </a:r>
            <a:r>
              <a:rPr sz="1933" spc="-3" dirty="0">
                <a:latin typeface="Segoe UI Light"/>
                <a:cs typeface="Segoe UI Light"/>
              </a:rPr>
              <a:t>кризисной </a:t>
            </a:r>
            <a:r>
              <a:rPr sz="1933" spc="-520" dirty="0">
                <a:latin typeface="Segoe UI Light"/>
                <a:cs typeface="Segoe UI Light"/>
              </a:rPr>
              <a:t> </a:t>
            </a:r>
            <a:r>
              <a:rPr sz="1933" spc="3" dirty="0">
                <a:latin typeface="Segoe UI Light"/>
                <a:cs typeface="Segoe UI Light"/>
              </a:rPr>
              <a:t>ситуации</a:t>
            </a:r>
            <a:r>
              <a:rPr sz="1933" spc="13" dirty="0">
                <a:latin typeface="Segoe UI Light"/>
                <a:cs typeface="Segoe UI Light"/>
              </a:rPr>
              <a:t> </a:t>
            </a:r>
            <a:r>
              <a:rPr sz="1933" spc="-7" dirty="0">
                <a:latin typeface="Segoe UI Light"/>
                <a:cs typeface="Segoe UI Light"/>
              </a:rPr>
              <a:t>(симптомы-мишени);</a:t>
            </a:r>
            <a:endParaRPr sz="1933">
              <a:latin typeface="Segoe UI Light"/>
              <a:cs typeface="Segoe UI Light"/>
            </a:endParaRPr>
          </a:p>
          <a:p>
            <a:pPr marL="313282" marR="3810" indent="-304815" algn="just">
              <a:lnSpc>
                <a:spcPct val="150000"/>
              </a:lnSpc>
              <a:spcBef>
                <a:spcPts val="467"/>
              </a:spcBef>
              <a:buFont typeface="Symbol"/>
              <a:buChar char=""/>
              <a:tabLst>
                <a:tab pos="313282" algn="l"/>
              </a:tabLst>
            </a:pPr>
            <a:r>
              <a:rPr sz="1933" spc="-3" dirty="0">
                <a:latin typeface="Segoe UI Light"/>
                <a:cs typeface="Segoe UI Light"/>
              </a:rPr>
              <a:t>восстановление</a:t>
            </a:r>
            <a:r>
              <a:rPr sz="1933" dirty="0">
                <a:latin typeface="Segoe UI Light"/>
                <a:cs typeface="Segoe UI Light"/>
              </a:rPr>
              <a:t> </a:t>
            </a:r>
            <a:r>
              <a:rPr sz="1933" spc="-7" dirty="0">
                <a:latin typeface="Segoe UI Light"/>
                <a:cs typeface="Segoe UI Light"/>
              </a:rPr>
              <a:t>пространственной</a:t>
            </a:r>
            <a:r>
              <a:rPr sz="1933" spc="-3" dirty="0">
                <a:latin typeface="Segoe UI Light"/>
                <a:cs typeface="Segoe UI Light"/>
              </a:rPr>
              <a:t> </a:t>
            </a:r>
            <a:r>
              <a:rPr sz="1933" dirty="0">
                <a:latin typeface="Segoe UI Light"/>
                <a:cs typeface="Segoe UI Light"/>
              </a:rPr>
              <a:t>и </a:t>
            </a:r>
            <a:r>
              <a:rPr sz="1933" spc="3" dirty="0">
                <a:latin typeface="Segoe UI Light"/>
                <a:cs typeface="Segoe UI Light"/>
              </a:rPr>
              <a:t> </a:t>
            </a:r>
            <a:r>
              <a:rPr sz="1933" spc="-3" dirty="0">
                <a:latin typeface="Segoe UI Light"/>
                <a:cs typeface="Segoe UI Light"/>
              </a:rPr>
              <a:t>временной</a:t>
            </a:r>
            <a:r>
              <a:rPr sz="1933" dirty="0">
                <a:latin typeface="Segoe UI Light"/>
                <a:cs typeface="Segoe UI Light"/>
              </a:rPr>
              <a:t> </a:t>
            </a:r>
            <a:r>
              <a:rPr sz="1933" spc="-7" dirty="0">
                <a:latin typeface="Segoe UI Light"/>
                <a:cs typeface="Segoe UI Light"/>
              </a:rPr>
              <a:t>последовательности</a:t>
            </a:r>
            <a:r>
              <a:rPr sz="1933" spc="-3" dirty="0">
                <a:latin typeface="Segoe UI Light"/>
                <a:cs typeface="Segoe UI Light"/>
              </a:rPr>
              <a:t> </a:t>
            </a:r>
            <a:r>
              <a:rPr sz="1933" spc="-7" dirty="0">
                <a:latin typeface="Segoe UI Light"/>
                <a:cs typeface="Segoe UI Light"/>
              </a:rPr>
              <a:t>развития </a:t>
            </a:r>
            <a:r>
              <a:rPr sz="1933" spc="-3" dirty="0">
                <a:latin typeface="Segoe UI Light"/>
                <a:cs typeface="Segoe UI Light"/>
              </a:rPr>
              <a:t> кризисной</a:t>
            </a:r>
            <a:r>
              <a:rPr sz="1933" spc="-7" dirty="0">
                <a:latin typeface="Segoe UI Light"/>
                <a:cs typeface="Segoe UI Light"/>
              </a:rPr>
              <a:t> </a:t>
            </a:r>
            <a:r>
              <a:rPr sz="1933" spc="3" dirty="0">
                <a:latin typeface="Segoe UI Light"/>
                <a:cs typeface="Segoe UI Light"/>
              </a:rPr>
              <a:t>ситуации.</a:t>
            </a:r>
            <a:endParaRPr sz="1933">
              <a:latin typeface="Segoe UI Light"/>
              <a:cs typeface="Segoe UI Light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13163" y="124685"/>
            <a:ext cx="1154185" cy="678844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8316053" y="5492785"/>
            <a:ext cx="3788833" cy="1365250"/>
          </a:xfrm>
          <a:custGeom>
            <a:avLst/>
            <a:gdLst/>
            <a:ahLst/>
            <a:cxnLst/>
            <a:rect l="l" t="t" r="r" b="b"/>
            <a:pathLst>
              <a:path w="5683250" h="2047875">
                <a:moveTo>
                  <a:pt x="5683153" y="2047822"/>
                </a:moveTo>
                <a:lnTo>
                  <a:pt x="5667622" y="2008236"/>
                </a:lnTo>
                <a:lnTo>
                  <a:pt x="5649995" y="1965215"/>
                </a:lnTo>
                <a:lnTo>
                  <a:pt x="5631749" y="1922515"/>
                </a:lnTo>
                <a:lnTo>
                  <a:pt x="5612891" y="1880141"/>
                </a:lnTo>
                <a:lnTo>
                  <a:pt x="5593426" y="1838098"/>
                </a:lnTo>
                <a:lnTo>
                  <a:pt x="5573360" y="1796390"/>
                </a:lnTo>
                <a:lnTo>
                  <a:pt x="5552702" y="1755024"/>
                </a:lnTo>
                <a:lnTo>
                  <a:pt x="5531455" y="1714004"/>
                </a:lnTo>
                <a:lnTo>
                  <a:pt x="5509628" y="1673335"/>
                </a:lnTo>
                <a:lnTo>
                  <a:pt x="5487226" y="1633023"/>
                </a:lnTo>
                <a:lnTo>
                  <a:pt x="5464256" y="1593072"/>
                </a:lnTo>
                <a:lnTo>
                  <a:pt x="5440724" y="1553488"/>
                </a:lnTo>
                <a:lnTo>
                  <a:pt x="5416636" y="1514276"/>
                </a:lnTo>
                <a:lnTo>
                  <a:pt x="5391999" y="1475441"/>
                </a:lnTo>
                <a:lnTo>
                  <a:pt x="5366819" y="1436988"/>
                </a:lnTo>
                <a:lnTo>
                  <a:pt x="5341103" y="1398923"/>
                </a:lnTo>
                <a:lnTo>
                  <a:pt x="5314856" y="1361250"/>
                </a:lnTo>
                <a:lnTo>
                  <a:pt x="5288085" y="1323974"/>
                </a:lnTo>
                <a:lnTo>
                  <a:pt x="5260797" y="1287101"/>
                </a:lnTo>
                <a:lnTo>
                  <a:pt x="5232998" y="1250636"/>
                </a:lnTo>
                <a:lnTo>
                  <a:pt x="5204694" y="1214584"/>
                </a:lnTo>
                <a:lnTo>
                  <a:pt x="5175891" y="1178950"/>
                </a:lnTo>
                <a:lnTo>
                  <a:pt x="5146597" y="1143740"/>
                </a:lnTo>
                <a:lnTo>
                  <a:pt x="5116816" y="1108958"/>
                </a:lnTo>
                <a:lnTo>
                  <a:pt x="5086556" y="1074609"/>
                </a:lnTo>
                <a:lnTo>
                  <a:pt x="5055823" y="1040699"/>
                </a:lnTo>
                <a:lnTo>
                  <a:pt x="5024624" y="1007233"/>
                </a:lnTo>
                <a:lnTo>
                  <a:pt x="4992964" y="974216"/>
                </a:lnTo>
                <a:lnTo>
                  <a:pt x="4960850" y="941653"/>
                </a:lnTo>
                <a:lnTo>
                  <a:pt x="4928288" y="909549"/>
                </a:lnTo>
                <a:lnTo>
                  <a:pt x="4895285" y="877910"/>
                </a:lnTo>
                <a:lnTo>
                  <a:pt x="4861847" y="846740"/>
                </a:lnTo>
                <a:lnTo>
                  <a:pt x="4827980" y="816044"/>
                </a:lnTo>
                <a:lnTo>
                  <a:pt x="4793691" y="785829"/>
                </a:lnTo>
                <a:lnTo>
                  <a:pt x="4758986" y="756098"/>
                </a:lnTo>
                <a:lnTo>
                  <a:pt x="4723871" y="726858"/>
                </a:lnTo>
                <a:lnTo>
                  <a:pt x="4688353" y="698113"/>
                </a:lnTo>
                <a:lnTo>
                  <a:pt x="4652439" y="669868"/>
                </a:lnTo>
                <a:lnTo>
                  <a:pt x="4616134" y="642128"/>
                </a:lnTo>
                <a:lnTo>
                  <a:pt x="4579444" y="614899"/>
                </a:lnTo>
                <a:lnTo>
                  <a:pt x="4542377" y="588186"/>
                </a:lnTo>
                <a:lnTo>
                  <a:pt x="4504938" y="561994"/>
                </a:lnTo>
                <a:lnTo>
                  <a:pt x="4467134" y="536328"/>
                </a:lnTo>
                <a:lnTo>
                  <a:pt x="4428971" y="511193"/>
                </a:lnTo>
                <a:lnTo>
                  <a:pt x="4390456" y="486594"/>
                </a:lnTo>
                <a:lnTo>
                  <a:pt x="4351595" y="462536"/>
                </a:lnTo>
                <a:lnTo>
                  <a:pt x="4312394" y="439026"/>
                </a:lnTo>
                <a:lnTo>
                  <a:pt x="4272859" y="416067"/>
                </a:lnTo>
                <a:lnTo>
                  <a:pt x="4232998" y="393664"/>
                </a:lnTo>
                <a:lnTo>
                  <a:pt x="4192815" y="371824"/>
                </a:lnTo>
                <a:lnTo>
                  <a:pt x="4152319" y="350551"/>
                </a:lnTo>
                <a:lnTo>
                  <a:pt x="4111514" y="329850"/>
                </a:lnTo>
                <a:lnTo>
                  <a:pt x="4070408" y="309727"/>
                </a:lnTo>
                <a:lnTo>
                  <a:pt x="4029006" y="290186"/>
                </a:lnTo>
                <a:lnTo>
                  <a:pt x="3987315" y="271233"/>
                </a:lnTo>
                <a:lnTo>
                  <a:pt x="3945342" y="252873"/>
                </a:lnTo>
                <a:lnTo>
                  <a:pt x="3903093" y="235110"/>
                </a:lnTo>
                <a:lnTo>
                  <a:pt x="3860573" y="217951"/>
                </a:lnTo>
                <a:lnTo>
                  <a:pt x="3817790" y="201400"/>
                </a:lnTo>
                <a:lnTo>
                  <a:pt x="3774750" y="185462"/>
                </a:lnTo>
                <a:lnTo>
                  <a:pt x="3731459" y="170143"/>
                </a:lnTo>
                <a:lnTo>
                  <a:pt x="3687923" y="155447"/>
                </a:lnTo>
                <a:lnTo>
                  <a:pt x="3644150" y="141380"/>
                </a:lnTo>
                <a:lnTo>
                  <a:pt x="3600144" y="127947"/>
                </a:lnTo>
                <a:lnTo>
                  <a:pt x="3555913" y="115154"/>
                </a:lnTo>
                <a:lnTo>
                  <a:pt x="3511463" y="103004"/>
                </a:lnTo>
                <a:lnTo>
                  <a:pt x="3466799" y="91504"/>
                </a:lnTo>
                <a:lnTo>
                  <a:pt x="3421930" y="80658"/>
                </a:lnTo>
                <a:lnTo>
                  <a:pt x="3376860" y="70471"/>
                </a:lnTo>
                <a:lnTo>
                  <a:pt x="3331597" y="60950"/>
                </a:lnTo>
                <a:lnTo>
                  <a:pt x="3286146" y="52098"/>
                </a:lnTo>
                <a:lnTo>
                  <a:pt x="3240515" y="43922"/>
                </a:lnTo>
                <a:lnTo>
                  <a:pt x="3194708" y="36425"/>
                </a:lnTo>
                <a:lnTo>
                  <a:pt x="3148733" y="29614"/>
                </a:lnTo>
                <a:lnTo>
                  <a:pt x="3102597" y="23493"/>
                </a:lnTo>
                <a:lnTo>
                  <a:pt x="3056304" y="18068"/>
                </a:lnTo>
                <a:lnTo>
                  <a:pt x="3009862" y="13344"/>
                </a:lnTo>
                <a:lnTo>
                  <a:pt x="2963278" y="9325"/>
                </a:lnTo>
                <a:lnTo>
                  <a:pt x="2916556" y="6017"/>
                </a:lnTo>
                <a:lnTo>
                  <a:pt x="2869705" y="3426"/>
                </a:lnTo>
                <a:lnTo>
                  <a:pt x="2822729" y="1556"/>
                </a:lnTo>
                <a:lnTo>
                  <a:pt x="2775636" y="412"/>
                </a:lnTo>
                <a:lnTo>
                  <a:pt x="2728432" y="0"/>
                </a:lnTo>
                <a:lnTo>
                  <a:pt x="2681123" y="324"/>
                </a:lnTo>
                <a:lnTo>
                  <a:pt x="2633715" y="1390"/>
                </a:lnTo>
                <a:lnTo>
                  <a:pt x="2586216" y="3203"/>
                </a:lnTo>
                <a:lnTo>
                  <a:pt x="2538630" y="5768"/>
                </a:lnTo>
                <a:lnTo>
                  <a:pt x="2490965" y="9091"/>
                </a:lnTo>
                <a:lnTo>
                  <a:pt x="2441681" y="13326"/>
                </a:lnTo>
                <a:lnTo>
                  <a:pt x="2392685" y="18351"/>
                </a:lnTo>
                <a:lnTo>
                  <a:pt x="2343981" y="24158"/>
                </a:lnTo>
                <a:lnTo>
                  <a:pt x="2295577" y="30740"/>
                </a:lnTo>
                <a:lnTo>
                  <a:pt x="2247478" y="38091"/>
                </a:lnTo>
                <a:lnTo>
                  <a:pt x="2199690" y="46206"/>
                </a:lnTo>
                <a:lnTo>
                  <a:pt x="2152218" y="55076"/>
                </a:lnTo>
                <a:lnTo>
                  <a:pt x="2105070" y="64697"/>
                </a:lnTo>
                <a:lnTo>
                  <a:pt x="2058250" y="75060"/>
                </a:lnTo>
                <a:lnTo>
                  <a:pt x="2011764" y="86161"/>
                </a:lnTo>
                <a:lnTo>
                  <a:pt x="1965620" y="97992"/>
                </a:lnTo>
                <a:lnTo>
                  <a:pt x="1919821" y="110547"/>
                </a:lnTo>
                <a:lnTo>
                  <a:pt x="1874375" y="123819"/>
                </a:lnTo>
                <a:lnTo>
                  <a:pt x="1829288" y="137802"/>
                </a:lnTo>
                <a:lnTo>
                  <a:pt x="1784565" y="152490"/>
                </a:lnTo>
                <a:lnTo>
                  <a:pt x="1740212" y="167876"/>
                </a:lnTo>
                <a:lnTo>
                  <a:pt x="1696235" y="183953"/>
                </a:lnTo>
                <a:lnTo>
                  <a:pt x="1652640" y="200716"/>
                </a:lnTo>
                <a:lnTo>
                  <a:pt x="1609433" y="218157"/>
                </a:lnTo>
                <a:lnTo>
                  <a:pt x="1566620" y="236270"/>
                </a:lnTo>
                <a:lnTo>
                  <a:pt x="1524207" y="255048"/>
                </a:lnTo>
                <a:lnTo>
                  <a:pt x="1482200" y="274486"/>
                </a:lnTo>
                <a:lnTo>
                  <a:pt x="1440604" y="294577"/>
                </a:lnTo>
                <a:lnTo>
                  <a:pt x="1399426" y="315314"/>
                </a:lnTo>
                <a:lnTo>
                  <a:pt x="1358671" y="336690"/>
                </a:lnTo>
                <a:lnTo>
                  <a:pt x="1318346" y="358700"/>
                </a:lnTo>
                <a:lnTo>
                  <a:pt x="1278456" y="381337"/>
                </a:lnTo>
                <a:lnTo>
                  <a:pt x="1239008" y="404593"/>
                </a:lnTo>
                <a:lnTo>
                  <a:pt x="1200007" y="428464"/>
                </a:lnTo>
                <a:lnTo>
                  <a:pt x="1161459" y="452942"/>
                </a:lnTo>
                <a:lnTo>
                  <a:pt x="1123370" y="478021"/>
                </a:lnTo>
                <a:lnTo>
                  <a:pt x="1085746" y="503695"/>
                </a:lnTo>
                <a:lnTo>
                  <a:pt x="1048593" y="529956"/>
                </a:lnTo>
                <a:lnTo>
                  <a:pt x="1011917" y="556799"/>
                </a:lnTo>
                <a:lnTo>
                  <a:pt x="975724" y="584217"/>
                </a:lnTo>
                <a:lnTo>
                  <a:pt x="940019" y="612203"/>
                </a:lnTo>
                <a:lnTo>
                  <a:pt x="904810" y="640752"/>
                </a:lnTo>
                <a:lnTo>
                  <a:pt x="870100" y="669856"/>
                </a:lnTo>
                <a:lnTo>
                  <a:pt x="835898" y="699509"/>
                </a:lnTo>
                <a:lnTo>
                  <a:pt x="802207" y="729705"/>
                </a:lnTo>
                <a:lnTo>
                  <a:pt x="769035" y="760437"/>
                </a:lnTo>
                <a:lnTo>
                  <a:pt x="736388" y="791698"/>
                </a:lnTo>
                <a:lnTo>
                  <a:pt x="704270" y="823483"/>
                </a:lnTo>
                <a:lnTo>
                  <a:pt x="672689" y="855785"/>
                </a:lnTo>
                <a:lnTo>
                  <a:pt x="641650" y="888596"/>
                </a:lnTo>
                <a:lnTo>
                  <a:pt x="611158" y="921912"/>
                </a:lnTo>
                <a:lnTo>
                  <a:pt x="581221" y="955725"/>
                </a:lnTo>
                <a:lnTo>
                  <a:pt x="551843" y="990029"/>
                </a:lnTo>
                <a:lnTo>
                  <a:pt x="523032" y="1024817"/>
                </a:lnTo>
                <a:lnTo>
                  <a:pt x="494792" y="1060083"/>
                </a:lnTo>
                <a:lnTo>
                  <a:pt x="467129" y="1095820"/>
                </a:lnTo>
                <a:lnTo>
                  <a:pt x="440050" y="1132022"/>
                </a:lnTo>
                <a:lnTo>
                  <a:pt x="413561" y="1168683"/>
                </a:lnTo>
                <a:lnTo>
                  <a:pt x="387667" y="1205796"/>
                </a:lnTo>
                <a:lnTo>
                  <a:pt x="362374" y="1243354"/>
                </a:lnTo>
                <a:lnTo>
                  <a:pt x="337689" y="1281351"/>
                </a:lnTo>
                <a:lnTo>
                  <a:pt x="313617" y="1319781"/>
                </a:lnTo>
                <a:lnTo>
                  <a:pt x="290164" y="1358637"/>
                </a:lnTo>
                <a:lnTo>
                  <a:pt x="267336" y="1397913"/>
                </a:lnTo>
                <a:lnTo>
                  <a:pt x="245139" y="1437601"/>
                </a:lnTo>
                <a:lnTo>
                  <a:pt x="223579" y="1477697"/>
                </a:lnTo>
                <a:lnTo>
                  <a:pt x="202661" y="1518192"/>
                </a:lnTo>
                <a:lnTo>
                  <a:pt x="182393" y="1559082"/>
                </a:lnTo>
                <a:lnTo>
                  <a:pt x="162779" y="1600358"/>
                </a:lnTo>
                <a:lnTo>
                  <a:pt x="143825" y="1642015"/>
                </a:lnTo>
                <a:lnTo>
                  <a:pt x="125539" y="1684047"/>
                </a:lnTo>
                <a:lnTo>
                  <a:pt x="107924" y="1726446"/>
                </a:lnTo>
                <a:lnTo>
                  <a:pt x="90988" y="1769207"/>
                </a:lnTo>
                <a:lnTo>
                  <a:pt x="74736" y="1812323"/>
                </a:lnTo>
                <a:lnTo>
                  <a:pt x="59175" y="1855787"/>
                </a:lnTo>
                <a:lnTo>
                  <a:pt x="44310" y="1899593"/>
                </a:lnTo>
                <a:lnTo>
                  <a:pt x="30147" y="1943734"/>
                </a:lnTo>
                <a:lnTo>
                  <a:pt x="16691" y="1988205"/>
                </a:lnTo>
                <a:lnTo>
                  <a:pt x="3950" y="2032998"/>
                </a:lnTo>
                <a:lnTo>
                  <a:pt x="0" y="2047822"/>
                </a:lnTo>
              </a:path>
            </a:pathLst>
          </a:custGeom>
          <a:ln w="25400">
            <a:solidFill>
              <a:srgbClr val="006CB7"/>
            </a:solidFill>
          </a:ln>
        </p:spPr>
        <p:txBody>
          <a:bodyPr wrap="square" lIns="0" tIns="0" rIns="0" bIns="0" rtlCol="0"/>
          <a:lstStyle/>
          <a:p>
            <a:endParaRPr sz="1200"/>
          </a:p>
        </p:txBody>
      </p:sp>
    </p:spTree>
    <p:extLst>
      <p:ext uri="{BB962C8B-B14F-4D97-AF65-F5344CB8AC3E}">
        <p14:creationId xmlns:p14="http://schemas.microsoft.com/office/powerpoint/2010/main" val="35806617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0" y="424350"/>
            <a:ext cx="10560496" cy="848523"/>
          </a:xfrm>
          <a:prstGeom prst="rect">
            <a:avLst/>
          </a:prstGeom>
        </p:spPr>
        <p:txBody>
          <a:bodyPr vert="horz" wrap="square" lIns="0" tIns="27517" rIns="0" bIns="0" rtlCol="0" anchor="ctr">
            <a:spAutoFit/>
          </a:bodyPr>
          <a:lstStyle/>
          <a:p>
            <a:pPr marL="2876270" marR="3387" indent="-1910176">
              <a:lnSpc>
                <a:spcPts val="3200"/>
              </a:lnSpc>
              <a:spcBef>
                <a:spcPts val="217"/>
              </a:spcBef>
            </a:pPr>
            <a:r>
              <a:rPr sz="2733" spc="-23" dirty="0">
                <a:solidFill>
                  <a:srgbClr val="375F92"/>
                </a:solidFill>
              </a:rPr>
              <a:t>ОРГАНИЗАЦИОННЫЕ</a:t>
            </a:r>
            <a:r>
              <a:rPr sz="2733" spc="7" dirty="0">
                <a:solidFill>
                  <a:srgbClr val="375F92"/>
                </a:solidFill>
              </a:rPr>
              <a:t> </a:t>
            </a:r>
            <a:r>
              <a:rPr sz="2733" spc="-3" dirty="0">
                <a:solidFill>
                  <a:srgbClr val="375F92"/>
                </a:solidFill>
              </a:rPr>
              <a:t>АСПЕКТЫ</a:t>
            </a:r>
            <a:r>
              <a:rPr sz="2733" spc="7" dirty="0">
                <a:solidFill>
                  <a:srgbClr val="375F92"/>
                </a:solidFill>
              </a:rPr>
              <a:t> </a:t>
            </a:r>
            <a:r>
              <a:rPr sz="2733" spc="-3" dirty="0">
                <a:solidFill>
                  <a:srgbClr val="375F92"/>
                </a:solidFill>
              </a:rPr>
              <a:t>ОКАЗАНИЯ</a:t>
            </a:r>
            <a:r>
              <a:rPr sz="2733" spc="10" dirty="0">
                <a:solidFill>
                  <a:srgbClr val="375F92"/>
                </a:solidFill>
              </a:rPr>
              <a:t> </a:t>
            </a:r>
            <a:r>
              <a:rPr sz="2733" spc="-3" dirty="0">
                <a:solidFill>
                  <a:srgbClr val="375F92"/>
                </a:solidFill>
              </a:rPr>
              <a:t>КРИЗИСНОЙ </a:t>
            </a:r>
            <a:r>
              <a:rPr sz="2733" spc="-740" dirty="0">
                <a:solidFill>
                  <a:srgbClr val="375F92"/>
                </a:solidFill>
              </a:rPr>
              <a:t> </a:t>
            </a:r>
            <a:r>
              <a:rPr sz="2733" spc="-17" dirty="0">
                <a:solidFill>
                  <a:srgbClr val="375F92"/>
                </a:solidFill>
              </a:rPr>
              <a:t>ПСИХОЛОГИЧЕСКОЙ</a:t>
            </a:r>
            <a:r>
              <a:rPr sz="2733" spc="10" dirty="0">
                <a:solidFill>
                  <a:srgbClr val="375F92"/>
                </a:solidFill>
              </a:rPr>
              <a:t> </a:t>
            </a:r>
            <a:r>
              <a:rPr sz="2733" dirty="0">
                <a:solidFill>
                  <a:srgbClr val="375F92"/>
                </a:solidFill>
              </a:rPr>
              <a:t>ПОМОЩИ</a:t>
            </a:r>
            <a:endParaRPr sz="2733" dirty="0"/>
          </a:p>
        </p:txBody>
      </p:sp>
      <p:sp>
        <p:nvSpPr>
          <p:cNvPr id="3" name="object 3"/>
          <p:cNvSpPr txBox="1"/>
          <p:nvPr/>
        </p:nvSpPr>
        <p:spPr>
          <a:xfrm>
            <a:off x="685055" y="1329605"/>
            <a:ext cx="9509337" cy="4897645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416581" indent="-408537">
              <a:spcBef>
                <a:spcPts val="67"/>
              </a:spcBef>
              <a:buFont typeface="Arial MT"/>
              <a:buChar char="•"/>
              <a:tabLst>
                <a:tab pos="416581" algn="l"/>
                <a:tab pos="417004" algn="l"/>
              </a:tabLst>
            </a:pPr>
            <a:r>
              <a:rPr sz="2400" u="heavy" spc="-13" dirty="0">
                <a:uFill>
                  <a:solidFill>
                    <a:srgbClr val="000000"/>
                  </a:solidFill>
                </a:uFill>
                <a:latin typeface="Segoe UI Light"/>
                <a:cs typeface="Segoe UI Light"/>
              </a:rPr>
              <a:t>Задачи</a:t>
            </a:r>
            <a:r>
              <a:rPr sz="2400" u="heavy" spc="-3" dirty="0">
                <a:uFill>
                  <a:solidFill>
                    <a:srgbClr val="000000"/>
                  </a:solidFill>
                </a:uFill>
                <a:latin typeface="Segoe UI Light"/>
                <a:cs typeface="Segoe UI Light"/>
              </a:rPr>
              <a:t> </a:t>
            </a:r>
            <a:r>
              <a:rPr sz="2400" u="heavy" spc="-20" dirty="0">
                <a:uFill>
                  <a:solidFill>
                    <a:srgbClr val="000000"/>
                  </a:solidFill>
                </a:uFill>
                <a:latin typeface="Segoe UI Light"/>
                <a:cs typeface="Segoe UI Light"/>
              </a:rPr>
              <a:t>педагога-психолога</a:t>
            </a:r>
            <a:r>
              <a:rPr sz="2400" u="heavy" spc="27" dirty="0">
                <a:uFill>
                  <a:solidFill>
                    <a:srgbClr val="000000"/>
                  </a:solidFill>
                </a:uFill>
                <a:latin typeface="Segoe UI Light"/>
                <a:cs typeface="Segoe UI Light"/>
              </a:rPr>
              <a:t>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Segoe UI Light"/>
                <a:cs typeface="Segoe UI Light"/>
              </a:rPr>
              <a:t>в</a:t>
            </a:r>
            <a:r>
              <a:rPr sz="2400" u="heavy" spc="-3" dirty="0">
                <a:uFill>
                  <a:solidFill>
                    <a:srgbClr val="000000"/>
                  </a:solidFill>
                </a:uFill>
                <a:latin typeface="Segoe UI Light"/>
                <a:cs typeface="Segoe UI Light"/>
              </a:rPr>
              <a:t> </a:t>
            </a:r>
            <a:r>
              <a:rPr sz="2400" u="heavy" spc="-13" dirty="0">
                <a:uFill>
                  <a:solidFill>
                    <a:srgbClr val="000000"/>
                  </a:solidFill>
                </a:uFill>
                <a:latin typeface="Segoe UI Light"/>
                <a:cs typeface="Segoe UI Light"/>
              </a:rPr>
              <a:t>рамках</a:t>
            </a:r>
            <a:r>
              <a:rPr sz="2400" u="heavy" spc="-7" dirty="0">
                <a:uFill>
                  <a:solidFill>
                    <a:srgbClr val="000000"/>
                  </a:solidFill>
                </a:uFill>
                <a:latin typeface="Segoe UI Light"/>
                <a:cs typeface="Segoe UI Light"/>
              </a:rPr>
              <a:t> данной</a:t>
            </a:r>
            <a:r>
              <a:rPr sz="2400" u="heavy" spc="10" dirty="0">
                <a:uFill>
                  <a:solidFill>
                    <a:srgbClr val="000000"/>
                  </a:solidFill>
                </a:uFill>
                <a:latin typeface="Segoe UI Light"/>
                <a:cs typeface="Segoe UI Light"/>
              </a:rPr>
              <a:t> </a:t>
            </a:r>
            <a:r>
              <a:rPr sz="2400" u="heavy" spc="-20" dirty="0">
                <a:uFill>
                  <a:solidFill>
                    <a:srgbClr val="000000"/>
                  </a:solidFill>
                </a:uFill>
                <a:latin typeface="Segoe UI Light"/>
                <a:cs typeface="Segoe UI Light"/>
              </a:rPr>
              <a:t>работы:</a:t>
            </a:r>
            <a:endParaRPr sz="2400">
              <a:latin typeface="Segoe UI Light"/>
              <a:cs typeface="Segoe UI Light"/>
            </a:endParaRPr>
          </a:p>
          <a:p>
            <a:pPr>
              <a:spcBef>
                <a:spcPts val="43"/>
              </a:spcBef>
            </a:pPr>
            <a:endParaRPr sz="2567">
              <a:latin typeface="Segoe UI Light"/>
              <a:cs typeface="Segoe UI Light"/>
            </a:endParaRPr>
          </a:p>
          <a:p>
            <a:pPr marL="504215" marR="154524" indent="-496171">
              <a:lnSpc>
                <a:spcPct val="80000"/>
              </a:lnSpc>
              <a:buAutoNum type="arabicPeriod"/>
              <a:tabLst>
                <a:tab pos="504215" algn="l"/>
                <a:tab pos="504639" algn="l"/>
              </a:tabLst>
            </a:pPr>
            <a:r>
              <a:rPr sz="2400" spc="-3" dirty="0">
                <a:latin typeface="Segoe UI Light"/>
                <a:cs typeface="Segoe UI Light"/>
              </a:rPr>
              <a:t>Выявление</a:t>
            </a:r>
            <a:r>
              <a:rPr sz="2400" dirty="0">
                <a:latin typeface="Segoe UI Light"/>
                <a:cs typeface="Segoe UI Light"/>
              </a:rPr>
              <a:t> </a:t>
            </a:r>
            <a:r>
              <a:rPr sz="2400" spc="-7" dirty="0">
                <a:latin typeface="Segoe UI Light"/>
                <a:cs typeface="Segoe UI Light"/>
              </a:rPr>
              <a:t>обучающихся</a:t>
            </a:r>
            <a:r>
              <a:rPr sz="2400" dirty="0">
                <a:latin typeface="Segoe UI Light"/>
                <a:cs typeface="Segoe UI Light"/>
              </a:rPr>
              <a:t> с</a:t>
            </a:r>
            <a:r>
              <a:rPr sz="2400" spc="-3" dirty="0">
                <a:latin typeface="Segoe UI Light"/>
                <a:cs typeface="Segoe UI Light"/>
              </a:rPr>
              <a:t> </a:t>
            </a:r>
            <a:r>
              <a:rPr sz="2400" spc="-13" dirty="0">
                <a:latin typeface="Segoe UI Light"/>
                <a:cs typeface="Segoe UI Light"/>
              </a:rPr>
              <a:t>выраженным</a:t>
            </a:r>
            <a:r>
              <a:rPr sz="2400" spc="-17" dirty="0">
                <a:latin typeface="Segoe UI Light"/>
                <a:cs typeface="Segoe UI Light"/>
              </a:rPr>
              <a:t> </a:t>
            </a:r>
            <a:r>
              <a:rPr sz="2400" spc="-3" dirty="0">
                <a:latin typeface="Segoe UI Light"/>
                <a:cs typeface="Segoe UI Light"/>
              </a:rPr>
              <a:t>кризисным</a:t>
            </a:r>
            <a:r>
              <a:rPr sz="2400" dirty="0">
                <a:latin typeface="Segoe UI Light"/>
                <a:cs typeface="Segoe UI Light"/>
              </a:rPr>
              <a:t> </a:t>
            </a:r>
            <a:r>
              <a:rPr sz="2400" spc="-10" dirty="0">
                <a:latin typeface="Segoe UI Light"/>
                <a:cs typeface="Segoe UI Light"/>
              </a:rPr>
              <a:t>состоянием</a:t>
            </a:r>
            <a:r>
              <a:rPr sz="2400" spc="20" dirty="0">
                <a:latin typeface="Segoe UI Light"/>
                <a:cs typeface="Segoe UI Light"/>
              </a:rPr>
              <a:t> </a:t>
            </a:r>
            <a:r>
              <a:rPr sz="2400" dirty="0">
                <a:latin typeface="Segoe UI Light"/>
                <a:cs typeface="Segoe UI Light"/>
              </a:rPr>
              <a:t>и </a:t>
            </a:r>
            <a:r>
              <a:rPr sz="2400" spc="-650" dirty="0">
                <a:latin typeface="Segoe UI Light"/>
                <a:cs typeface="Segoe UI Light"/>
              </a:rPr>
              <a:t> </a:t>
            </a:r>
            <a:r>
              <a:rPr sz="2400" spc="-3" dirty="0">
                <a:latin typeface="Segoe UI Light"/>
                <a:cs typeface="Segoe UI Light"/>
              </a:rPr>
              <a:t>определяет группу</a:t>
            </a:r>
            <a:r>
              <a:rPr sz="2400" spc="10" dirty="0">
                <a:latin typeface="Segoe UI Light"/>
                <a:cs typeface="Segoe UI Light"/>
              </a:rPr>
              <a:t> </a:t>
            </a:r>
            <a:r>
              <a:rPr sz="2400" spc="-3" dirty="0">
                <a:latin typeface="Segoe UI Light"/>
                <a:cs typeface="Segoe UI Light"/>
              </a:rPr>
              <a:t>риска</a:t>
            </a:r>
            <a:endParaRPr sz="2400">
              <a:latin typeface="Segoe UI Light"/>
              <a:cs typeface="Segoe UI Light"/>
            </a:endParaRPr>
          </a:p>
          <a:p>
            <a:pPr marL="504215" marR="3387" indent="-496171">
              <a:lnSpc>
                <a:spcPct val="80000"/>
              </a:lnSpc>
              <a:spcBef>
                <a:spcPts val="2257"/>
              </a:spcBef>
              <a:buAutoNum type="arabicPeriod"/>
              <a:tabLst>
                <a:tab pos="504215" algn="l"/>
                <a:tab pos="504639" algn="l"/>
              </a:tabLst>
            </a:pPr>
            <a:r>
              <a:rPr sz="2400" spc="-3" dirty="0">
                <a:latin typeface="Segoe UI Light"/>
                <a:cs typeface="Segoe UI Light"/>
              </a:rPr>
              <a:t>Информирование</a:t>
            </a:r>
            <a:r>
              <a:rPr sz="2400" spc="13" dirty="0">
                <a:latin typeface="Segoe UI Light"/>
                <a:cs typeface="Segoe UI Light"/>
              </a:rPr>
              <a:t> </a:t>
            </a:r>
            <a:r>
              <a:rPr sz="2400" dirty="0">
                <a:latin typeface="Segoe UI Light"/>
                <a:cs typeface="Segoe UI Light"/>
              </a:rPr>
              <a:t>о</a:t>
            </a:r>
            <a:r>
              <a:rPr sz="2400" spc="3" dirty="0">
                <a:latin typeface="Segoe UI Light"/>
                <a:cs typeface="Segoe UI Light"/>
              </a:rPr>
              <a:t> </a:t>
            </a:r>
            <a:r>
              <a:rPr sz="2400" spc="-3" dirty="0">
                <a:latin typeface="Segoe UI Light"/>
                <a:cs typeface="Segoe UI Light"/>
              </a:rPr>
              <a:t>наличии</a:t>
            </a:r>
            <a:r>
              <a:rPr sz="2400" spc="13" dirty="0">
                <a:latin typeface="Segoe UI Light"/>
                <a:cs typeface="Segoe UI Light"/>
              </a:rPr>
              <a:t> </a:t>
            </a:r>
            <a:r>
              <a:rPr sz="2400" spc="-20" dirty="0">
                <a:latin typeface="Segoe UI Light"/>
                <a:cs typeface="Segoe UI Light"/>
              </a:rPr>
              <a:t>выраженного</a:t>
            </a:r>
            <a:r>
              <a:rPr sz="2400" spc="10" dirty="0">
                <a:latin typeface="Segoe UI Light"/>
                <a:cs typeface="Segoe UI Light"/>
              </a:rPr>
              <a:t> </a:t>
            </a:r>
            <a:r>
              <a:rPr sz="2400" spc="-10" dirty="0">
                <a:latin typeface="Segoe UI Light"/>
                <a:cs typeface="Segoe UI Light"/>
              </a:rPr>
              <a:t>кризисного</a:t>
            </a:r>
            <a:r>
              <a:rPr sz="2400" spc="27" dirty="0">
                <a:latin typeface="Segoe UI Light"/>
                <a:cs typeface="Segoe UI Light"/>
              </a:rPr>
              <a:t> </a:t>
            </a:r>
            <a:r>
              <a:rPr sz="2400" spc="-10" dirty="0">
                <a:latin typeface="Segoe UI Light"/>
                <a:cs typeface="Segoe UI Light"/>
              </a:rPr>
              <a:t>состояния</a:t>
            </a:r>
            <a:r>
              <a:rPr sz="2400" spc="17" dirty="0">
                <a:latin typeface="Segoe UI Light"/>
                <a:cs typeface="Segoe UI Light"/>
              </a:rPr>
              <a:t> </a:t>
            </a:r>
            <a:r>
              <a:rPr sz="2400" dirty="0">
                <a:latin typeface="Segoe UI Light"/>
                <a:cs typeface="Segoe UI Light"/>
              </a:rPr>
              <a:t>у </a:t>
            </a:r>
            <a:r>
              <a:rPr sz="2400" spc="-646" dirty="0">
                <a:latin typeface="Segoe UI Light"/>
                <a:cs typeface="Segoe UI Light"/>
              </a:rPr>
              <a:t> </a:t>
            </a:r>
            <a:r>
              <a:rPr sz="2400" spc="-7" dirty="0">
                <a:latin typeface="Segoe UI Light"/>
                <a:cs typeface="Segoe UI Light"/>
              </a:rPr>
              <a:t>обучающихся</a:t>
            </a:r>
            <a:endParaRPr sz="2400">
              <a:latin typeface="Segoe UI Light"/>
              <a:cs typeface="Segoe UI Light"/>
            </a:endParaRPr>
          </a:p>
          <a:p>
            <a:pPr marL="504215" indent="-496171">
              <a:spcBef>
                <a:spcPts val="1680"/>
              </a:spcBef>
              <a:buAutoNum type="arabicPeriod"/>
              <a:tabLst>
                <a:tab pos="504215" algn="l"/>
                <a:tab pos="504639" algn="l"/>
              </a:tabLst>
            </a:pPr>
            <a:r>
              <a:rPr sz="2400" spc="-3" dirty="0">
                <a:latin typeface="Segoe UI Light"/>
                <a:cs typeface="Segoe UI Light"/>
              </a:rPr>
              <a:t>Осуществление</a:t>
            </a:r>
            <a:r>
              <a:rPr sz="2400" dirty="0">
                <a:latin typeface="Segoe UI Light"/>
                <a:cs typeface="Segoe UI Light"/>
              </a:rPr>
              <a:t> </a:t>
            </a:r>
            <a:r>
              <a:rPr sz="2400" spc="-7" dirty="0">
                <a:latin typeface="Segoe UI Light"/>
                <a:cs typeface="Segoe UI Light"/>
              </a:rPr>
              <a:t>кризисной</a:t>
            </a:r>
            <a:r>
              <a:rPr sz="2400" spc="13" dirty="0">
                <a:latin typeface="Segoe UI Light"/>
                <a:cs typeface="Segoe UI Light"/>
              </a:rPr>
              <a:t> </a:t>
            </a:r>
            <a:r>
              <a:rPr sz="2400" spc="-17" dirty="0">
                <a:latin typeface="Segoe UI Light"/>
                <a:cs typeface="Segoe UI Light"/>
              </a:rPr>
              <a:t>поддержки</a:t>
            </a:r>
            <a:r>
              <a:rPr sz="2400" spc="13" dirty="0">
                <a:latin typeface="Segoe UI Light"/>
                <a:cs typeface="Segoe UI Light"/>
              </a:rPr>
              <a:t> </a:t>
            </a:r>
            <a:r>
              <a:rPr sz="2400" spc="-10" dirty="0">
                <a:latin typeface="Segoe UI Light"/>
                <a:cs typeface="Segoe UI Light"/>
              </a:rPr>
              <a:t>обучающегося</a:t>
            </a:r>
            <a:endParaRPr sz="2400">
              <a:latin typeface="Segoe UI Light"/>
              <a:cs typeface="Segoe UI Light"/>
            </a:endParaRPr>
          </a:p>
          <a:p>
            <a:pPr marL="504215" marR="803527" indent="-496171">
              <a:lnSpc>
                <a:spcPct val="80000"/>
              </a:lnSpc>
              <a:spcBef>
                <a:spcPts val="2257"/>
              </a:spcBef>
              <a:buAutoNum type="arabicPeriod"/>
              <a:tabLst>
                <a:tab pos="504215" algn="l"/>
                <a:tab pos="504639" algn="l"/>
              </a:tabLst>
            </a:pPr>
            <a:r>
              <a:rPr sz="2400" spc="-3" dirty="0">
                <a:latin typeface="Segoe UI Light"/>
                <a:cs typeface="Segoe UI Light"/>
              </a:rPr>
              <a:t>Составление</a:t>
            </a:r>
            <a:r>
              <a:rPr sz="2400" spc="3" dirty="0">
                <a:latin typeface="Segoe UI Light"/>
                <a:cs typeface="Segoe UI Light"/>
              </a:rPr>
              <a:t> </a:t>
            </a:r>
            <a:r>
              <a:rPr sz="2400" spc="-13" dirty="0">
                <a:latin typeface="Segoe UI Light"/>
                <a:cs typeface="Segoe UI Light"/>
              </a:rPr>
              <a:t>психолого-педагогической</a:t>
            </a:r>
            <a:r>
              <a:rPr sz="2400" spc="40" dirty="0">
                <a:latin typeface="Segoe UI Light"/>
                <a:cs typeface="Segoe UI Light"/>
              </a:rPr>
              <a:t> </a:t>
            </a:r>
            <a:r>
              <a:rPr sz="2400" spc="-10" dirty="0">
                <a:latin typeface="Segoe UI Light"/>
                <a:cs typeface="Segoe UI Light"/>
              </a:rPr>
              <a:t>программы</a:t>
            </a:r>
            <a:r>
              <a:rPr sz="2400" spc="17" dirty="0">
                <a:latin typeface="Segoe UI Light"/>
                <a:cs typeface="Segoe UI Light"/>
              </a:rPr>
              <a:t> </a:t>
            </a:r>
            <a:r>
              <a:rPr sz="2400" spc="-23" dirty="0">
                <a:latin typeface="Segoe UI Light"/>
                <a:cs typeface="Segoe UI Light"/>
              </a:rPr>
              <a:t>работы</a:t>
            </a:r>
            <a:r>
              <a:rPr sz="2400" spc="-7" dirty="0">
                <a:latin typeface="Segoe UI Light"/>
                <a:cs typeface="Segoe UI Light"/>
              </a:rPr>
              <a:t> </a:t>
            </a:r>
            <a:r>
              <a:rPr sz="2400" dirty="0">
                <a:latin typeface="Segoe UI Light"/>
                <a:cs typeface="Segoe UI Light"/>
              </a:rPr>
              <a:t>с </a:t>
            </a:r>
            <a:r>
              <a:rPr sz="2400" spc="-646" dirty="0">
                <a:latin typeface="Segoe UI Light"/>
                <a:cs typeface="Segoe UI Light"/>
              </a:rPr>
              <a:t> </a:t>
            </a:r>
            <a:r>
              <a:rPr sz="2400" spc="-3" dirty="0">
                <a:latin typeface="Segoe UI Light"/>
                <a:cs typeface="Segoe UI Light"/>
              </a:rPr>
              <a:t>обучающимися</a:t>
            </a:r>
            <a:endParaRPr sz="2400">
              <a:latin typeface="Segoe UI Light"/>
              <a:cs typeface="Segoe UI Light"/>
            </a:endParaRPr>
          </a:p>
          <a:p>
            <a:pPr marL="504215" indent="-496171">
              <a:spcBef>
                <a:spcPts val="1680"/>
              </a:spcBef>
              <a:buAutoNum type="arabicPeriod"/>
              <a:tabLst>
                <a:tab pos="504215" algn="l"/>
                <a:tab pos="504639" algn="l"/>
              </a:tabLst>
            </a:pPr>
            <a:r>
              <a:rPr sz="2400" spc="-3" dirty="0">
                <a:latin typeface="Segoe UI Light"/>
                <a:cs typeface="Segoe UI Light"/>
              </a:rPr>
              <a:t>Реализация</a:t>
            </a:r>
            <a:r>
              <a:rPr sz="2400" dirty="0">
                <a:latin typeface="Segoe UI Light"/>
                <a:cs typeface="Segoe UI Light"/>
              </a:rPr>
              <a:t> </a:t>
            </a:r>
            <a:r>
              <a:rPr sz="2400" spc="-10" dirty="0">
                <a:latin typeface="Segoe UI Light"/>
                <a:cs typeface="Segoe UI Light"/>
              </a:rPr>
              <a:t>программ</a:t>
            </a:r>
            <a:r>
              <a:rPr sz="2400" spc="-7" dirty="0">
                <a:latin typeface="Segoe UI Light"/>
                <a:cs typeface="Segoe UI Light"/>
              </a:rPr>
              <a:t> </a:t>
            </a:r>
            <a:r>
              <a:rPr sz="2400" spc="-3" dirty="0">
                <a:latin typeface="Segoe UI Light"/>
                <a:cs typeface="Segoe UI Light"/>
              </a:rPr>
              <a:t>сопровождения</a:t>
            </a:r>
            <a:endParaRPr sz="2400">
              <a:latin typeface="Segoe UI Light"/>
              <a:cs typeface="Segoe UI Light"/>
            </a:endParaRPr>
          </a:p>
          <a:p>
            <a:pPr marL="504215" indent="-496171">
              <a:spcBef>
                <a:spcPts val="1683"/>
              </a:spcBef>
              <a:buAutoNum type="arabicPeriod"/>
              <a:tabLst>
                <a:tab pos="504215" algn="l"/>
                <a:tab pos="504639" algn="l"/>
              </a:tabLst>
            </a:pPr>
            <a:r>
              <a:rPr sz="2400" spc="-10" dirty="0">
                <a:latin typeface="Segoe UI Light"/>
                <a:cs typeface="Segoe UI Light"/>
              </a:rPr>
              <a:t>Мониторинг</a:t>
            </a:r>
            <a:r>
              <a:rPr sz="2400" spc="13" dirty="0">
                <a:latin typeface="Segoe UI Light"/>
                <a:cs typeface="Segoe UI Light"/>
              </a:rPr>
              <a:t> </a:t>
            </a:r>
            <a:r>
              <a:rPr sz="2400" spc="-43" dirty="0">
                <a:latin typeface="Segoe UI Light"/>
                <a:cs typeface="Segoe UI Light"/>
              </a:rPr>
              <a:t>результатов</a:t>
            </a:r>
            <a:r>
              <a:rPr sz="2400" spc="-7" dirty="0">
                <a:latin typeface="Segoe UI Light"/>
                <a:cs typeface="Segoe UI Light"/>
              </a:rPr>
              <a:t> </a:t>
            </a:r>
            <a:r>
              <a:rPr sz="2400" spc="-3" dirty="0">
                <a:latin typeface="Segoe UI Light"/>
                <a:cs typeface="Segoe UI Light"/>
              </a:rPr>
              <a:t>сопровождения</a:t>
            </a:r>
            <a:endParaRPr sz="2400">
              <a:latin typeface="Segoe UI Light"/>
              <a:cs typeface="Segoe UI Light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13163" y="124685"/>
            <a:ext cx="1154185" cy="678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2011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02717" y="1182201"/>
            <a:ext cx="11620500" cy="962237"/>
            <a:chOff x="454075" y="1773301"/>
            <a:chExt cx="17430750" cy="1443355"/>
          </a:xfrm>
        </p:grpSpPr>
        <p:sp>
          <p:nvSpPr>
            <p:cNvPr id="3" name="object 3"/>
            <p:cNvSpPr/>
            <p:nvPr/>
          </p:nvSpPr>
          <p:spPr>
            <a:xfrm>
              <a:off x="466775" y="2066429"/>
              <a:ext cx="17405350" cy="1137285"/>
            </a:xfrm>
            <a:custGeom>
              <a:avLst/>
              <a:gdLst/>
              <a:ahLst/>
              <a:cxnLst/>
              <a:rect l="l" t="t" r="r" b="b"/>
              <a:pathLst>
                <a:path w="17405350" h="1137285">
                  <a:moveTo>
                    <a:pt x="0" y="1137145"/>
                  </a:moveTo>
                  <a:lnTo>
                    <a:pt x="17404842" y="1137145"/>
                  </a:lnTo>
                  <a:lnTo>
                    <a:pt x="17404842" y="0"/>
                  </a:lnTo>
                  <a:lnTo>
                    <a:pt x="0" y="0"/>
                  </a:lnTo>
                  <a:lnTo>
                    <a:pt x="0" y="1137145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4" name="object 4"/>
            <p:cNvSpPr/>
            <p:nvPr/>
          </p:nvSpPr>
          <p:spPr>
            <a:xfrm>
              <a:off x="1337056" y="1786001"/>
              <a:ext cx="12183745" cy="561340"/>
            </a:xfrm>
            <a:custGeom>
              <a:avLst/>
              <a:gdLst/>
              <a:ahLst/>
              <a:cxnLst/>
              <a:rect l="l" t="t" r="r" b="b"/>
              <a:pathLst>
                <a:path w="12183744" h="561339">
                  <a:moveTo>
                    <a:pt x="12089892" y="0"/>
                  </a:moveTo>
                  <a:lnTo>
                    <a:pt x="93472" y="0"/>
                  </a:lnTo>
                  <a:lnTo>
                    <a:pt x="57060" y="7354"/>
                  </a:lnTo>
                  <a:lnTo>
                    <a:pt x="27352" y="27400"/>
                  </a:lnTo>
                  <a:lnTo>
                    <a:pt x="7336" y="57114"/>
                  </a:lnTo>
                  <a:lnTo>
                    <a:pt x="0" y="93472"/>
                  </a:lnTo>
                  <a:lnTo>
                    <a:pt x="0" y="467359"/>
                  </a:lnTo>
                  <a:lnTo>
                    <a:pt x="7336" y="503791"/>
                  </a:lnTo>
                  <a:lnTo>
                    <a:pt x="27352" y="533542"/>
                  </a:lnTo>
                  <a:lnTo>
                    <a:pt x="57060" y="553602"/>
                  </a:lnTo>
                  <a:lnTo>
                    <a:pt x="93472" y="560958"/>
                  </a:lnTo>
                  <a:lnTo>
                    <a:pt x="12089892" y="560958"/>
                  </a:lnTo>
                  <a:lnTo>
                    <a:pt x="12126303" y="553602"/>
                  </a:lnTo>
                  <a:lnTo>
                    <a:pt x="12156011" y="533542"/>
                  </a:lnTo>
                  <a:lnTo>
                    <a:pt x="12176027" y="503791"/>
                  </a:lnTo>
                  <a:lnTo>
                    <a:pt x="12183364" y="467359"/>
                  </a:lnTo>
                  <a:lnTo>
                    <a:pt x="12183364" y="93472"/>
                  </a:lnTo>
                  <a:lnTo>
                    <a:pt x="12176027" y="57114"/>
                  </a:lnTo>
                  <a:lnTo>
                    <a:pt x="12156011" y="27400"/>
                  </a:lnTo>
                  <a:lnTo>
                    <a:pt x="12126303" y="7354"/>
                  </a:lnTo>
                  <a:lnTo>
                    <a:pt x="12089892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5" name="object 5"/>
            <p:cNvSpPr/>
            <p:nvPr/>
          </p:nvSpPr>
          <p:spPr>
            <a:xfrm>
              <a:off x="1337056" y="1786001"/>
              <a:ext cx="12183745" cy="561340"/>
            </a:xfrm>
            <a:custGeom>
              <a:avLst/>
              <a:gdLst/>
              <a:ahLst/>
              <a:cxnLst/>
              <a:rect l="l" t="t" r="r" b="b"/>
              <a:pathLst>
                <a:path w="12183744" h="561339">
                  <a:moveTo>
                    <a:pt x="0" y="93472"/>
                  </a:moveTo>
                  <a:lnTo>
                    <a:pt x="7336" y="57114"/>
                  </a:lnTo>
                  <a:lnTo>
                    <a:pt x="27352" y="27400"/>
                  </a:lnTo>
                  <a:lnTo>
                    <a:pt x="57060" y="7354"/>
                  </a:lnTo>
                  <a:lnTo>
                    <a:pt x="93472" y="0"/>
                  </a:lnTo>
                  <a:lnTo>
                    <a:pt x="12089892" y="0"/>
                  </a:lnTo>
                  <a:lnTo>
                    <a:pt x="12126303" y="7354"/>
                  </a:lnTo>
                  <a:lnTo>
                    <a:pt x="12156011" y="27400"/>
                  </a:lnTo>
                  <a:lnTo>
                    <a:pt x="12176027" y="57114"/>
                  </a:lnTo>
                  <a:lnTo>
                    <a:pt x="12183364" y="93472"/>
                  </a:lnTo>
                  <a:lnTo>
                    <a:pt x="12183364" y="467359"/>
                  </a:lnTo>
                  <a:lnTo>
                    <a:pt x="12176027" y="503791"/>
                  </a:lnTo>
                  <a:lnTo>
                    <a:pt x="12156011" y="533542"/>
                  </a:lnTo>
                  <a:lnTo>
                    <a:pt x="12126303" y="553602"/>
                  </a:lnTo>
                  <a:lnTo>
                    <a:pt x="12089892" y="560958"/>
                  </a:lnTo>
                  <a:lnTo>
                    <a:pt x="93472" y="560958"/>
                  </a:lnTo>
                  <a:lnTo>
                    <a:pt x="57060" y="553602"/>
                  </a:lnTo>
                  <a:lnTo>
                    <a:pt x="27352" y="533542"/>
                  </a:lnTo>
                  <a:lnTo>
                    <a:pt x="7336" y="503791"/>
                  </a:lnTo>
                  <a:lnTo>
                    <a:pt x="0" y="467359"/>
                  </a:lnTo>
                  <a:lnTo>
                    <a:pt x="0" y="93472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200"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1203451" y="1265004"/>
            <a:ext cx="9063567" cy="767368"/>
          </a:xfrm>
          <a:prstGeom prst="rect">
            <a:avLst/>
          </a:prstGeom>
        </p:spPr>
        <p:txBody>
          <a:bodyPr vert="horz" wrap="square" lIns="0" tIns="8043" rIns="0" bIns="0" rtlCol="0">
            <a:spAutoFit/>
          </a:bodyPr>
          <a:lstStyle/>
          <a:p>
            <a:pPr marL="13124">
              <a:spcBef>
                <a:spcPts val="63"/>
              </a:spcBef>
            </a:pPr>
            <a:r>
              <a:rPr sz="1267" spc="-3" dirty="0">
                <a:solidFill>
                  <a:srgbClr val="FFFFFF"/>
                </a:solidFill>
                <a:latin typeface="Segoe UI Light"/>
                <a:cs typeface="Segoe UI Light"/>
              </a:rPr>
              <a:t>Уровень</a:t>
            </a:r>
            <a:r>
              <a:rPr sz="1267" spc="-23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sz="1267" spc="-3" dirty="0">
                <a:solidFill>
                  <a:srgbClr val="FFFFFF"/>
                </a:solidFill>
                <a:latin typeface="Segoe UI Light"/>
                <a:cs typeface="Segoe UI Light"/>
              </a:rPr>
              <a:t>семьи</a:t>
            </a:r>
            <a:endParaRPr sz="1267">
              <a:latin typeface="Segoe UI Light"/>
              <a:cs typeface="Segoe UI Light"/>
            </a:endParaRPr>
          </a:p>
          <a:p>
            <a:pPr marL="123196" marR="3387" indent="-115152">
              <a:lnSpc>
                <a:spcPts val="1513"/>
              </a:lnSpc>
              <a:spcBef>
                <a:spcPts val="1370"/>
              </a:spcBef>
              <a:buChar char="•"/>
              <a:tabLst>
                <a:tab pos="123620" algn="l"/>
              </a:tabLst>
            </a:pPr>
            <a:r>
              <a:rPr sz="1267" spc="-17" dirty="0">
                <a:latin typeface="Segoe UI Light"/>
                <a:cs typeface="Segoe UI Light"/>
              </a:rPr>
              <a:t>Консультирование</a:t>
            </a:r>
            <a:r>
              <a:rPr sz="1267" spc="23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членов</a:t>
            </a:r>
            <a:r>
              <a:rPr sz="1267" spc="13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семьи</a:t>
            </a:r>
            <a:r>
              <a:rPr sz="1267" spc="7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осуществляется</a:t>
            </a:r>
            <a:r>
              <a:rPr sz="1267" spc="17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как</a:t>
            </a:r>
            <a:r>
              <a:rPr sz="1267" spc="10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в</a:t>
            </a:r>
            <a:r>
              <a:rPr sz="1267" spc="7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индивидуальном,</a:t>
            </a:r>
            <a:r>
              <a:rPr sz="1267" spc="27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так</a:t>
            </a:r>
            <a:r>
              <a:rPr sz="1267" spc="10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и</a:t>
            </a:r>
            <a:r>
              <a:rPr sz="1267" spc="3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в</a:t>
            </a:r>
            <a:r>
              <a:rPr sz="1267" spc="7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групповом</a:t>
            </a:r>
            <a:r>
              <a:rPr sz="1267" spc="13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формате.</a:t>
            </a:r>
            <a:r>
              <a:rPr sz="1267" spc="30" dirty="0">
                <a:latin typeface="Segoe UI Light"/>
                <a:cs typeface="Segoe UI Light"/>
              </a:rPr>
              <a:t> </a:t>
            </a:r>
            <a:r>
              <a:rPr sz="1267" spc="-10" dirty="0">
                <a:latin typeface="Segoe UI Light"/>
                <a:cs typeface="Segoe UI Light"/>
              </a:rPr>
              <a:t>Работа</a:t>
            </a:r>
            <a:r>
              <a:rPr sz="1267" spc="3" dirty="0">
                <a:latin typeface="Segoe UI Light"/>
                <a:cs typeface="Segoe UI Light"/>
              </a:rPr>
              <a:t> </a:t>
            </a:r>
            <a:r>
              <a:rPr sz="1267" spc="-10" dirty="0">
                <a:latin typeface="Segoe UI Light"/>
                <a:cs typeface="Segoe UI Light"/>
              </a:rPr>
              <a:t>строится</a:t>
            </a:r>
            <a:r>
              <a:rPr sz="1267" spc="17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по</a:t>
            </a:r>
            <a:r>
              <a:rPr sz="1267" spc="13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схеме: </a:t>
            </a:r>
            <a:r>
              <a:rPr sz="1267" spc="-337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диагностика</a:t>
            </a:r>
            <a:r>
              <a:rPr sz="1267" spc="13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– информирование</a:t>
            </a:r>
            <a:r>
              <a:rPr sz="1267" spc="30" dirty="0">
                <a:latin typeface="Segoe UI Light"/>
                <a:cs typeface="Segoe UI Light"/>
              </a:rPr>
              <a:t> </a:t>
            </a:r>
            <a:r>
              <a:rPr sz="1267" spc="-10" dirty="0">
                <a:latin typeface="Segoe UI Light"/>
                <a:cs typeface="Segoe UI Light"/>
              </a:rPr>
              <a:t>–коррекция</a:t>
            </a:r>
            <a:r>
              <a:rPr sz="1267" spc="10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–</a:t>
            </a:r>
            <a:r>
              <a:rPr sz="1267" spc="3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диагностика.</a:t>
            </a:r>
            <a:endParaRPr sz="1267">
              <a:latin typeface="Segoe UI Light"/>
              <a:cs typeface="Segoe UI Light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302717" y="2195660"/>
            <a:ext cx="11620500" cy="1141730"/>
            <a:chOff x="454075" y="3293490"/>
            <a:chExt cx="17430750" cy="1712595"/>
          </a:xfrm>
        </p:grpSpPr>
        <p:sp>
          <p:nvSpPr>
            <p:cNvPr id="8" name="object 8"/>
            <p:cNvSpPr/>
            <p:nvPr/>
          </p:nvSpPr>
          <p:spPr>
            <a:xfrm>
              <a:off x="466775" y="3586606"/>
              <a:ext cx="17405350" cy="1406525"/>
            </a:xfrm>
            <a:custGeom>
              <a:avLst/>
              <a:gdLst/>
              <a:ahLst/>
              <a:cxnLst/>
              <a:rect l="l" t="t" r="r" b="b"/>
              <a:pathLst>
                <a:path w="17405350" h="1406525">
                  <a:moveTo>
                    <a:pt x="0" y="1406524"/>
                  </a:moveTo>
                  <a:lnTo>
                    <a:pt x="17404842" y="1406524"/>
                  </a:lnTo>
                  <a:lnTo>
                    <a:pt x="17404842" y="0"/>
                  </a:lnTo>
                  <a:lnTo>
                    <a:pt x="0" y="0"/>
                  </a:lnTo>
                  <a:lnTo>
                    <a:pt x="0" y="1406524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9" name="object 9"/>
            <p:cNvSpPr/>
            <p:nvPr/>
          </p:nvSpPr>
          <p:spPr>
            <a:xfrm>
              <a:off x="1337056" y="3306190"/>
              <a:ext cx="12183745" cy="561340"/>
            </a:xfrm>
            <a:custGeom>
              <a:avLst/>
              <a:gdLst/>
              <a:ahLst/>
              <a:cxnLst/>
              <a:rect l="l" t="t" r="r" b="b"/>
              <a:pathLst>
                <a:path w="12183744" h="561339">
                  <a:moveTo>
                    <a:pt x="12089892" y="0"/>
                  </a:moveTo>
                  <a:lnTo>
                    <a:pt x="93472" y="0"/>
                  </a:lnTo>
                  <a:lnTo>
                    <a:pt x="57060" y="7354"/>
                  </a:lnTo>
                  <a:lnTo>
                    <a:pt x="27352" y="27400"/>
                  </a:lnTo>
                  <a:lnTo>
                    <a:pt x="7336" y="57114"/>
                  </a:lnTo>
                  <a:lnTo>
                    <a:pt x="0" y="93472"/>
                  </a:lnTo>
                  <a:lnTo>
                    <a:pt x="0" y="467359"/>
                  </a:lnTo>
                  <a:lnTo>
                    <a:pt x="7336" y="503791"/>
                  </a:lnTo>
                  <a:lnTo>
                    <a:pt x="27352" y="533542"/>
                  </a:lnTo>
                  <a:lnTo>
                    <a:pt x="57060" y="553602"/>
                  </a:lnTo>
                  <a:lnTo>
                    <a:pt x="93472" y="560958"/>
                  </a:lnTo>
                  <a:lnTo>
                    <a:pt x="12089892" y="560958"/>
                  </a:lnTo>
                  <a:lnTo>
                    <a:pt x="12126303" y="553602"/>
                  </a:lnTo>
                  <a:lnTo>
                    <a:pt x="12156011" y="533542"/>
                  </a:lnTo>
                  <a:lnTo>
                    <a:pt x="12176027" y="503791"/>
                  </a:lnTo>
                  <a:lnTo>
                    <a:pt x="12183364" y="467359"/>
                  </a:lnTo>
                  <a:lnTo>
                    <a:pt x="12183364" y="93472"/>
                  </a:lnTo>
                  <a:lnTo>
                    <a:pt x="12176027" y="57114"/>
                  </a:lnTo>
                  <a:lnTo>
                    <a:pt x="12156011" y="27400"/>
                  </a:lnTo>
                  <a:lnTo>
                    <a:pt x="12126303" y="7354"/>
                  </a:lnTo>
                  <a:lnTo>
                    <a:pt x="12089892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10" name="object 10"/>
            <p:cNvSpPr/>
            <p:nvPr/>
          </p:nvSpPr>
          <p:spPr>
            <a:xfrm>
              <a:off x="1337056" y="3306190"/>
              <a:ext cx="12183745" cy="561340"/>
            </a:xfrm>
            <a:custGeom>
              <a:avLst/>
              <a:gdLst/>
              <a:ahLst/>
              <a:cxnLst/>
              <a:rect l="l" t="t" r="r" b="b"/>
              <a:pathLst>
                <a:path w="12183744" h="561339">
                  <a:moveTo>
                    <a:pt x="0" y="93472"/>
                  </a:moveTo>
                  <a:lnTo>
                    <a:pt x="7336" y="57114"/>
                  </a:lnTo>
                  <a:lnTo>
                    <a:pt x="27352" y="27400"/>
                  </a:lnTo>
                  <a:lnTo>
                    <a:pt x="57060" y="7354"/>
                  </a:lnTo>
                  <a:lnTo>
                    <a:pt x="93472" y="0"/>
                  </a:lnTo>
                  <a:lnTo>
                    <a:pt x="12089892" y="0"/>
                  </a:lnTo>
                  <a:lnTo>
                    <a:pt x="12126303" y="7354"/>
                  </a:lnTo>
                  <a:lnTo>
                    <a:pt x="12156011" y="27400"/>
                  </a:lnTo>
                  <a:lnTo>
                    <a:pt x="12176027" y="57114"/>
                  </a:lnTo>
                  <a:lnTo>
                    <a:pt x="12183364" y="93472"/>
                  </a:lnTo>
                  <a:lnTo>
                    <a:pt x="12183364" y="467359"/>
                  </a:lnTo>
                  <a:lnTo>
                    <a:pt x="12176027" y="503791"/>
                  </a:lnTo>
                  <a:lnTo>
                    <a:pt x="12156011" y="533542"/>
                  </a:lnTo>
                  <a:lnTo>
                    <a:pt x="12126303" y="553602"/>
                  </a:lnTo>
                  <a:lnTo>
                    <a:pt x="12089892" y="560958"/>
                  </a:lnTo>
                  <a:lnTo>
                    <a:pt x="93472" y="560958"/>
                  </a:lnTo>
                  <a:lnTo>
                    <a:pt x="57060" y="553602"/>
                  </a:lnTo>
                  <a:lnTo>
                    <a:pt x="27352" y="533542"/>
                  </a:lnTo>
                  <a:lnTo>
                    <a:pt x="7336" y="503791"/>
                  </a:lnTo>
                  <a:lnTo>
                    <a:pt x="0" y="467359"/>
                  </a:lnTo>
                  <a:lnTo>
                    <a:pt x="0" y="93472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200"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1203452" y="2278550"/>
            <a:ext cx="9587653" cy="946905"/>
          </a:xfrm>
          <a:prstGeom prst="rect">
            <a:avLst/>
          </a:prstGeom>
        </p:spPr>
        <p:txBody>
          <a:bodyPr vert="horz" wrap="square" lIns="0" tIns="8043" rIns="0" bIns="0" rtlCol="0">
            <a:spAutoFit/>
          </a:bodyPr>
          <a:lstStyle/>
          <a:p>
            <a:pPr marL="13124">
              <a:spcBef>
                <a:spcPts val="63"/>
              </a:spcBef>
            </a:pPr>
            <a:r>
              <a:rPr sz="1267" spc="-3" dirty="0">
                <a:solidFill>
                  <a:srgbClr val="FFFFFF"/>
                </a:solidFill>
                <a:latin typeface="Segoe UI Light"/>
                <a:cs typeface="Segoe UI Light"/>
              </a:rPr>
              <a:t>Уровень</a:t>
            </a:r>
            <a:r>
              <a:rPr sz="1267" spc="3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sz="1267" spc="-10" dirty="0">
                <a:solidFill>
                  <a:srgbClr val="FFFFFF"/>
                </a:solidFill>
                <a:latin typeface="Segoe UI Light"/>
                <a:cs typeface="Segoe UI Light"/>
              </a:rPr>
              <a:t>родителей</a:t>
            </a:r>
            <a:r>
              <a:rPr sz="1267" spc="13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sz="1267" spc="-10" dirty="0">
                <a:solidFill>
                  <a:srgbClr val="FFFFFF"/>
                </a:solidFill>
                <a:latin typeface="Segoe UI Light"/>
                <a:cs typeface="Segoe UI Light"/>
              </a:rPr>
              <a:t>(законных</a:t>
            </a:r>
            <a:r>
              <a:rPr sz="1267" spc="7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sz="1267" spc="-7" dirty="0">
                <a:solidFill>
                  <a:srgbClr val="FFFFFF"/>
                </a:solidFill>
                <a:latin typeface="Segoe UI Light"/>
                <a:cs typeface="Segoe UI Light"/>
              </a:rPr>
              <a:t>представителей)</a:t>
            </a:r>
            <a:endParaRPr sz="1267">
              <a:latin typeface="Segoe UI Light"/>
              <a:cs typeface="Segoe UI Light"/>
            </a:endParaRPr>
          </a:p>
          <a:p>
            <a:pPr marL="123196" indent="-115152">
              <a:lnSpc>
                <a:spcPts val="1517"/>
              </a:lnSpc>
              <a:spcBef>
                <a:spcPts val="1317"/>
              </a:spcBef>
              <a:buChar char="•"/>
              <a:tabLst>
                <a:tab pos="123620" algn="l"/>
              </a:tabLst>
            </a:pPr>
            <a:r>
              <a:rPr sz="1267" spc="-10" dirty="0">
                <a:latin typeface="Segoe UI Light"/>
                <a:cs typeface="Segoe UI Light"/>
              </a:rPr>
              <a:t>Проводится</a:t>
            </a:r>
            <a:r>
              <a:rPr sz="1267" spc="13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в</a:t>
            </a:r>
            <a:r>
              <a:rPr sz="1267" spc="3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форме</a:t>
            </a:r>
            <a:r>
              <a:rPr sz="1267" spc="17" dirty="0">
                <a:latin typeface="Segoe UI Light"/>
                <a:cs typeface="Segoe UI Light"/>
              </a:rPr>
              <a:t> </a:t>
            </a:r>
            <a:r>
              <a:rPr sz="1267" spc="-13" dirty="0">
                <a:latin typeface="Segoe UI Light"/>
                <a:cs typeface="Segoe UI Light"/>
              </a:rPr>
              <a:t>работы</a:t>
            </a:r>
            <a:r>
              <a:rPr sz="1267" spc="10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с</a:t>
            </a:r>
            <a:r>
              <a:rPr sz="1267" spc="3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группой,</a:t>
            </a:r>
            <a:r>
              <a:rPr sz="1267" spc="17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групповой</a:t>
            </a:r>
            <a:r>
              <a:rPr sz="1267" spc="7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дискуссии.</a:t>
            </a:r>
            <a:r>
              <a:rPr sz="1267" spc="17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Тема</a:t>
            </a:r>
            <a:r>
              <a:rPr sz="1267" spc="10" dirty="0">
                <a:latin typeface="Segoe UI Light"/>
                <a:cs typeface="Segoe UI Light"/>
              </a:rPr>
              <a:t> </a:t>
            </a:r>
            <a:r>
              <a:rPr sz="1267" dirty="0">
                <a:latin typeface="Segoe UI Light"/>
                <a:cs typeface="Segoe UI Light"/>
              </a:rPr>
              <a:t>обсуждения</a:t>
            </a:r>
            <a:r>
              <a:rPr sz="1267" spc="27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–</a:t>
            </a:r>
            <a:r>
              <a:rPr sz="1267" spc="10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профилактика</a:t>
            </a:r>
            <a:r>
              <a:rPr sz="1267" spc="27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кризисных</a:t>
            </a:r>
            <a:r>
              <a:rPr sz="1267" spc="23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состояний.</a:t>
            </a:r>
            <a:r>
              <a:rPr sz="1267" spc="17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В</a:t>
            </a:r>
            <a:r>
              <a:rPr sz="1267" spc="3" dirty="0">
                <a:latin typeface="Segoe UI Light"/>
                <a:cs typeface="Segoe UI Light"/>
              </a:rPr>
              <a:t> </a:t>
            </a:r>
            <a:r>
              <a:rPr sz="1267" spc="-10" dirty="0">
                <a:latin typeface="Segoe UI Light"/>
                <a:cs typeface="Segoe UI Light"/>
              </a:rPr>
              <a:t>формате</a:t>
            </a:r>
            <a:endParaRPr sz="1267">
              <a:latin typeface="Segoe UI Light"/>
              <a:cs typeface="Segoe UI Light"/>
            </a:endParaRPr>
          </a:p>
          <a:p>
            <a:pPr marL="123196" marR="3387">
              <a:lnSpc>
                <a:spcPts val="1520"/>
              </a:lnSpc>
              <a:spcBef>
                <a:spcPts val="47"/>
              </a:spcBef>
            </a:pPr>
            <a:r>
              <a:rPr sz="1267" spc="-3" dirty="0">
                <a:latin typeface="Segoe UI Light"/>
                <a:cs typeface="Segoe UI Light"/>
              </a:rPr>
              <a:t>дискуссии</a:t>
            </a:r>
            <a:r>
              <a:rPr sz="1267" spc="13" dirty="0">
                <a:latin typeface="Segoe UI Light"/>
                <a:cs typeface="Segoe UI Light"/>
              </a:rPr>
              <a:t> </a:t>
            </a:r>
            <a:r>
              <a:rPr sz="1267" spc="-10" dirty="0">
                <a:latin typeface="Segoe UI Light"/>
                <a:cs typeface="Segoe UI Light"/>
              </a:rPr>
              <a:t>освещаются</a:t>
            </a:r>
            <a:r>
              <a:rPr sz="1267" spc="3" dirty="0">
                <a:latin typeface="Segoe UI Light"/>
                <a:cs typeface="Segoe UI Light"/>
              </a:rPr>
              <a:t> </a:t>
            </a:r>
            <a:r>
              <a:rPr sz="1267" spc="-13" dirty="0">
                <a:latin typeface="Segoe UI Light"/>
                <a:cs typeface="Segoe UI Light"/>
              </a:rPr>
              <a:t>факторы</a:t>
            </a:r>
            <a:r>
              <a:rPr sz="1267" spc="10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риска,</a:t>
            </a:r>
            <a:r>
              <a:rPr sz="1267" spc="17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способы</a:t>
            </a:r>
            <a:r>
              <a:rPr sz="1267" spc="13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профилактики</a:t>
            </a:r>
            <a:r>
              <a:rPr sz="1267" spc="27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и</a:t>
            </a:r>
            <a:r>
              <a:rPr sz="1267" spc="3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своевременного</a:t>
            </a:r>
            <a:r>
              <a:rPr sz="1267" spc="13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выявления</a:t>
            </a:r>
            <a:r>
              <a:rPr sz="1267" spc="17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кризисного</a:t>
            </a:r>
            <a:r>
              <a:rPr sz="1267" spc="17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состояния.</a:t>
            </a:r>
            <a:r>
              <a:rPr sz="1267" spc="17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Педагог-психолог </a:t>
            </a:r>
            <a:r>
              <a:rPr sz="1267" spc="-337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модерирует</a:t>
            </a:r>
            <a:r>
              <a:rPr sz="1267" spc="7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групповую</a:t>
            </a:r>
            <a:r>
              <a:rPr sz="1267" spc="3" dirty="0">
                <a:latin typeface="Segoe UI Light"/>
                <a:cs typeface="Segoe UI Light"/>
              </a:rPr>
              <a:t> </a:t>
            </a:r>
            <a:r>
              <a:rPr sz="1267" spc="-17" dirty="0">
                <a:latin typeface="Segoe UI Light"/>
                <a:cs typeface="Segoe UI Light"/>
              </a:rPr>
              <a:t>встречу.</a:t>
            </a:r>
            <a:endParaRPr sz="1267">
              <a:latin typeface="Segoe UI Light"/>
              <a:cs typeface="Segoe UI Light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302717" y="3388698"/>
            <a:ext cx="11620500" cy="1141730"/>
            <a:chOff x="454075" y="5083047"/>
            <a:chExt cx="17430750" cy="1712595"/>
          </a:xfrm>
        </p:grpSpPr>
        <p:sp>
          <p:nvSpPr>
            <p:cNvPr id="13" name="object 13"/>
            <p:cNvSpPr/>
            <p:nvPr/>
          </p:nvSpPr>
          <p:spPr>
            <a:xfrm>
              <a:off x="466775" y="5376163"/>
              <a:ext cx="17405350" cy="1406525"/>
            </a:xfrm>
            <a:custGeom>
              <a:avLst/>
              <a:gdLst/>
              <a:ahLst/>
              <a:cxnLst/>
              <a:rect l="l" t="t" r="r" b="b"/>
              <a:pathLst>
                <a:path w="17405350" h="1406525">
                  <a:moveTo>
                    <a:pt x="0" y="1406525"/>
                  </a:moveTo>
                  <a:lnTo>
                    <a:pt x="17404842" y="1406525"/>
                  </a:lnTo>
                  <a:lnTo>
                    <a:pt x="17404842" y="0"/>
                  </a:lnTo>
                  <a:lnTo>
                    <a:pt x="0" y="0"/>
                  </a:lnTo>
                  <a:lnTo>
                    <a:pt x="0" y="1406525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14" name="object 14"/>
            <p:cNvSpPr/>
            <p:nvPr/>
          </p:nvSpPr>
          <p:spPr>
            <a:xfrm>
              <a:off x="1337056" y="5095747"/>
              <a:ext cx="12183745" cy="561340"/>
            </a:xfrm>
            <a:custGeom>
              <a:avLst/>
              <a:gdLst/>
              <a:ahLst/>
              <a:cxnLst/>
              <a:rect l="l" t="t" r="r" b="b"/>
              <a:pathLst>
                <a:path w="12183744" h="561339">
                  <a:moveTo>
                    <a:pt x="12089892" y="0"/>
                  </a:moveTo>
                  <a:lnTo>
                    <a:pt x="93472" y="0"/>
                  </a:lnTo>
                  <a:lnTo>
                    <a:pt x="57060" y="7336"/>
                  </a:lnTo>
                  <a:lnTo>
                    <a:pt x="27352" y="27352"/>
                  </a:lnTo>
                  <a:lnTo>
                    <a:pt x="7336" y="57060"/>
                  </a:lnTo>
                  <a:lnTo>
                    <a:pt x="0" y="93472"/>
                  </a:lnTo>
                  <a:lnTo>
                    <a:pt x="0" y="467360"/>
                  </a:lnTo>
                  <a:lnTo>
                    <a:pt x="7336" y="503771"/>
                  </a:lnTo>
                  <a:lnTo>
                    <a:pt x="27352" y="533479"/>
                  </a:lnTo>
                  <a:lnTo>
                    <a:pt x="57060" y="553495"/>
                  </a:lnTo>
                  <a:lnTo>
                    <a:pt x="93472" y="560831"/>
                  </a:lnTo>
                  <a:lnTo>
                    <a:pt x="12089892" y="560831"/>
                  </a:lnTo>
                  <a:lnTo>
                    <a:pt x="12126303" y="553495"/>
                  </a:lnTo>
                  <a:lnTo>
                    <a:pt x="12156011" y="533479"/>
                  </a:lnTo>
                  <a:lnTo>
                    <a:pt x="12176027" y="503771"/>
                  </a:lnTo>
                  <a:lnTo>
                    <a:pt x="12183364" y="467360"/>
                  </a:lnTo>
                  <a:lnTo>
                    <a:pt x="12183364" y="93472"/>
                  </a:lnTo>
                  <a:lnTo>
                    <a:pt x="12176027" y="57060"/>
                  </a:lnTo>
                  <a:lnTo>
                    <a:pt x="12156011" y="27352"/>
                  </a:lnTo>
                  <a:lnTo>
                    <a:pt x="12126303" y="7336"/>
                  </a:lnTo>
                  <a:lnTo>
                    <a:pt x="12089892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15" name="object 15"/>
            <p:cNvSpPr/>
            <p:nvPr/>
          </p:nvSpPr>
          <p:spPr>
            <a:xfrm>
              <a:off x="1337056" y="5095747"/>
              <a:ext cx="12183745" cy="561340"/>
            </a:xfrm>
            <a:custGeom>
              <a:avLst/>
              <a:gdLst/>
              <a:ahLst/>
              <a:cxnLst/>
              <a:rect l="l" t="t" r="r" b="b"/>
              <a:pathLst>
                <a:path w="12183744" h="561339">
                  <a:moveTo>
                    <a:pt x="0" y="93472"/>
                  </a:moveTo>
                  <a:lnTo>
                    <a:pt x="7336" y="57060"/>
                  </a:lnTo>
                  <a:lnTo>
                    <a:pt x="27352" y="27352"/>
                  </a:lnTo>
                  <a:lnTo>
                    <a:pt x="57060" y="7336"/>
                  </a:lnTo>
                  <a:lnTo>
                    <a:pt x="93472" y="0"/>
                  </a:lnTo>
                  <a:lnTo>
                    <a:pt x="12089892" y="0"/>
                  </a:lnTo>
                  <a:lnTo>
                    <a:pt x="12126303" y="7336"/>
                  </a:lnTo>
                  <a:lnTo>
                    <a:pt x="12156011" y="27352"/>
                  </a:lnTo>
                  <a:lnTo>
                    <a:pt x="12176027" y="57060"/>
                  </a:lnTo>
                  <a:lnTo>
                    <a:pt x="12183364" y="93472"/>
                  </a:lnTo>
                  <a:lnTo>
                    <a:pt x="12183364" y="467360"/>
                  </a:lnTo>
                  <a:lnTo>
                    <a:pt x="12176027" y="503771"/>
                  </a:lnTo>
                  <a:lnTo>
                    <a:pt x="12156011" y="533479"/>
                  </a:lnTo>
                  <a:lnTo>
                    <a:pt x="12126303" y="553495"/>
                  </a:lnTo>
                  <a:lnTo>
                    <a:pt x="12089892" y="560831"/>
                  </a:lnTo>
                  <a:lnTo>
                    <a:pt x="93472" y="560831"/>
                  </a:lnTo>
                  <a:lnTo>
                    <a:pt x="57060" y="553495"/>
                  </a:lnTo>
                  <a:lnTo>
                    <a:pt x="27352" y="533479"/>
                  </a:lnTo>
                  <a:lnTo>
                    <a:pt x="7336" y="503771"/>
                  </a:lnTo>
                  <a:lnTo>
                    <a:pt x="0" y="467360"/>
                  </a:lnTo>
                  <a:lnTo>
                    <a:pt x="0" y="93472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200"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203452" y="3471757"/>
            <a:ext cx="9500446" cy="946905"/>
          </a:xfrm>
          <a:prstGeom prst="rect">
            <a:avLst/>
          </a:prstGeom>
        </p:spPr>
        <p:txBody>
          <a:bodyPr vert="horz" wrap="square" lIns="0" tIns="8043" rIns="0" bIns="0" rtlCol="0">
            <a:spAutoFit/>
          </a:bodyPr>
          <a:lstStyle/>
          <a:p>
            <a:pPr marL="13124">
              <a:spcBef>
                <a:spcPts val="63"/>
              </a:spcBef>
            </a:pPr>
            <a:r>
              <a:rPr sz="1267" spc="-3" dirty="0">
                <a:solidFill>
                  <a:srgbClr val="FFFFFF"/>
                </a:solidFill>
                <a:latin typeface="Segoe UI Light"/>
                <a:cs typeface="Segoe UI Light"/>
              </a:rPr>
              <a:t>Уровень</a:t>
            </a:r>
            <a:r>
              <a:rPr sz="1267" spc="7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sz="1267" spc="-10" dirty="0">
                <a:solidFill>
                  <a:srgbClr val="FFFFFF"/>
                </a:solidFill>
                <a:latin typeface="Segoe UI Light"/>
                <a:cs typeface="Segoe UI Light"/>
              </a:rPr>
              <a:t>родителей</a:t>
            </a:r>
            <a:r>
              <a:rPr sz="1267" spc="2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sz="1267" spc="-10" dirty="0">
                <a:solidFill>
                  <a:srgbClr val="FFFFFF"/>
                </a:solidFill>
                <a:latin typeface="Segoe UI Light"/>
                <a:cs typeface="Segoe UI Light"/>
              </a:rPr>
              <a:t>(законных</a:t>
            </a:r>
            <a:r>
              <a:rPr sz="1267" spc="1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sz="1267" spc="-7" dirty="0">
                <a:solidFill>
                  <a:srgbClr val="FFFFFF"/>
                </a:solidFill>
                <a:latin typeface="Segoe UI Light"/>
                <a:cs typeface="Segoe UI Light"/>
              </a:rPr>
              <a:t>представителей)</a:t>
            </a:r>
            <a:r>
              <a:rPr sz="1267" spc="3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sz="1267" spc="-3" dirty="0">
                <a:solidFill>
                  <a:srgbClr val="FFFFFF"/>
                </a:solidFill>
                <a:latin typeface="Segoe UI Light"/>
                <a:cs typeface="Segoe UI Light"/>
              </a:rPr>
              <a:t>обучающихся</a:t>
            </a:r>
            <a:r>
              <a:rPr sz="1267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sz="1267" spc="-7" dirty="0">
                <a:solidFill>
                  <a:srgbClr val="FFFFFF"/>
                </a:solidFill>
                <a:latin typeface="Segoe UI Light"/>
                <a:cs typeface="Segoe UI Light"/>
              </a:rPr>
              <a:t>определенного</a:t>
            </a:r>
            <a:r>
              <a:rPr sz="1267" spc="1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sz="1267" spc="-10" dirty="0">
                <a:solidFill>
                  <a:srgbClr val="FFFFFF"/>
                </a:solidFill>
                <a:latin typeface="Segoe UI Light"/>
                <a:cs typeface="Segoe UI Light"/>
              </a:rPr>
              <a:t>возраста</a:t>
            </a:r>
            <a:endParaRPr sz="1267">
              <a:latin typeface="Segoe UI Light"/>
              <a:cs typeface="Segoe UI Light"/>
            </a:endParaRPr>
          </a:p>
          <a:p>
            <a:pPr marL="123196" indent="-115152">
              <a:lnSpc>
                <a:spcPts val="1517"/>
              </a:lnSpc>
              <a:spcBef>
                <a:spcPts val="1317"/>
              </a:spcBef>
              <a:buChar char="•"/>
              <a:tabLst>
                <a:tab pos="123620" algn="l"/>
              </a:tabLst>
            </a:pPr>
            <a:r>
              <a:rPr sz="1267" spc="-3" dirty="0">
                <a:latin typeface="Segoe UI Light"/>
                <a:cs typeface="Segoe UI Light"/>
              </a:rPr>
              <a:t>В</a:t>
            </a:r>
            <a:r>
              <a:rPr sz="1267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данном</a:t>
            </a:r>
            <a:r>
              <a:rPr sz="1267" spc="13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случае</a:t>
            </a:r>
            <a:r>
              <a:rPr sz="1267" spc="10" dirty="0">
                <a:latin typeface="Segoe UI Light"/>
                <a:cs typeface="Segoe UI Light"/>
              </a:rPr>
              <a:t> </a:t>
            </a:r>
            <a:r>
              <a:rPr sz="1267" spc="-10" dirty="0">
                <a:latin typeface="Segoe UI Light"/>
                <a:cs typeface="Segoe UI Light"/>
              </a:rPr>
              <a:t>работу</a:t>
            </a:r>
            <a:r>
              <a:rPr sz="1267" spc="10" dirty="0">
                <a:latin typeface="Segoe UI Light"/>
                <a:cs typeface="Segoe UI Light"/>
              </a:rPr>
              <a:t> </a:t>
            </a:r>
            <a:r>
              <a:rPr sz="1267" spc="-17" dirty="0">
                <a:latin typeface="Segoe UI Light"/>
                <a:cs typeface="Segoe UI Light"/>
              </a:rPr>
              <a:t>удобнее</a:t>
            </a:r>
            <a:r>
              <a:rPr sz="1267" spc="3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всего</a:t>
            </a:r>
            <a:r>
              <a:rPr sz="1267" spc="3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строить</a:t>
            </a:r>
            <a:r>
              <a:rPr sz="1267" spc="17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по</a:t>
            </a:r>
            <a:r>
              <a:rPr sz="1267" spc="10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параллелям,</a:t>
            </a:r>
            <a:r>
              <a:rPr sz="1267" spc="23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в</a:t>
            </a:r>
            <a:r>
              <a:rPr sz="1267" spc="10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форме</a:t>
            </a:r>
            <a:r>
              <a:rPr sz="1267" spc="7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групповой</a:t>
            </a:r>
            <a:r>
              <a:rPr sz="1267" spc="10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дискуссии,</a:t>
            </a:r>
            <a:r>
              <a:rPr sz="1267" spc="3" dirty="0">
                <a:latin typeface="Segoe UI Light"/>
                <a:cs typeface="Segoe UI Light"/>
              </a:rPr>
              <a:t> </a:t>
            </a:r>
            <a:r>
              <a:rPr sz="1267" spc="-17" dirty="0">
                <a:latin typeface="Segoe UI Light"/>
                <a:cs typeface="Segoe UI Light"/>
              </a:rPr>
              <a:t>круглого</a:t>
            </a:r>
            <a:r>
              <a:rPr sz="1267" spc="3" dirty="0">
                <a:latin typeface="Segoe UI Light"/>
                <a:cs typeface="Segoe UI Light"/>
              </a:rPr>
              <a:t> </a:t>
            </a:r>
            <a:r>
              <a:rPr sz="1267" spc="-10" dirty="0">
                <a:latin typeface="Segoe UI Light"/>
                <a:cs typeface="Segoe UI Light"/>
              </a:rPr>
              <a:t>стола</a:t>
            </a:r>
            <a:r>
              <a:rPr sz="1267" spc="17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или</a:t>
            </a:r>
            <a:r>
              <a:rPr sz="1267" spc="3" dirty="0">
                <a:latin typeface="Segoe UI Light"/>
                <a:cs typeface="Segoe UI Light"/>
              </a:rPr>
              <a:t> </a:t>
            </a:r>
            <a:r>
              <a:rPr sz="1267" spc="-10" dirty="0">
                <a:latin typeface="Segoe UI Light"/>
                <a:cs typeface="Segoe UI Light"/>
              </a:rPr>
              <a:t>мозгового</a:t>
            </a:r>
            <a:r>
              <a:rPr sz="1267" spc="-3" dirty="0">
                <a:latin typeface="Segoe UI Light"/>
                <a:cs typeface="Segoe UI Light"/>
              </a:rPr>
              <a:t> </a:t>
            </a:r>
            <a:r>
              <a:rPr sz="1267" dirty="0">
                <a:latin typeface="Segoe UI Light"/>
                <a:cs typeface="Segoe UI Light"/>
              </a:rPr>
              <a:t>штурма.</a:t>
            </a:r>
            <a:endParaRPr sz="1267">
              <a:latin typeface="Segoe UI Light"/>
              <a:cs typeface="Segoe UI Light"/>
            </a:endParaRPr>
          </a:p>
          <a:p>
            <a:pPr marL="123196" marR="170189">
              <a:lnSpc>
                <a:spcPts val="1520"/>
              </a:lnSpc>
              <a:spcBef>
                <a:spcPts val="47"/>
              </a:spcBef>
            </a:pPr>
            <a:r>
              <a:rPr sz="1267" spc="-10" dirty="0">
                <a:latin typeface="Segoe UI Light"/>
                <a:cs typeface="Segoe UI Light"/>
              </a:rPr>
              <a:t>Задача</a:t>
            </a:r>
            <a:r>
              <a:rPr sz="1267" spc="10" dirty="0">
                <a:latin typeface="Segoe UI Light"/>
                <a:cs typeface="Segoe UI Light"/>
              </a:rPr>
              <a:t> </a:t>
            </a:r>
            <a:r>
              <a:rPr sz="1267" spc="-10" dirty="0">
                <a:latin typeface="Segoe UI Light"/>
                <a:cs typeface="Segoe UI Light"/>
              </a:rPr>
              <a:t>педагога-психолога</a:t>
            </a:r>
            <a:r>
              <a:rPr sz="1267" spc="13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–</a:t>
            </a:r>
            <a:r>
              <a:rPr sz="1267" spc="3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помочь</a:t>
            </a:r>
            <a:r>
              <a:rPr sz="1267" spc="13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осознать</a:t>
            </a:r>
            <a:r>
              <a:rPr sz="1267" spc="20" dirty="0">
                <a:latin typeface="Segoe UI Light"/>
                <a:cs typeface="Segoe UI Light"/>
              </a:rPr>
              <a:t> </a:t>
            </a:r>
            <a:r>
              <a:rPr sz="1267" spc="-10" dirty="0">
                <a:latin typeface="Segoe UI Light"/>
                <a:cs typeface="Segoe UI Light"/>
              </a:rPr>
              <a:t>родителям</a:t>
            </a:r>
            <a:r>
              <a:rPr sz="1267" spc="20" dirty="0">
                <a:latin typeface="Segoe UI Light"/>
                <a:cs typeface="Segoe UI Light"/>
              </a:rPr>
              <a:t> </a:t>
            </a:r>
            <a:r>
              <a:rPr sz="1267" spc="-10" dirty="0">
                <a:latin typeface="Segoe UI Light"/>
                <a:cs typeface="Segoe UI Light"/>
              </a:rPr>
              <a:t>(законным</a:t>
            </a:r>
            <a:r>
              <a:rPr sz="1267" spc="13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представителям)</a:t>
            </a:r>
            <a:r>
              <a:rPr sz="1267" spc="37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свою</a:t>
            </a:r>
            <a:r>
              <a:rPr sz="1267" spc="3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роль</a:t>
            </a:r>
            <a:r>
              <a:rPr sz="1267" spc="20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в</a:t>
            </a:r>
            <a:r>
              <a:rPr sz="1267" spc="7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формировании</a:t>
            </a:r>
            <a:r>
              <a:rPr sz="1267" spc="23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у</a:t>
            </a:r>
            <a:r>
              <a:rPr sz="1267" spc="7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обучающихся </a:t>
            </a:r>
            <a:r>
              <a:rPr sz="1267" spc="-337" dirty="0">
                <a:latin typeface="Segoe UI Light"/>
                <a:cs typeface="Segoe UI Light"/>
              </a:rPr>
              <a:t> </a:t>
            </a:r>
            <a:r>
              <a:rPr sz="1267" spc="-10" dirty="0">
                <a:latin typeface="Segoe UI Light"/>
                <a:cs typeface="Segoe UI Light"/>
              </a:rPr>
              <a:t>психологического</a:t>
            </a:r>
            <a:r>
              <a:rPr sz="1267" spc="-3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благополучия</a:t>
            </a:r>
            <a:r>
              <a:rPr sz="1267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и</a:t>
            </a:r>
            <a:r>
              <a:rPr sz="1267" dirty="0">
                <a:latin typeface="Segoe UI Light"/>
                <a:cs typeface="Segoe UI Light"/>
              </a:rPr>
              <a:t> </a:t>
            </a:r>
            <a:r>
              <a:rPr sz="1267" spc="-10" dirty="0">
                <a:latin typeface="Segoe UI Light"/>
                <a:cs typeface="Segoe UI Light"/>
              </a:rPr>
              <a:t>снижении</a:t>
            </a:r>
            <a:r>
              <a:rPr sz="1267" spc="17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риска</a:t>
            </a:r>
            <a:r>
              <a:rPr sz="1267" spc="7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возникновения</a:t>
            </a:r>
            <a:r>
              <a:rPr sz="1267" spc="7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кризисных</a:t>
            </a:r>
            <a:r>
              <a:rPr sz="1267" spc="17" dirty="0">
                <a:latin typeface="Segoe UI Light"/>
                <a:cs typeface="Segoe UI Light"/>
              </a:rPr>
              <a:t> </a:t>
            </a:r>
            <a:r>
              <a:rPr sz="1267" spc="-10" dirty="0">
                <a:latin typeface="Segoe UI Light"/>
                <a:cs typeface="Segoe UI Light"/>
              </a:rPr>
              <a:t>состояний.</a:t>
            </a:r>
            <a:endParaRPr sz="1267">
              <a:latin typeface="Segoe UI Light"/>
              <a:cs typeface="Segoe UI Light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302717" y="4581737"/>
            <a:ext cx="11620500" cy="1959610"/>
            <a:chOff x="454075" y="6872605"/>
            <a:chExt cx="17430750" cy="2939415"/>
          </a:xfrm>
        </p:grpSpPr>
        <p:sp>
          <p:nvSpPr>
            <p:cNvPr id="18" name="object 18"/>
            <p:cNvSpPr/>
            <p:nvPr/>
          </p:nvSpPr>
          <p:spPr>
            <a:xfrm>
              <a:off x="466775" y="7165734"/>
              <a:ext cx="17405350" cy="2633345"/>
            </a:xfrm>
            <a:custGeom>
              <a:avLst/>
              <a:gdLst/>
              <a:ahLst/>
              <a:cxnLst/>
              <a:rect l="l" t="t" r="r" b="b"/>
              <a:pathLst>
                <a:path w="17405350" h="2633345">
                  <a:moveTo>
                    <a:pt x="0" y="2633345"/>
                  </a:moveTo>
                  <a:lnTo>
                    <a:pt x="17404842" y="2633345"/>
                  </a:lnTo>
                  <a:lnTo>
                    <a:pt x="17404842" y="0"/>
                  </a:lnTo>
                  <a:lnTo>
                    <a:pt x="0" y="0"/>
                  </a:lnTo>
                  <a:lnTo>
                    <a:pt x="0" y="2633345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19" name="object 19"/>
            <p:cNvSpPr/>
            <p:nvPr/>
          </p:nvSpPr>
          <p:spPr>
            <a:xfrm>
              <a:off x="1337056" y="6885305"/>
              <a:ext cx="12183745" cy="561340"/>
            </a:xfrm>
            <a:custGeom>
              <a:avLst/>
              <a:gdLst/>
              <a:ahLst/>
              <a:cxnLst/>
              <a:rect l="l" t="t" r="r" b="b"/>
              <a:pathLst>
                <a:path w="12183744" h="561340">
                  <a:moveTo>
                    <a:pt x="12089892" y="0"/>
                  </a:moveTo>
                  <a:lnTo>
                    <a:pt x="93472" y="0"/>
                  </a:lnTo>
                  <a:lnTo>
                    <a:pt x="57060" y="7336"/>
                  </a:lnTo>
                  <a:lnTo>
                    <a:pt x="27352" y="27352"/>
                  </a:lnTo>
                  <a:lnTo>
                    <a:pt x="7336" y="57060"/>
                  </a:lnTo>
                  <a:lnTo>
                    <a:pt x="0" y="93472"/>
                  </a:lnTo>
                  <a:lnTo>
                    <a:pt x="0" y="467360"/>
                  </a:lnTo>
                  <a:lnTo>
                    <a:pt x="7336" y="503717"/>
                  </a:lnTo>
                  <a:lnTo>
                    <a:pt x="27352" y="533431"/>
                  </a:lnTo>
                  <a:lnTo>
                    <a:pt x="57060" y="553477"/>
                  </a:lnTo>
                  <a:lnTo>
                    <a:pt x="93472" y="560832"/>
                  </a:lnTo>
                  <a:lnTo>
                    <a:pt x="12089892" y="560832"/>
                  </a:lnTo>
                  <a:lnTo>
                    <a:pt x="12126303" y="553477"/>
                  </a:lnTo>
                  <a:lnTo>
                    <a:pt x="12156011" y="533431"/>
                  </a:lnTo>
                  <a:lnTo>
                    <a:pt x="12176027" y="503717"/>
                  </a:lnTo>
                  <a:lnTo>
                    <a:pt x="12183364" y="467360"/>
                  </a:lnTo>
                  <a:lnTo>
                    <a:pt x="12183364" y="93472"/>
                  </a:lnTo>
                  <a:lnTo>
                    <a:pt x="12176027" y="57060"/>
                  </a:lnTo>
                  <a:lnTo>
                    <a:pt x="12156011" y="27352"/>
                  </a:lnTo>
                  <a:lnTo>
                    <a:pt x="12126303" y="7336"/>
                  </a:lnTo>
                  <a:lnTo>
                    <a:pt x="12089892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20" name="object 20"/>
            <p:cNvSpPr/>
            <p:nvPr/>
          </p:nvSpPr>
          <p:spPr>
            <a:xfrm>
              <a:off x="1337056" y="6885305"/>
              <a:ext cx="12183745" cy="561340"/>
            </a:xfrm>
            <a:custGeom>
              <a:avLst/>
              <a:gdLst/>
              <a:ahLst/>
              <a:cxnLst/>
              <a:rect l="l" t="t" r="r" b="b"/>
              <a:pathLst>
                <a:path w="12183744" h="561340">
                  <a:moveTo>
                    <a:pt x="0" y="93472"/>
                  </a:moveTo>
                  <a:lnTo>
                    <a:pt x="7336" y="57060"/>
                  </a:lnTo>
                  <a:lnTo>
                    <a:pt x="27352" y="27352"/>
                  </a:lnTo>
                  <a:lnTo>
                    <a:pt x="57060" y="7336"/>
                  </a:lnTo>
                  <a:lnTo>
                    <a:pt x="93472" y="0"/>
                  </a:lnTo>
                  <a:lnTo>
                    <a:pt x="12089892" y="0"/>
                  </a:lnTo>
                  <a:lnTo>
                    <a:pt x="12126303" y="7336"/>
                  </a:lnTo>
                  <a:lnTo>
                    <a:pt x="12156011" y="27352"/>
                  </a:lnTo>
                  <a:lnTo>
                    <a:pt x="12176027" y="57060"/>
                  </a:lnTo>
                  <a:lnTo>
                    <a:pt x="12183364" y="93472"/>
                  </a:lnTo>
                  <a:lnTo>
                    <a:pt x="12183364" y="467360"/>
                  </a:lnTo>
                  <a:lnTo>
                    <a:pt x="12176027" y="503717"/>
                  </a:lnTo>
                  <a:lnTo>
                    <a:pt x="12156011" y="533431"/>
                  </a:lnTo>
                  <a:lnTo>
                    <a:pt x="12126303" y="553477"/>
                  </a:lnTo>
                  <a:lnTo>
                    <a:pt x="12089892" y="560832"/>
                  </a:lnTo>
                  <a:lnTo>
                    <a:pt x="93472" y="560832"/>
                  </a:lnTo>
                  <a:lnTo>
                    <a:pt x="57060" y="553477"/>
                  </a:lnTo>
                  <a:lnTo>
                    <a:pt x="27352" y="533431"/>
                  </a:lnTo>
                  <a:lnTo>
                    <a:pt x="7336" y="503717"/>
                  </a:lnTo>
                  <a:lnTo>
                    <a:pt x="0" y="467360"/>
                  </a:lnTo>
                  <a:lnTo>
                    <a:pt x="0" y="93472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200"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1203452" y="4664964"/>
            <a:ext cx="9747673" cy="1762704"/>
          </a:xfrm>
          <a:prstGeom prst="rect">
            <a:avLst/>
          </a:prstGeom>
        </p:spPr>
        <p:txBody>
          <a:bodyPr vert="horz" wrap="square" lIns="0" tIns="8043" rIns="0" bIns="0" rtlCol="0">
            <a:spAutoFit/>
          </a:bodyPr>
          <a:lstStyle/>
          <a:p>
            <a:pPr marL="13124">
              <a:spcBef>
                <a:spcPts val="63"/>
              </a:spcBef>
            </a:pPr>
            <a:r>
              <a:rPr sz="1267" spc="-10" dirty="0">
                <a:solidFill>
                  <a:srgbClr val="FFFFFF"/>
                </a:solidFill>
                <a:latin typeface="Segoe UI Light"/>
                <a:cs typeface="Segoe UI Light"/>
              </a:rPr>
              <a:t>Общешкольный</a:t>
            </a:r>
            <a:r>
              <a:rPr sz="1267" spc="-3" dirty="0">
                <a:solidFill>
                  <a:srgbClr val="FFFFFF"/>
                </a:solidFill>
                <a:latin typeface="Segoe UI Light"/>
                <a:cs typeface="Segoe UI Light"/>
              </a:rPr>
              <a:t> уровень</a:t>
            </a:r>
            <a:endParaRPr sz="1267">
              <a:latin typeface="Segoe UI Light"/>
              <a:cs typeface="Segoe UI Light"/>
            </a:endParaRPr>
          </a:p>
          <a:p>
            <a:pPr marL="123196" marR="66043" indent="-115152">
              <a:lnSpc>
                <a:spcPts val="1513"/>
              </a:lnSpc>
              <a:spcBef>
                <a:spcPts val="1373"/>
              </a:spcBef>
              <a:buChar char="•"/>
              <a:tabLst>
                <a:tab pos="123620" algn="l"/>
              </a:tabLst>
            </a:pPr>
            <a:r>
              <a:rPr sz="1267" spc="-3" dirty="0">
                <a:latin typeface="Segoe UI Light"/>
                <a:cs typeface="Segoe UI Light"/>
              </a:rPr>
              <a:t>На</a:t>
            </a:r>
            <a:r>
              <a:rPr sz="1267" spc="20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данном</a:t>
            </a:r>
            <a:r>
              <a:rPr sz="1267" spc="17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уровне</a:t>
            </a:r>
            <a:r>
              <a:rPr sz="1267" spc="20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педагог-психолог</a:t>
            </a:r>
            <a:r>
              <a:rPr sz="1267" spc="13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проводит</a:t>
            </a:r>
            <a:r>
              <a:rPr sz="1267" spc="27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информационно-просветительскую</a:t>
            </a:r>
            <a:r>
              <a:rPr sz="1267" spc="50" dirty="0">
                <a:latin typeface="Segoe UI Light"/>
                <a:cs typeface="Segoe UI Light"/>
              </a:rPr>
              <a:t> </a:t>
            </a:r>
            <a:r>
              <a:rPr sz="1267" spc="-10" dirty="0">
                <a:latin typeface="Segoe UI Light"/>
                <a:cs typeface="Segoe UI Light"/>
              </a:rPr>
              <a:t>работу</a:t>
            </a:r>
            <a:r>
              <a:rPr sz="1267" spc="23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с</a:t>
            </a:r>
            <a:r>
              <a:rPr sz="1267" spc="13" dirty="0">
                <a:latin typeface="Segoe UI Light"/>
                <a:cs typeface="Segoe UI Light"/>
              </a:rPr>
              <a:t> </a:t>
            </a:r>
            <a:r>
              <a:rPr sz="1267" spc="-10" dirty="0">
                <a:latin typeface="Segoe UI Light"/>
                <a:cs typeface="Segoe UI Light"/>
              </a:rPr>
              <a:t>родителями</a:t>
            </a:r>
            <a:r>
              <a:rPr sz="1267" spc="30" dirty="0">
                <a:latin typeface="Segoe UI Light"/>
                <a:cs typeface="Segoe UI Light"/>
              </a:rPr>
              <a:t> </a:t>
            </a:r>
            <a:r>
              <a:rPr sz="1267" spc="-10" dirty="0">
                <a:latin typeface="Segoe UI Light"/>
                <a:cs typeface="Segoe UI Light"/>
              </a:rPr>
              <a:t>(законными</a:t>
            </a:r>
            <a:r>
              <a:rPr sz="1267" spc="27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представителями), </a:t>
            </a:r>
            <a:r>
              <a:rPr sz="1267" spc="-337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рассказывает</a:t>
            </a:r>
            <a:r>
              <a:rPr sz="1267" spc="20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об</a:t>
            </a:r>
            <a:r>
              <a:rPr sz="1267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основных</a:t>
            </a:r>
            <a:r>
              <a:rPr sz="1267" spc="7" dirty="0">
                <a:latin typeface="Segoe UI Light"/>
                <a:cs typeface="Segoe UI Light"/>
              </a:rPr>
              <a:t> </a:t>
            </a:r>
            <a:r>
              <a:rPr sz="1267" spc="-13" dirty="0">
                <a:latin typeface="Segoe UI Light"/>
                <a:cs typeface="Segoe UI Light"/>
              </a:rPr>
              <a:t>маркерах</a:t>
            </a:r>
            <a:r>
              <a:rPr sz="1267" spc="23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кризисных</a:t>
            </a:r>
            <a:r>
              <a:rPr sz="1267" spc="20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состояний,</a:t>
            </a:r>
            <a:r>
              <a:rPr sz="1267" spc="13" dirty="0">
                <a:latin typeface="Segoe UI Light"/>
                <a:cs typeface="Segoe UI Light"/>
              </a:rPr>
              <a:t> </a:t>
            </a:r>
            <a:r>
              <a:rPr sz="1267" spc="-20" dirty="0">
                <a:latin typeface="Segoe UI Light"/>
                <a:cs typeface="Segoe UI Light"/>
              </a:rPr>
              <a:t>которые</a:t>
            </a:r>
            <a:r>
              <a:rPr sz="1267" spc="10" dirty="0">
                <a:latin typeface="Segoe UI Light"/>
                <a:cs typeface="Segoe UI Light"/>
              </a:rPr>
              <a:t> </a:t>
            </a:r>
            <a:r>
              <a:rPr sz="1267" spc="7" dirty="0">
                <a:latin typeface="Segoe UI Light"/>
                <a:cs typeface="Segoe UI Light"/>
              </a:rPr>
              <a:t>могут</a:t>
            </a:r>
            <a:r>
              <a:rPr sz="1267" spc="-3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проявляться</a:t>
            </a:r>
            <a:r>
              <a:rPr sz="1267" spc="23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у</a:t>
            </a:r>
            <a:r>
              <a:rPr sz="1267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обучающегося.</a:t>
            </a:r>
            <a:r>
              <a:rPr sz="1267" spc="3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Также</a:t>
            </a:r>
            <a:r>
              <a:rPr sz="1267" spc="7" dirty="0">
                <a:latin typeface="Segoe UI Light"/>
                <a:cs typeface="Segoe UI Light"/>
              </a:rPr>
              <a:t> </a:t>
            </a:r>
            <a:r>
              <a:rPr sz="1267" spc="-10" dirty="0">
                <a:latin typeface="Segoe UI Light"/>
                <a:cs typeface="Segoe UI Light"/>
              </a:rPr>
              <a:t>рекомендуется</a:t>
            </a:r>
            <a:r>
              <a:rPr sz="1267" spc="13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дать</a:t>
            </a:r>
            <a:endParaRPr sz="1267">
              <a:latin typeface="Segoe UI Light"/>
              <a:cs typeface="Segoe UI Light"/>
            </a:endParaRPr>
          </a:p>
          <a:p>
            <a:pPr marL="123196" marR="458916">
              <a:lnSpc>
                <a:spcPts val="1520"/>
              </a:lnSpc>
            </a:pPr>
            <a:r>
              <a:rPr sz="1267" spc="-10" dirty="0">
                <a:latin typeface="Segoe UI Light"/>
                <a:cs typeface="Segoe UI Light"/>
              </a:rPr>
              <a:t>родителям</a:t>
            </a:r>
            <a:r>
              <a:rPr sz="1267" spc="13" dirty="0">
                <a:latin typeface="Segoe UI Light"/>
                <a:cs typeface="Segoe UI Light"/>
              </a:rPr>
              <a:t> </a:t>
            </a:r>
            <a:r>
              <a:rPr sz="1267" spc="-10" dirty="0">
                <a:latin typeface="Segoe UI Light"/>
                <a:cs typeface="Segoe UI Light"/>
              </a:rPr>
              <a:t>(законным</a:t>
            </a:r>
            <a:r>
              <a:rPr sz="1267" spc="20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представителям)</a:t>
            </a:r>
            <a:r>
              <a:rPr sz="1267" spc="37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информацию</a:t>
            </a:r>
            <a:r>
              <a:rPr sz="1267" spc="27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о</a:t>
            </a:r>
            <a:r>
              <a:rPr sz="1267" spc="7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службах,</a:t>
            </a:r>
            <a:r>
              <a:rPr sz="1267" spc="10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в</a:t>
            </a:r>
            <a:r>
              <a:rPr sz="1267" spc="3" dirty="0">
                <a:latin typeface="Segoe UI Light"/>
                <a:cs typeface="Segoe UI Light"/>
              </a:rPr>
              <a:t> </a:t>
            </a:r>
            <a:r>
              <a:rPr sz="1267" spc="-20" dirty="0">
                <a:latin typeface="Segoe UI Light"/>
                <a:cs typeface="Segoe UI Light"/>
              </a:rPr>
              <a:t>которые</a:t>
            </a:r>
            <a:r>
              <a:rPr sz="1267" spc="13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они</a:t>
            </a:r>
            <a:r>
              <a:rPr sz="1267" spc="13" dirty="0">
                <a:latin typeface="Segoe UI Light"/>
                <a:cs typeface="Segoe UI Light"/>
              </a:rPr>
              <a:t> </a:t>
            </a:r>
            <a:r>
              <a:rPr sz="1267" spc="7" dirty="0">
                <a:latin typeface="Segoe UI Light"/>
                <a:cs typeface="Segoe UI Light"/>
              </a:rPr>
              <a:t>могут</a:t>
            </a:r>
            <a:r>
              <a:rPr sz="1267" spc="3" dirty="0">
                <a:latin typeface="Segoe UI Light"/>
                <a:cs typeface="Segoe UI Light"/>
              </a:rPr>
              <a:t> </a:t>
            </a:r>
            <a:r>
              <a:rPr sz="1267" spc="-10" dirty="0">
                <a:latin typeface="Segoe UI Light"/>
                <a:cs typeface="Segoe UI Light"/>
              </a:rPr>
              <a:t>обратиться</a:t>
            </a:r>
            <a:r>
              <a:rPr sz="1267" spc="27" dirty="0">
                <a:latin typeface="Segoe UI Light"/>
                <a:cs typeface="Segoe UI Light"/>
              </a:rPr>
              <a:t> </a:t>
            </a:r>
            <a:r>
              <a:rPr sz="1267" dirty="0">
                <a:latin typeface="Segoe UI Light"/>
                <a:cs typeface="Segoe UI Light"/>
              </a:rPr>
              <a:t>для</a:t>
            </a:r>
            <a:r>
              <a:rPr sz="1267" spc="3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получения</a:t>
            </a:r>
            <a:r>
              <a:rPr sz="1267" spc="13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психологической, </a:t>
            </a:r>
            <a:r>
              <a:rPr sz="1267" spc="-337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медицинской</a:t>
            </a:r>
            <a:r>
              <a:rPr sz="1267" spc="10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или</a:t>
            </a:r>
            <a:r>
              <a:rPr sz="1267" spc="10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социальной</a:t>
            </a:r>
            <a:r>
              <a:rPr sz="1267" spc="10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помощи.</a:t>
            </a:r>
            <a:endParaRPr sz="1267">
              <a:latin typeface="Segoe UI Light"/>
              <a:cs typeface="Segoe UI Light"/>
            </a:endParaRPr>
          </a:p>
          <a:p>
            <a:pPr marL="123196" marR="3387" indent="-115152">
              <a:lnSpc>
                <a:spcPct val="99800"/>
              </a:lnSpc>
              <a:spcBef>
                <a:spcPts val="200"/>
              </a:spcBef>
              <a:buChar char="•"/>
              <a:tabLst>
                <a:tab pos="123620" algn="l"/>
              </a:tabLst>
            </a:pPr>
            <a:r>
              <a:rPr sz="1267" spc="-7" dirty="0">
                <a:latin typeface="Segoe UI Light"/>
                <a:cs typeface="Segoe UI Light"/>
              </a:rPr>
              <a:t>Формами</a:t>
            </a:r>
            <a:r>
              <a:rPr sz="1267" spc="17" dirty="0">
                <a:latin typeface="Segoe UI Light"/>
                <a:cs typeface="Segoe UI Light"/>
              </a:rPr>
              <a:t> </a:t>
            </a:r>
            <a:r>
              <a:rPr sz="1267" spc="-13" dirty="0">
                <a:latin typeface="Segoe UI Light"/>
                <a:cs typeface="Segoe UI Light"/>
              </a:rPr>
              <a:t>работы</a:t>
            </a:r>
            <a:r>
              <a:rPr sz="1267" spc="7" dirty="0">
                <a:latin typeface="Segoe UI Light"/>
                <a:cs typeface="Segoe UI Light"/>
              </a:rPr>
              <a:t> могут</a:t>
            </a:r>
            <a:r>
              <a:rPr sz="1267" spc="-3" dirty="0">
                <a:latin typeface="Segoe UI Light"/>
                <a:cs typeface="Segoe UI Light"/>
              </a:rPr>
              <a:t> быть</a:t>
            </a:r>
            <a:r>
              <a:rPr sz="1267" spc="17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общешкольные</a:t>
            </a:r>
            <a:r>
              <a:rPr sz="1267" spc="13" dirty="0">
                <a:latin typeface="Segoe UI Light"/>
                <a:cs typeface="Segoe UI Light"/>
              </a:rPr>
              <a:t> </a:t>
            </a:r>
            <a:r>
              <a:rPr sz="1267" spc="-10" dirty="0">
                <a:latin typeface="Segoe UI Light"/>
                <a:cs typeface="Segoe UI Light"/>
              </a:rPr>
              <a:t>родительские</a:t>
            </a:r>
            <a:r>
              <a:rPr sz="1267" spc="17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собрания,</a:t>
            </a:r>
            <a:r>
              <a:rPr sz="1267" spc="13" dirty="0">
                <a:latin typeface="Segoe UI Light"/>
                <a:cs typeface="Segoe UI Light"/>
              </a:rPr>
              <a:t> </a:t>
            </a:r>
            <a:r>
              <a:rPr sz="1267" spc="-27" dirty="0">
                <a:latin typeface="Segoe UI Light"/>
                <a:cs typeface="Segoe UI Light"/>
              </a:rPr>
              <a:t>где</a:t>
            </a:r>
            <a:r>
              <a:rPr sz="1267" spc="3" dirty="0">
                <a:latin typeface="Segoe UI Light"/>
                <a:cs typeface="Segoe UI Light"/>
              </a:rPr>
              <a:t> </a:t>
            </a:r>
            <a:r>
              <a:rPr sz="1267" spc="-10" dirty="0">
                <a:latin typeface="Segoe UI Light"/>
                <a:cs typeface="Segoe UI Light"/>
              </a:rPr>
              <a:t>родители</a:t>
            </a:r>
            <a:r>
              <a:rPr sz="1267" spc="13" dirty="0">
                <a:latin typeface="Segoe UI Light"/>
                <a:cs typeface="Segoe UI Light"/>
              </a:rPr>
              <a:t> </a:t>
            </a:r>
            <a:r>
              <a:rPr sz="1267" spc="-10" dirty="0">
                <a:latin typeface="Segoe UI Light"/>
                <a:cs typeface="Segoe UI Light"/>
              </a:rPr>
              <a:t>(законные</a:t>
            </a:r>
            <a:r>
              <a:rPr sz="1267" spc="10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представители)</a:t>
            </a:r>
            <a:r>
              <a:rPr sz="1267" spc="30" dirty="0">
                <a:latin typeface="Segoe UI Light"/>
                <a:cs typeface="Segoe UI Light"/>
              </a:rPr>
              <a:t> </a:t>
            </a:r>
            <a:r>
              <a:rPr sz="1267" spc="3" dirty="0">
                <a:latin typeface="Segoe UI Light"/>
                <a:cs typeface="Segoe UI Light"/>
              </a:rPr>
              <a:t>смогут</a:t>
            </a:r>
            <a:r>
              <a:rPr sz="1267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не</a:t>
            </a:r>
            <a:r>
              <a:rPr sz="1267" spc="7" dirty="0">
                <a:latin typeface="Segoe UI Light"/>
                <a:cs typeface="Segoe UI Light"/>
              </a:rPr>
              <a:t> </a:t>
            </a:r>
            <a:r>
              <a:rPr sz="1267" spc="-17" dirty="0">
                <a:latin typeface="Segoe UI Light"/>
                <a:cs typeface="Segoe UI Light"/>
              </a:rPr>
              <a:t>только</a:t>
            </a:r>
            <a:r>
              <a:rPr sz="1267" spc="13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получить </a:t>
            </a:r>
            <a:r>
              <a:rPr sz="1267" spc="-339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необходимую</a:t>
            </a:r>
            <a:r>
              <a:rPr sz="1267" spc="7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информацию,</a:t>
            </a:r>
            <a:r>
              <a:rPr sz="1267" spc="23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но</a:t>
            </a:r>
            <a:r>
              <a:rPr sz="1267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и</a:t>
            </a:r>
            <a:r>
              <a:rPr sz="1267" spc="7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задать</a:t>
            </a:r>
            <a:r>
              <a:rPr sz="1267" spc="17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интересующие</a:t>
            </a:r>
            <a:r>
              <a:rPr sz="1267" spc="17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вопросы,</a:t>
            </a:r>
            <a:r>
              <a:rPr sz="1267" spc="20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а</a:t>
            </a:r>
            <a:r>
              <a:rPr sz="1267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также</a:t>
            </a:r>
            <a:r>
              <a:rPr sz="1267" spc="20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использовать</a:t>
            </a:r>
            <a:r>
              <a:rPr sz="1267" spc="17" dirty="0">
                <a:latin typeface="Segoe UI Light"/>
                <a:cs typeface="Segoe UI Light"/>
              </a:rPr>
              <a:t> </a:t>
            </a:r>
            <a:r>
              <a:rPr sz="1267" spc="-10" dirty="0">
                <a:latin typeface="Segoe UI Light"/>
                <a:cs typeface="Segoe UI Light"/>
              </a:rPr>
              <a:t>школьные</a:t>
            </a:r>
            <a:r>
              <a:rPr sz="1267" spc="13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СМИ,</a:t>
            </a:r>
            <a:r>
              <a:rPr sz="1267" spc="7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информационные</a:t>
            </a:r>
            <a:r>
              <a:rPr sz="1267" spc="27" dirty="0">
                <a:latin typeface="Segoe UI Light"/>
                <a:cs typeface="Segoe UI Light"/>
              </a:rPr>
              <a:t> </a:t>
            </a:r>
            <a:r>
              <a:rPr sz="1267" spc="-3" dirty="0">
                <a:latin typeface="Segoe UI Light"/>
                <a:cs typeface="Segoe UI Light"/>
              </a:rPr>
              <a:t>письма, </a:t>
            </a:r>
            <a:r>
              <a:rPr sz="1267" dirty="0">
                <a:latin typeface="Segoe UI Light"/>
                <a:cs typeface="Segoe UI Light"/>
              </a:rPr>
              <a:t> </a:t>
            </a:r>
            <a:r>
              <a:rPr sz="1267" spc="-20" dirty="0">
                <a:latin typeface="Segoe UI Light"/>
                <a:cs typeface="Segoe UI Light"/>
              </a:rPr>
              <a:t>которые</a:t>
            </a:r>
            <a:r>
              <a:rPr sz="1267" spc="3" dirty="0">
                <a:latin typeface="Segoe UI Light"/>
                <a:cs typeface="Segoe UI Light"/>
              </a:rPr>
              <a:t> </a:t>
            </a:r>
            <a:r>
              <a:rPr sz="1267" spc="-13" dirty="0">
                <a:latin typeface="Segoe UI Light"/>
                <a:cs typeface="Segoe UI Light"/>
              </a:rPr>
              <a:t>будут</a:t>
            </a:r>
            <a:r>
              <a:rPr sz="1267" spc="-7" dirty="0">
                <a:latin typeface="Segoe UI Light"/>
                <a:cs typeface="Segoe UI Light"/>
              </a:rPr>
              <a:t> </a:t>
            </a:r>
            <a:r>
              <a:rPr sz="1267" spc="-10" dirty="0">
                <a:latin typeface="Segoe UI Light"/>
                <a:cs typeface="Segoe UI Light"/>
              </a:rPr>
              <a:t>разосланы</a:t>
            </a:r>
            <a:r>
              <a:rPr sz="1267" spc="17" dirty="0">
                <a:latin typeface="Segoe UI Light"/>
                <a:cs typeface="Segoe UI Light"/>
              </a:rPr>
              <a:t> </a:t>
            </a:r>
            <a:r>
              <a:rPr sz="1267" spc="-10" dirty="0">
                <a:latin typeface="Segoe UI Light"/>
                <a:cs typeface="Segoe UI Light"/>
              </a:rPr>
              <a:t>родителям</a:t>
            </a:r>
            <a:r>
              <a:rPr sz="1267" spc="7" dirty="0">
                <a:latin typeface="Segoe UI Light"/>
                <a:cs typeface="Segoe UI Light"/>
              </a:rPr>
              <a:t> </a:t>
            </a:r>
            <a:r>
              <a:rPr sz="1267" spc="-10" dirty="0">
                <a:latin typeface="Segoe UI Light"/>
                <a:cs typeface="Segoe UI Light"/>
              </a:rPr>
              <a:t>(законным</a:t>
            </a:r>
            <a:r>
              <a:rPr sz="1267" spc="10" dirty="0">
                <a:latin typeface="Segoe UI Light"/>
                <a:cs typeface="Segoe UI Light"/>
              </a:rPr>
              <a:t> </a:t>
            </a:r>
            <a:r>
              <a:rPr sz="1267" spc="-7" dirty="0">
                <a:latin typeface="Segoe UI Light"/>
                <a:cs typeface="Segoe UI Light"/>
              </a:rPr>
              <a:t>представителям).</a:t>
            </a:r>
            <a:endParaRPr sz="1267">
              <a:latin typeface="Segoe UI Light"/>
              <a:cs typeface="Segoe UI Light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xfrm>
            <a:off x="1914991" y="379693"/>
            <a:ext cx="8400203" cy="716863"/>
          </a:xfrm>
          <a:prstGeom prst="rect">
            <a:avLst/>
          </a:prstGeom>
        </p:spPr>
        <p:txBody>
          <a:bodyPr vert="horz" wrap="square" lIns="0" tIns="49530" rIns="0" bIns="0" rtlCol="0" anchor="ctr">
            <a:spAutoFit/>
          </a:bodyPr>
          <a:lstStyle/>
          <a:p>
            <a:pPr marL="3560835" marR="3387" indent="-3552368">
              <a:lnSpc>
                <a:spcPts val="2593"/>
              </a:lnSpc>
              <a:spcBef>
                <a:spcPts val="390"/>
              </a:spcBef>
            </a:pPr>
            <a:r>
              <a:rPr sz="2400" spc="-10" dirty="0">
                <a:solidFill>
                  <a:srgbClr val="375F92"/>
                </a:solidFill>
              </a:rPr>
              <a:t>РАБОТА</a:t>
            </a:r>
            <a:r>
              <a:rPr sz="2400" spc="7" dirty="0">
                <a:solidFill>
                  <a:srgbClr val="375F92"/>
                </a:solidFill>
              </a:rPr>
              <a:t> </a:t>
            </a:r>
            <a:r>
              <a:rPr sz="2400" spc="-30" dirty="0">
                <a:solidFill>
                  <a:srgbClr val="375F92"/>
                </a:solidFill>
              </a:rPr>
              <a:t>ПЕДАГОГА-ПСИХОЛОГА</a:t>
            </a:r>
            <a:r>
              <a:rPr sz="2400" spc="7" dirty="0">
                <a:solidFill>
                  <a:srgbClr val="375F92"/>
                </a:solidFill>
              </a:rPr>
              <a:t> </a:t>
            </a:r>
            <a:r>
              <a:rPr sz="2400" spc="-27" dirty="0">
                <a:solidFill>
                  <a:srgbClr val="375F92"/>
                </a:solidFill>
              </a:rPr>
              <a:t>СТРОИТСЯ</a:t>
            </a:r>
            <a:r>
              <a:rPr sz="2400" spc="20" dirty="0">
                <a:solidFill>
                  <a:srgbClr val="375F92"/>
                </a:solidFill>
              </a:rPr>
              <a:t> </a:t>
            </a:r>
            <a:r>
              <a:rPr sz="2400" dirty="0">
                <a:solidFill>
                  <a:srgbClr val="375F92"/>
                </a:solidFill>
              </a:rPr>
              <a:t>НА</a:t>
            </a:r>
            <a:r>
              <a:rPr sz="2400" spc="3" dirty="0">
                <a:solidFill>
                  <a:srgbClr val="375F92"/>
                </a:solidFill>
              </a:rPr>
              <a:t> </a:t>
            </a:r>
            <a:r>
              <a:rPr sz="2400" spc="-20" dirty="0">
                <a:solidFill>
                  <a:srgbClr val="375F92"/>
                </a:solidFill>
              </a:rPr>
              <a:t>НЕСКОЛЬКИХ </a:t>
            </a:r>
            <a:r>
              <a:rPr sz="2400" spc="-646" dirty="0">
                <a:solidFill>
                  <a:srgbClr val="375F92"/>
                </a:solidFill>
              </a:rPr>
              <a:t> </a:t>
            </a:r>
            <a:r>
              <a:rPr sz="2400" spc="-3" dirty="0">
                <a:solidFill>
                  <a:srgbClr val="375F92"/>
                </a:solidFill>
              </a:rPr>
              <a:t>УРОВНЯХ</a:t>
            </a:r>
            <a:endParaRPr sz="2400"/>
          </a:p>
        </p:txBody>
      </p:sp>
      <p:pic>
        <p:nvPicPr>
          <p:cNvPr id="23" name="object 2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13163" y="124685"/>
            <a:ext cx="1154185" cy="678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3572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04557" y="176819"/>
            <a:ext cx="5778077" cy="377882"/>
          </a:xfrm>
          <a:prstGeom prst="rect">
            <a:avLst/>
          </a:prstGeom>
        </p:spPr>
        <p:txBody>
          <a:bodyPr vert="horz" wrap="square" lIns="0" tIns="8467" rIns="0" bIns="0" rtlCol="0" anchor="ctr">
            <a:spAutoFit/>
          </a:bodyPr>
          <a:lstStyle/>
          <a:p>
            <a:pPr marL="8467">
              <a:spcBef>
                <a:spcPts val="67"/>
              </a:spcBef>
            </a:pPr>
            <a:r>
              <a:rPr sz="2400" dirty="0">
                <a:solidFill>
                  <a:srgbClr val="375F92"/>
                </a:solidFill>
                <a:latin typeface="Calibri Light"/>
                <a:cs typeface="Calibri Light"/>
              </a:rPr>
              <a:t>ЭТАПЫ</a:t>
            </a:r>
            <a:r>
              <a:rPr sz="2400" spc="-13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2400" spc="-3" dirty="0">
                <a:solidFill>
                  <a:srgbClr val="375F92"/>
                </a:solidFill>
                <a:latin typeface="Calibri Light"/>
                <a:cs typeface="Calibri Light"/>
              </a:rPr>
              <a:t>ОКАЗАНИЯ</a:t>
            </a:r>
            <a:r>
              <a:rPr sz="2400" spc="-30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2400" spc="-3" dirty="0">
                <a:solidFill>
                  <a:srgbClr val="375F92"/>
                </a:solidFill>
                <a:latin typeface="Calibri Light"/>
                <a:cs typeface="Calibri Light"/>
              </a:rPr>
              <a:t>КРИЗИСНОЙ</a:t>
            </a:r>
            <a:r>
              <a:rPr sz="2400" spc="-43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2400" spc="-3" dirty="0">
                <a:solidFill>
                  <a:srgbClr val="375F92"/>
                </a:solidFill>
                <a:latin typeface="Calibri Light"/>
                <a:cs typeface="Calibri Light"/>
              </a:rPr>
              <a:t>ПОДДЕРЖКИ</a:t>
            </a:r>
            <a:endParaRPr sz="2400">
              <a:latin typeface="Calibri Light"/>
              <a:cs typeface="Calibri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99584" y="647447"/>
            <a:ext cx="11273790" cy="5771474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1227728" marR="736637" indent="-572375">
              <a:spcBef>
                <a:spcPts val="67"/>
              </a:spcBef>
            </a:pPr>
            <a:r>
              <a:rPr sz="1933" spc="-10" dirty="0">
                <a:latin typeface="Calibri Light"/>
                <a:cs typeface="Calibri Light"/>
              </a:rPr>
              <a:t>ЭТАП</a:t>
            </a:r>
            <a:r>
              <a:rPr sz="1933" spc="-50" dirty="0">
                <a:latin typeface="Calibri Light"/>
                <a:cs typeface="Calibri Light"/>
              </a:rPr>
              <a:t> </a:t>
            </a:r>
            <a:r>
              <a:rPr sz="1933" dirty="0">
                <a:latin typeface="Calibri Light"/>
                <a:cs typeface="Calibri Light"/>
              </a:rPr>
              <a:t>1.</a:t>
            </a:r>
            <a:r>
              <a:rPr sz="1933" spc="-33" dirty="0">
                <a:latin typeface="Calibri Light"/>
                <a:cs typeface="Calibri Light"/>
              </a:rPr>
              <a:t> </a:t>
            </a:r>
            <a:r>
              <a:rPr sz="1933" spc="-17" dirty="0">
                <a:latin typeface="Calibri Light"/>
                <a:cs typeface="Calibri Light"/>
              </a:rPr>
              <a:t>Установление</a:t>
            </a:r>
            <a:r>
              <a:rPr sz="1933" spc="-47" dirty="0">
                <a:latin typeface="Calibri Light"/>
                <a:cs typeface="Calibri Light"/>
              </a:rPr>
              <a:t> </a:t>
            </a:r>
            <a:r>
              <a:rPr sz="1933" spc="-17" dirty="0">
                <a:latin typeface="Calibri Light"/>
                <a:cs typeface="Calibri Light"/>
              </a:rPr>
              <a:t>психологического</a:t>
            </a:r>
            <a:r>
              <a:rPr sz="1933" spc="-43" dirty="0">
                <a:latin typeface="Calibri Light"/>
                <a:cs typeface="Calibri Light"/>
              </a:rPr>
              <a:t> </a:t>
            </a:r>
            <a:r>
              <a:rPr sz="1933" spc="-13" dirty="0">
                <a:latin typeface="Calibri Light"/>
                <a:cs typeface="Calibri Light"/>
              </a:rPr>
              <a:t>контакта</a:t>
            </a:r>
            <a:r>
              <a:rPr sz="1933" spc="-40" dirty="0">
                <a:latin typeface="Calibri Light"/>
                <a:cs typeface="Calibri Light"/>
              </a:rPr>
              <a:t> </a:t>
            </a:r>
            <a:r>
              <a:rPr sz="1933" dirty="0">
                <a:latin typeface="Calibri Light"/>
                <a:cs typeface="Calibri Light"/>
              </a:rPr>
              <a:t>с</a:t>
            </a:r>
            <a:r>
              <a:rPr sz="1933" spc="-17" dirty="0">
                <a:latin typeface="Calibri Light"/>
                <a:cs typeface="Calibri Light"/>
              </a:rPr>
              <a:t> </a:t>
            </a:r>
            <a:r>
              <a:rPr sz="1933" spc="-20" dirty="0">
                <a:latin typeface="Calibri Light"/>
                <a:cs typeface="Calibri Light"/>
              </a:rPr>
              <a:t>обучающимся, предоставление</a:t>
            </a:r>
            <a:r>
              <a:rPr sz="1933" spc="-47" dirty="0">
                <a:latin typeface="Calibri Light"/>
                <a:cs typeface="Calibri Light"/>
              </a:rPr>
              <a:t> </a:t>
            </a:r>
            <a:r>
              <a:rPr sz="1933" spc="-17" dirty="0">
                <a:latin typeface="Calibri Light"/>
                <a:cs typeface="Calibri Light"/>
              </a:rPr>
              <a:t>возможности </a:t>
            </a:r>
            <a:r>
              <a:rPr sz="1933" spc="-427" dirty="0">
                <a:latin typeface="Calibri Light"/>
                <a:cs typeface="Calibri Light"/>
              </a:rPr>
              <a:t> </a:t>
            </a:r>
            <a:r>
              <a:rPr sz="1933" spc="-20" dirty="0">
                <a:latin typeface="Calibri Light"/>
                <a:cs typeface="Calibri Light"/>
              </a:rPr>
              <a:t>обратившемуся</a:t>
            </a:r>
            <a:r>
              <a:rPr sz="1933" spc="-43" dirty="0">
                <a:latin typeface="Calibri Light"/>
                <a:cs typeface="Calibri Light"/>
              </a:rPr>
              <a:t> </a:t>
            </a:r>
            <a:r>
              <a:rPr sz="1933" spc="-17" dirty="0">
                <a:latin typeface="Calibri Light"/>
                <a:cs typeface="Calibri Light"/>
              </a:rPr>
              <a:t>рассказать</a:t>
            </a:r>
            <a:r>
              <a:rPr sz="1933" spc="-40" dirty="0">
                <a:latin typeface="Calibri Light"/>
                <a:cs typeface="Calibri Light"/>
              </a:rPr>
              <a:t> </a:t>
            </a:r>
            <a:r>
              <a:rPr sz="1933" dirty="0">
                <a:latin typeface="Calibri Light"/>
                <a:cs typeface="Calibri Light"/>
              </a:rPr>
              <a:t>о</a:t>
            </a:r>
            <a:r>
              <a:rPr sz="1933" spc="-20" dirty="0">
                <a:latin typeface="Calibri Light"/>
                <a:cs typeface="Calibri Light"/>
              </a:rPr>
              <a:t> </a:t>
            </a:r>
            <a:r>
              <a:rPr sz="1933" spc="-7" dirty="0">
                <a:latin typeface="Calibri Light"/>
                <a:cs typeface="Calibri Light"/>
              </a:rPr>
              <a:t>тех</a:t>
            </a:r>
            <a:r>
              <a:rPr sz="1933" spc="-47" dirty="0">
                <a:latin typeface="Calibri Light"/>
                <a:cs typeface="Calibri Light"/>
              </a:rPr>
              <a:t> </a:t>
            </a:r>
            <a:r>
              <a:rPr sz="1933" spc="-17" dirty="0">
                <a:latin typeface="Calibri Light"/>
                <a:cs typeface="Calibri Light"/>
              </a:rPr>
              <a:t>событиях,</a:t>
            </a:r>
            <a:r>
              <a:rPr sz="1933" spc="-30" dirty="0">
                <a:latin typeface="Calibri Light"/>
                <a:cs typeface="Calibri Light"/>
              </a:rPr>
              <a:t> </a:t>
            </a:r>
            <a:r>
              <a:rPr sz="1933" spc="-13" dirty="0">
                <a:latin typeface="Calibri Light"/>
                <a:cs typeface="Calibri Light"/>
              </a:rPr>
              <a:t>которые</a:t>
            </a:r>
            <a:r>
              <a:rPr sz="1933" spc="-50" dirty="0">
                <a:latin typeface="Calibri Light"/>
                <a:cs typeface="Calibri Light"/>
              </a:rPr>
              <a:t> </a:t>
            </a:r>
            <a:r>
              <a:rPr sz="1933" spc="-17" dirty="0">
                <a:latin typeface="Calibri Light"/>
                <a:cs typeface="Calibri Light"/>
              </a:rPr>
              <a:t>привели</a:t>
            </a:r>
            <a:r>
              <a:rPr sz="1933" spc="-40" dirty="0">
                <a:latin typeface="Calibri Light"/>
                <a:cs typeface="Calibri Light"/>
              </a:rPr>
              <a:t> </a:t>
            </a:r>
            <a:r>
              <a:rPr sz="1933" dirty="0">
                <a:latin typeface="Calibri Light"/>
                <a:cs typeface="Calibri Light"/>
              </a:rPr>
              <a:t>к</a:t>
            </a:r>
            <a:r>
              <a:rPr sz="1933" spc="-20" dirty="0">
                <a:latin typeface="Calibri Light"/>
                <a:cs typeface="Calibri Light"/>
              </a:rPr>
              <a:t> </a:t>
            </a:r>
            <a:r>
              <a:rPr sz="1933" spc="-17" dirty="0">
                <a:latin typeface="Calibri Light"/>
                <a:cs typeface="Calibri Light"/>
              </a:rPr>
              <a:t>кризисному</a:t>
            </a:r>
            <a:r>
              <a:rPr sz="1933" spc="-40" dirty="0">
                <a:latin typeface="Calibri Light"/>
                <a:cs typeface="Calibri Light"/>
              </a:rPr>
              <a:t> </a:t>
            </a:r>
            <a:r>
              <a:rPr sz="1933" spc="-13" dirty="0">
                <a:latin typeface="Calibri Light"/>
                <a:cs typeface="Calibri Light"/>
              </a:rPr>
              <a:t>состоянию</a:t>
            </a:r>
            <a:endParaRPr sz="1933">
              <a:latin typeface="Calibri Light"/>
              <a:cs typeface="Calibri Light"/>
            </a:endParaRPr>
          </a:p>
          <a:p>
            <a:pPr marL="416581" marR="3387" indent="-408537">
              <a:lnSpc>
                <a:spcPct val="150100"/>
              </a:lnSpc>
              <a:spcBef>
                <a:spcPts val="1010"/>
              </a:spcBef>
              <a:buFont typeface="Arial MT"/>
              <a:buChar char="•"/>
              <a:tabLst>
                <a:tab pos="416581" algn="l"/>
                <a:tab pos="417004" algn="l"/>
              </a:tabLst>
            </a:pPr>
            <a:r>
              <a:rPr sz="1400" spc="-3" dirty="0">
                <a:latin typeface="Calibri"/>
                <a:cs typeface="Calibri"/>
              </a:rPr>
              <a:t>Очень</a:t>
            </a:r>
            <a:r>
              <a:rPr sz="1400" spc="63" dirty="0">
                <a:latin typeface="Calibri"/>
                <a:cs typeface="Calibri"/>
              </a:rPr>
              <a:t> </a:t>
            </a:r>
            <a:r>
              <a:rPr sz="1400" spc="-3" dirty="0">
                <a:latin typeface="Calibri"/>
                <a:cs typeface="Calibri"/>
              </a:rPr>
              <a:t>важно</a:t>
            </a:r>
            <a:r>
              <a:rPr sz="1400" spc="70" dirty="0">
                <a:latin typeface="Calibri"/>
                <a:cs typeface="Calibri"/>
              </a:rPr>
              <a:t> </a:t>
            </a:r>
            <a:r>
              <a:rPr sz="1400" spc="-3" dirty="0">
                <a:latin typeface="Calibri"/>
                <a:cs typeface="Calibri"/>
              </a:rPr>
              <a:t>создать</a:t>
            </a:r>
            <a:r>
              <a:rPr sz="1400" spc="60" dirty="0">
                <a:latin typeface="Calibri"/>
                <a:cs typeface="Calibri"/>
              </a:rPr>
              <a:t> </a:t>
            </a:r>
            <a:r>
              <a:rPr sz="1400" spc="-3" dirty="0">
                <a:latin typeface="Calibri"/>
                <a:cs typeface="Calibri"/>
              </a:rPr>
              <a:t>такую</a:t>
            </a:r>
            <a:r>
              <a:rPr sz="1400" spc="53" dirty="0">
                <a:latin typeface="Calibri"/>
                <a:cs typeface="Calibri"/>
              </a:rPr>
              <a:t> </a:t>
            </a:r>
            <a:r>
              <a:rPr sz="1400" spc="-7" dirty="0">
                <a:latin typeface="Calibri"/>
                <a:cs typeface="Calibri"/>
              </a:rPr>
              <a:t>атмосферу,</a:t>
            </a:r>
            <a:r>
              <a:rPr sz="1400" spc="63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в</a:t>
            </a:r>
            <a:r>
              <a:rPr sz="1400" spc="57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которой</a:t>
            </a:r>
            <a:r>
              <a:rPr sz="1400" spc="67" dirty="0">
                <a:latin typeface="Calibri"/>
                <a:cs typeface="Calibri"/>
              </a:rPr>
              <a:t> </a:t>
            </a:r>
            <a:r>
              <a:rPr sz="1400" spc="-3" dirty="0">
                <a:latin typeface="Calibri"/>
                <a:cs typeface="Calibri"/>
              </a:rPr>
              <a:t>обучающийся</a:t>
            </a:r>
            <a:r>
              <a:rPr sz="1400" spc="70" dirty="0">
                <a:latin typeface="Calibri"/>
                <a:cs typeface="Calibri"/>
              </a:rPr>
              <a:t> </a:t>
            </a:r>
            <a:r>
              <a:rPr sz="1400" spc="-20" dirty="0">
                <a:latin typeface="Calibri"/>
                <a:cs typeface="Calibri"/>
              </a:rPr>
              <a:t>будет</a:t>
            </a:r>
            <a:r>
              <a:rPr sz="1400" spc="63" dirty="0">
                <a:latin typeface="Calibri"/>
                <a:cs typeface="Calibri"/>
              </a:rPr>
              <a:t> </a:t>
            </a:r>
            <a:r>
              <a:rPr sz="1400" spc="-3" dirty="0">
                <a:latin typeface="Calibri"/>
                <a:cs typeface="Calibri"/>
              </a:rPr>
              <a:t>чувствовать</a:t>
            </a:r>
            <a:r>
              <a:rPr sz="1400" spc="57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себя</a:t>
            </a:r>
            <a:r>
              <a:rPr sz="1400" spc="63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свободно</a:t>
            </a:r>
            <a:r>
              <a:rPr sz="1400" spc="63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и</a:t>
            </a:r>
            <a:r>
              <a:rPr sz="1400" spc="63" dirty="0">
                <a:latin typeface="Calibri"/>
                <a:cs typeface="Calibri"/>
              </a:rPr>
              <a:t> </a:t>
            </a:r>
            <a:r>
              <a:rPr sz="1400" spc="-7" dirty="0">
                <a:latin typeface="Calibri"/>
                <a:cs typeface="Calibri"/>
              </a:rPr>
              <a:t>получит</a:t>
            </a:r>
            <a:r>
              <a:rPr sz="1400" spc="63" dirty="0">
                <a:latin typeface="Calibri"/>
                <a:cs typeface="Calibri"/>
              </a:rPr>
              <a:t> </a:t>
            </a:r>
            <a:r>
              <a:rPr sz="1400" spc="-3" dirty="0">
                <a:latin typeface="Calibri"/>
                <a:cs typeface="Calibri"/>
              </a:rPr>
              <a:t>возможность</a:t>
            </a:r>
            <a:r>
              <a:rPr sz="1400" spc="70" dirty="0">
                <a:latin typeface="Calibri"/>
                <a:cs typeface="Calibri"/>
              </a:rPr>
              <a:t> </a:t>
            </a:r>
            <a:r>
              <a:rPr sz="1400" spc="-7" dirty="0">
                <a:latin typeface="Calibri"/>
                <a:cs typeface="Calibri"/>
              </a:rPr>
              <a:t>открыто</a:t>
            </a:r>
            <a:r>
              <a:rPr sz="1400" spc="63" dirty="0">
                <a:latin typeface="Calibri"/>
                <a:cs typeface="Calibri"/>
              </a:rPr>
              <a:t> </a:t>
            </a:r>
            <a:r>
              <a:rPr sz="1400" spc="-7" dirty="0">
                <a:latin typeface="Calibri"/>
                <a:cs typeface="Calibri"/>
              </a:rPr>
              <a:t>рассказать </a:t>
            </a:r>
            <a:r>
              <a:rPr sz="1400" spc="-306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о своих</a:t>
            </a:r>
            <a:r>
              <a:rPr sz="1400" spc="7" dirty="0">
                <a:latin typeface="Calibri"/>
                <a:cs typeface="Calibri"/>
              </a:rPr>
              <a:t> </a:t>
            </a:r>
            <a:r>
              <a:rPr sz="1400" spc="-3" dirty="0">
                <a:latin typeface="Calibri"/>
                <a:cs typeface="Calibri"/>
              </a:rPr>
              <a:t>чувствах.</a:t>
            </a:r>
            <a:r>
              <a:rPr sz="1400" spc="-17" dirty="0">
                <a:latin typeface="Calibri"/>
                <a:cs typeface="Calibri"/>
              </a:rPr>
              <a:t> </a:t>
            </a:r>
            <a:r>
              <a:rPr sz="1400" spc="-7" dirty="0">
                <a:latin typeface="Calibri"/>
                <a:cs typeface="Calibri"/>
              </a:rPr>
              <a:t>Психологу</a:t>
            </a:r>
            <a:r>
              <a:rPr sz="1400" dirty="0">
                <a:latin typeface="Calibri"/>
                <a:cs typeface="Calibri"/>
              </a:rPr>
              <a:t> важно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spc="-7" dirty="0">
                <a:latin typeface="Calibri"/>
                <a:cs typeface="Calibri"/>
              </a:rPr>
              <a:t>внимательно</a:t>
            </a:r>
            <a:r>
              <a:rPr sz="1400" spc="3" dirty="0">
                <a:latin typeface="Calibri"/>
                <a:cs typeface="Calibri"/>
              </a:rPr>
              <a:t> </a:t>
            </a:r>
            <a:r>
              <a:rPr sz="1400" spc="-7" dirty="0">
                <a:latin typeface="Calibri"/>
                <a:cs typeface="Calibri"/>
              </a:rPr>
              <a:t>его</a:t>
            </a:r>
            <a:r>
              <a:rPr sz="1400" dirty="0">
                <a:latin typeface="Calibri"/>
                <a:cs typeface="Calibri"/>
              </a:rPr>
              <a:t> </a:t>
            </a:r>
            <a:r>
              <a:rPr sz="1400" spc="-3" dirty="0">
                <a:latin typeface="Calibri"/>
                <a:cs typeface="Calibri"/>
              </a:rPr>
              <a:t>выслушать,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spc="-3" dirty="0">
                <a:latin typeface="Calibri"/>
                <a:cs typeface="Calibri"/>
              </a:rPr>
              <a:t>проявляя</a:t>
            </a:r>
            <a:r>
              <a:rPr sz="1400" spc="7" dirty="0">
                <a:latin typeface="Calibri"/>
                <a:cs typeface="Calibri"/>
              </a:rPr>
              <a:t> </a:t>
            </a:r>
            <a:r>
              <a:rPr sz="1400" spc="-3" dirty="0">
                <a:latin typeface="Calibri"/>
                <a:cs typeface="Calibri"/>
              </a:rPr>
              <a:t>интерес,</a:t>
            </a:r>
            <a:r>
              <a:rPr sz="1400" spc="3" dirty="0">
                <a:latin typeface="Calibri"/>
                <a:cs typeface="Calibri"/>
              </a:rPr>
              <a:t> </a:t>
            </a:r>
            <a:r>
              <a:rPr sz="1400" spc="-3" dirty="0">
                <a:latin typeface="Calibri"/>
                <a:cs typeface="Calibri"/>
              </a:rPr>
              <a:t>уважение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и</a:t>
            </a:r>
            <a:r>
              <a:rPr sz="1400" spc="7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внимание.</a:t>
            </a:r>
            <a:endParaRPr sz="1400">
              <a:latin typeface="Calibri"/>
              <a:cs typeface="Calibri"/>
            </a:endParaRPr>
          </a:p>
          <a:p>
            <a:pPr marL="416581" marR="3810" indent="-408537">
              <a:lnSpc>
                <a:spcPct val="150000"/>
              </a:lnSpc>
              <a:spcBef>
                <a:spcPts val="333"/>
              </a:spcBef>
              <a:buFont typeface="Arial MT"/>
              <a:buChar char="•"/>
              <a:tabLst>
                <a:tab pos="416581" algn="l"/>
                <a:tab pos="417004" algn="l"/>
              </a:tabLst>
            </a:pPr>
            <a:r>
              <a:rPr sz="1400" dirty="0">
                <a:latin typeface="Calibri"/>
                <a:cs typeface="Calibri"/>
              </a:rPr>
              <a:t>При</a:t>
            </a:r>
            <a:r>
              <a:rPr sz="1400" spc="63" dirty="0">
                <a:latin typeface="Calibri"/>
                <a:cs typeface="Calibri"/>
              </a:rPr>
              <a:t> </a:t>
            </a:r>
            <a:r>
              <a:rPr sz="1400" spc="-7" dirty="0">
                <a:latin typeface="Calibri"/>
                <a:cs typeface="Calibri"/>
              </a:rPr>
              <a:t>разговоре</a:t>
            </a:r>
            <a:r>
              <a:rPr sz="1400" spc="76" dirty="0">
                <a:latin typeface="Calibri"/>
                <a:cs typeface="Calibri"/>
              </a:rPr>
              <a:t> </a:t>
            </a:r>
            <a:r>
              <a:rPr sz="1400" spc="-3" dirty="0">
                <a:latin typeface="Calibri"/>
                <a:cs typeface="Calibri"/>
              </a:rPr>
              <a:t>лучше</a:t>
            </a:r>
            <a:r>
              <a:rPr sz="1400" spc="73" dirty="0">
                <a:latin typeface="Calibri"/>
                <a:cs typeface="Calibri"/>
              </a:rPr>
              <a:t> </a:t>
            </a:r>
            <a:r>
              <a:rPr sz="1400" spc="-3" dirty="0">
                <a:latin typeface="Calibri"/>
                <a:cs typeface="Calibri"/>
              </a:rPr>
              <a:t>всего</a:t>
            </a:r>
            <a:r>
              <a:rPr sz="1400" spc="73" dirty="0">
                <a:latin typeface="Calibri"/>
                <a:cs typeface="Calibri"/>
              </a:rPr>
              <a:t> </a:t>
            </a:r>
            <a:r>
              <a:rPr sz="1400" spc="-7" dirty="0">
                <a:latin typeface="Calibri"/>
                <a:cs typeface="Calibri"/>
              </a:rPr>
              <a:t>использовать</a:t>
            </a:r>
            <a:r>
              <a:rPr sz="1400" spc="67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закрытые</a:t>
            </a:r>
            <a:r>
              <a:rPr sz="1400" spc="67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вопросы,</a:t>
            </a:r>
            <a:r>
              <a:rPr sz="1400" spc="73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которые</a:t>
            </a:r>
            <a:r>
              <a:rPr sz="1400" spc="76" dirty="0">
                <a:latin typeface="Calibri"/>
                <a:cs typeface="Calibri"/>
              </a:rPr>
              <a:t> </a:t>
            </a:r>
            <a:r>
              <a:rPr sz="1400" spc="-3" dirty="0">
                <a:latin typeface="Calibri"/>
                <a:cs typeface="Calibri"/>
              </a:rPr>
              <a:t>смогут</a:t>
            </a:r>
            <a:r>
              <a:rPr sz="1400" spc="76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побудить</a:t>
            </a:r>
            <a:r>
              <a:rPr sz="1400" spc="73" dirty="0">
                <a:latin typeface="Calibri"/>
                <a:cs typeface="Calibri"/>
              </a:rPr>
              <a:t> </a:t>
            </a:r>
            <a:r>
              <a:rPr sz="1400" spc="-7" dirty="0">
                <a:latin typeface="Calibri"/>
                <a:cs typeface="Calibri"/>
              </a:rPr>
              <a:t>обучающегося</a:t>
            </a:r>
            <a:r>
              <a:rPr sz="1400" spc="73" dirty="0">
                <a:latin typeface="Calibri"/>
                <a:cs typeface="Calibri"/>
              </a:rPr>
              <a:t> </a:t>
            </a:r>
            <a:r>
              <a:rPr sz="1400" spc="-7" dirty="0">
                <a:latin typeface="Calibri"/>
                <a:cs typeface="Calibri"/>
              </a:rPr>
              <a:t>рассказать</a:t>
            </a:r>
            <a:r>
              <a:rPr sz="1400" spc="73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более</a:t>
            </a:r>
            <a:r>
              <a:rPr sz="1400" spc="70" dirty="0">
                <a:latin typeface="Calibri"/>
                <a:cs typeface="Calibri"/>
              </a:rPr>
              <a:t> </a:t>
            </a:r>
            <a:r>
              <a:rPr sz="1400" spc="-7" dirty="0">
                <a:latin typeface="Calibri"/>
                <a:cs typeface="Calibri"/>
              </a:rPr>
              <a:t>подробно</a:t>
            </a:r>
            <a:r>
              <a:rPr sz="1400" spc="67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о</a:t>
            </a:r>
            <a:r>
              <a:rPr sz="1400" spc="70" dirty="0">
                <a:latin typeface="Calibri"/>
                <a:cs typeface="Calibri"/>
              </a:rPr>
              <a:t> </a:t>
            </a:r>
            <a:r>
              <a:rPr sz="1400" spc="-3" dirty="0">
                <a:latin typeface="Calibri"/>
                <a:cs typeface="Calibri"/>
              </a:rPr>
              <a:t>ситуации </a:t>
            </a:r>
            <a:r>
              <a:rPr sz="1400" spc="-306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и</a:t>
            </a:r>
            <a:r>
              <a:rPr sz="1400" spc="-7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своих</a:t>
            </a:r>
            <a:r>
              <a:rPr sz="1400" spc="7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эмоциях,</a:t>
            </a:r>
            <a:r>
              <a:rPr sz="1400" spc="7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например,</a:t>
            </a:r>
            <a:r>
              <a:rPr sz="1400" spc="-13" dirty="0">
                <a:latin typeface="Calibri"/>
                <a:cs typeface="Calibri"/>
              </a:rPr>
              <a:t> </a:t>
            </a:r>
            <a:r>
              <a:rPr sz="1400" spc="-7" dirty="0">
                <a:latin typeface="Calibri"/>
                <a:cs typeface="Calibri"/>
              </a:rPr>
              <a:t>можно</a:t>
            </a:r>
            <a:r>
              <a:rPr sz="1400" spc="17" dirty="0">
                <a:latin typeface="Calibri"/>
                <a:cs typeface="Calibri"/>
              </a:rPr>
              <a:t> </a:t>
            </a:r>
            <a:r>
              <a:rPr sz="1400" spc="-7" dirty="0">
                <a:latin typeface="Calibri"/>
                <a:cs typeface="Calibri"/>
              </a:rPr>
              <a:t>использовать</a:t>
            </a:r>
            <a:r>
              <a:rPr sz="1400" spc="-3" dirty="0">
                <a:latin typeface="Calibri"/>
                <a:cs typeface="Calibri"/>
              </a:rPr>
              <a:t> такие </a:t>
            </a:r>
            <a:r>
              <a:rPr sz="1400" dirty="0">
                <a:latin typeface="Calibri"/>
                <a:cs typeface="Calibri"/>
              </a:rPr>
              <a:t>фразы,</a:t>
            </a:r>
            <a:r>
              <a:rPr sz="1400" spc="-10" dirty="0">
                <a:latin typeface="Calibri"/>
                <a:cs typeface="Calibri"/>
              </a:rPr>
              <a:t> как</a:t>
            </a:r>
            <a:endParaRPr sz="1400">
              <a:latin typeface="Calibri"/>
              <a:cs typeface="Calibri"/>
            </a:endParaRPr>
          </a:p>
          <a:p>
            <a:pPr>
              <a:spcBef>
                <a:spcPts val="37"/>
              </a:spcBef>
            </a:pPr>
            <a:endParaRPr sz="1033">
              <a:latin typeface="Calibri"/>
              <a:cs typeface="Calibri"/>
            </a:endParaRPr>
          </a:p>
          <a:p>
            <a:pPr marL="313282" indent="-304815">
              <a:buFont typeface="Symbol"/>
              <a:buChar char=""/>
              <a:tabLst>
                <a:tab pos="312859" algn="l"/>
                <a:tab pos="313282" algn="l"/>
              </a:tabLst>
            </a:pPr>
            <a:r>
              <a:rPr sz="1600" i="1" spc="-3" dirty="0">
                <a:latin typeface="Calibri"/>
                <a:cs typeface="Calibri"/>
              </a:rPr>
              <a:t>«Я </a:t>
            </a:r>
            <a:r>
              <a:rPr sz="1600" i="1" spc="-13" dirty="0">
                <a:latin typeface="Calibri"/>
                <a:cs typeface="Calibri"/>
              </a:rPr>
              <a:t>подожду,</a:t>
            </a:r>
            <a:r>
              <a:rPr sz="1600" i="1" spc="13" dirty="0">
                <a:latin typeface="Calibri"/>
                <a:cs typeface="Calibri"/>
              </a:rPr>
              <a:t> </a:t>
            </a:r>
            <a:r>
              <a:rPr sz="1600" i="1" spc="-7" dirty="0">
                <a:latin typeface="Calibri"/>
                <a:cs typeface="Calibri"/>
              </a:rPr>
              <a:t>пока</a:t>
            </a:r>
            <a:r>
              <a:rPr sz="1600" i="1" spc="-3" dirty="0">
                <a:latin typeface="Calibri"/>
                <a:cs typeface="Calibri"/>
              </a:rPr>
              <a:t> ты</a:t>
            </a:r>
            <a:r>
              <a:rPr sz="1600" i="1" spc="3" dirty="0">
                <a:latin typeface="Calibri"/>
                <a:cs typeface="Calibri"/>
              </a:rPr>
              <a:t> </a:t>
            </a:r>
            <a:r>
              <a:rPr sz="1600" i="1" spc="-3" dirty="0">
                <a:latin typeface="Calibri"/>
                <a:cs typeface="Calibri"/>
              </a:rPr>
              <a:t>соберешься</a:t>
            </a:r>
            <a:r>
              <a:rPr sz="1600" i="1" dirty="0">
                <a:latin typeface="Calibri"/>
                <a:cs typeface="Calibri"/>
              </a:rPr>
              <a:t> с</a:t>
            </a:r>
            <a:r>
              <a:rPr sz="1600" i="1" spc="-7" dirty="0">
                <a:latin typeface="Calibri"/>
                <a:cs typeface="Calibri"/>
              </a:rPr>
              <a:t> </a:t>
            </a:r>
            <a:r>
              <a:rPr sz="1600" i="1" spc="-3" dirty="0">
                <a:latin typeface="Calibri"/>
                <a:cs typeface="Calibri"/>
              </a:rPr>
              <a:t>мыслями…»</a:t>
            </a:r>
            <a:endParaRPr sz="1600">
              <a:latin typeface="Calibri"/>
              <a:cs typeface="Calibri"/>
            </a:endParaRPr>
          </a:p>
          <a:p>
            <a:pPr marL="313282" indent="-304815">
              <a:spcBef>
                <a:spcPts val="1347"/>
              </a:spcBef>
              <a:buFont typeface="Symbol"/>
              <a:buChar char=""/>
              <a:tabLst>
                <a:tab pos="312859" algn="l"/>
                <a:tab pos="313282" algn="l"/>
              </a:tabLst>
            </a:pPr>
            <a:r>
              <a:rPr sz="1600" i="1" spc="-3" dirty="0">
                <a:latin typeface="Calibri"/>
                <a:cs typeface="Calibri"/>
              </a:rPr>
              <a:t>«Я</a:t>
            </a:r>
            <a:r>
              <a:rPr sz="1600" i="1" spc="-10" dirty="0">
                <a:latin typeface="Calibri"/>
                <a:cs typeface="Calibri"/>
              </a:rPr>
              <a:t> </a:t>
            </a:r>
            <a:r>
              <a:rPr sz="1600" i="1" spc="-3" dirty="0">
                <a:latin typeface="Calibri"/>
                <a:cs typeface="Calibri"/>
              </a:rPr>
              <a:t>буду</a:t>
            </a:r>
            <a:r>
              <a:rPr sz="1600" i="1" spc="-7" dirty="0">
                <a:latin typeface="Calibri"/>
                <a:cs typeface="Calibri"/>
              </a:rPr>
              <a:t> </a:t>
            </a:r>
            <a:r>
              <a:rPr sz="1600" i="1" dirty="0">
                <a:latin typeface="Calibri"/>
                <a:cs typeface="Calibri"/>
              </a:rPr>
              <a:t>готов</a:t>
            </a:r>
            <a:r>
              <a:rPr sz="1600" i="1" spc="-3" dirty="0">
                <a:latin typeface="Calibri"/>
                <a:cs typeface="Calibri"/>
              </a:rPr>
              <a:t> </a:t>
            </a:r>
            <a:r>
              <a:rPr sz="1600" i="1" dirty="0">
                <a:latin typeface="Calibri"/>
                <a:cs typeface="Calibri"/>
              </a:rPr>
              <a:t>тебя</a:t>
            </a:r>
            <a:r>
              <a:rPr sz="1600" i="1" spc="-10" dirty="0">
                <a:latin typeface="Calibri"/>
                <a:cs typeface="Calibri"/>
              </a:rPr>
              <a:t> </a:t>
            </a:r>
            <a:r>
              <a:rPr sz="1600" i="1" spc="-3" dirty="0">
                <a:latin typeface="Calibri"/>
                <a:cs typeface="Calibri"/>
              </a:rPr>
              <a:t>выслушать</a:t>
            </a:r>
            <a:r>
              <a:rPr sz="1600" i="1" spc="13" dirty="0">
                <a:latin typeface="Calibri"/>
                <a:cs typeface="Calibri"/>
              </a:rPr>
              <a:t> </a:t>
            </a:r>
            <a:r>
              <a:rPr sz="1600" i="1" dirty="0">
                <a:latin typeface="Calibri"/>
                <a:cs typeface="Calibri"/>
              </a:rPr>
              <a:t>тогда, </a:t>
            </a:r>
            <a:r>
              <a:rPr sz="1600" i="1" spc="-7" dirty="0">
                <a:latin typeface="Calibri"/>
                <a:cs typeface="Calibri"/>
              </a:rPr>
              <a:t>когда</a:t>
            </a:r>
            <a:r>
              <a:rPr sz="1600" i="1" spc="-3" dirty="0">
                <a:latin typeface="Calibri"/>
                <a:cs typeface="Calibri"/>
              </a:rPr>
              <a:t> захочешь…»</a:t>
            </a:r>
            <a:endParaRPr sz="1600">
              <a:latin typeface="Calibri"/>
              <a:cs typeface="Calibri"/>
            </a:endParaRPr>
          </a:p>
          <a:p>
            <a:pPr marL="313282" indent="-304815">
              <a:spcBef>
                <a:spcPts val="1343"/>
              </a:spcBef>
              <a:buFont typeface="Symbol"/>
              <a:buChar char=""/>
              <a:tabLst>
                <a:tab pos="312859" algn="l"/>
                <a:tab pos="313282" algn="l"/>
              </a:tabLst>
            </a:pPr>
            <a:r>
              <a:rPr sz="1600" i="1" spc="-33" dirty="0">
                <a:latin typeface="Calibri"/>
                <a:cs typeface="Calibri"/>
              </a:rPr>
              <a:t>«Ты</a:t>
            </a:r>
            <a:r>
              <a:rPr sz="1600" i="1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хотел</a:t>
            </a:r>
            <a:r>
              <a:rPr sz="1600" i="1" spc="-13" dirty="0">
                <a:latin typeface="Calibri"/>
                <a:cs typeface="Calibri"/>
              </a:rPr>
              <a:t> </a:t>
            </a:r>
            <a:r>
              <a:rPr sz="1600" i="1" dirty="0">
                <a:latin typeface="Calibri"/>
                <a:cs typeface="Calibri"/>
              </a:rPr>
              <a:t>бы</a:t>
            </a:r>
            <a:r>
              <a:rPr sz="1600" i="1" spc="-3" dirty="0">
                <a:latin typeface="Calibri"/>
                <a:cs typeface="Calibri"/>
              </a:rPr>
              <a:t> </a:t>
            </a:r>
            <a:r>
              <a:rPr sz="1600" i="1" dirty="0">
                <a:latin typeface="Calibri"/>
                <a:cs typeface="Calibri"/>
              </a:rPr>
              <a:t>все</a:t>
            </a:r>
            <a:r>
              <a:rPr sz="1600" i="1" spc="-3" dirty="0">
                <a:latin typeface="Calibri"/>
                <a:cs typeface="Calibri"/>
              </a:rPr>
              <a:t> обдумать,</a:t>
            </a:r>
            <a:r>
              <a:rPr sz="1600" i="1" dirty="0">
                <a:latin typeface="Calibri"/>
                <a:cs typeface="Calibri"/>
              </a:rPr>
              <a:t> </a:t>
            </a:r>
            <a:r>
              <a:rPr sz="1600" i="1" spc="-7" dirty="0">
                <a:latin typeface="Calibri"/>
                <a:cs typeface="Calibri"/>
              </a:rPr>
              <a:t>прежде</a:t>
            </a:r>
            <a:r>
              <a:rPr sz="1600" i="1" spc="-3" dirty="0">
                <a:latin typeface="Calibri"/>
                <a:cs typeface="Calibri"/>
              </a:rPr>
              <a:t> </a:t>
            </a:r>
            <a:r>
              <a:rPr sz="1600" i="1" dirty="0">
                <a:latin typeface="Calibri"/>
                <a:cs typeface="Calibri"/>
              </a:rPr>
              <a:t>чем</a:t>
            </a:r>
            <a:r>
              <a:rPr sz="1600" i="1" spc="-7" dirty="0">
                <a:latin typeface="Calibri"/>
                <a:cs typeface="Calibri"/>
              </a:rPr>
              <a:t> </a:t>
            </a:r>
            <a:r>
              <a:rPr sz="1600" i="1" dirty="0">
                <a:latin typeface="Calibri"/>
                <a:cs typeface="Calibri"/>
              </a:rPr>
              <a:t>начать</a:t>
            </a:r>
            <a:r>
              <a:rPr sz="1600" i="1" spc="-3" dirty="0">
                <a:latin typeface="Calibri"/>
                <a:cs typeface="Calibri"/>
              </a:rPr>
              <a:t> разговор?»</a:t>
            </a:r>
            <a:endParaRPr sz="1600">
              <a:latin typeface="Calibri"/>
              <a:cs typeface="Calibri"/>
            </a:endParaRPr>
          </a:p>
          <a:p>
            <a:pPr marL="313282" indent="-304815">
              <a:spcBef>
                <a:spcPts val="1343"/>
              </a:spcBef>
              <a:buFont typeface="Symbol"/>
              <a:buChar char=""/>
              <a:tabLst>
                <a:tab pos="312859" algn="l"/>
                <a:tab pos="313282" algn="l"/>
              </a:tabLst>
            </a:pPr>
            <a:r>
              <a:rPr sz="1600" i="1" spc="-3" dirty="0">
                <a:latin typeface="Calibri"/>
                <a:cs typeface="Calibri"/>
              </a:rPr>
              <a:t>«Я</a:t>
            </a:r>
            <a:r>
              <a:rPr sz="1600" i="1" spc="-10" dirty="0">
                <a:latin typeface="Calibri"/>
                <a:cs typeface="Calibri"/>
              </a:rPr>
              <a:t> </a:t>
            </a:r>
            <a:r>
              <a:rPr sz="1600" i="1" spc="-3" dirty="0">
                <a:latin typeface="Calibri"/>
                <a:cs typeface="Calibri"/>
              </a:rPr>
              <a:t>могу</a:t>
            </a:r>
            <a:r>
              <a:rPr sz="1600" i="1" spc="7" dirty="0">
                <a:latin typeface="Calibri"/>
                <a:cs typeface="Calibri"/>
              </a:rPr>
              <a:t> </a:t>
            </a:r>
            <a:r>
              <a:rPr sz="1600" i="1" spc="-7" dirty="0">
                <a:latin typeface="Calibri"/>
                <a:cs typeface="Calibri"/>
              </a:rPr>
              <a:t>как-нибудь</a:t>
            </a:r>
            <a:r>
              <a:rPr sz="1600" i="1" dirty="0">
                <a:latin typeface="Calibri"/>
                <a:cs typeface="Calibri"/>
              </a:rPr>
              <a:t> помочь</a:t>
            </a:r>
            <a:r>
              <a:rPr sz="1600" i="1" spc="-3" dirty="0">
                <a:latin typeface="Calibri"/>
                <a:cs typeface="Calibri"/>
              </a:rPr>
              <a:t> </a:t>
            </a:r>
            <a:r>
              <a:rPr sz="1600" i="1" dirty="0">
                <a:latin typeface="Calibri"/>
                <a:cs typeface="Calibri"/>
              </a:rPr>
              <a:t>тебе</a:t>
            </a:r>
            <a:r>
              <a:rPr sz="1600" i="1" spc="-3" dirty="0">
                <a:latin typeface="Calibri"/>
                <a:cs typeface="Calibri"/>
              </a:rPr>
              <a:t> </a:t>
            </a:r>
            <a:r>
              <a:rPr sz="1600" i="1" dirty="0">
                <a:latin typeface="Calibri"/>
                <a:cs typeface="Calibri"/>
              </a:rPr>
              <a:t>в</a:t>
            </a:r>
            <a:r>
              <a:rPr sz="1600" i="1" spc="-7" dirty="0">
                <a:latin typeface="Calibri"/>
                <a:cs typeface="Calibri"/>
              </a:rPr>
              <a:t> </a:t>
            </a:r>
            <a:r>
              <a:rPr sz="1600" i="1" dirty="0">
                <a:latin typeface="Calibri"/>
                <a:cs typeface="Calibri"/>
              </a:rPr>
              <a:t>начале</a:t>
            </a:r>
            <a:r>
              <a:rPr sz="1600" i="1" spc="-3" dirty="0">
                <a:latin typeface="Calibri"/>
                <a:cs typeface="Calibri"/>
              </a:rPr>
              <a:t> </a:t>
            </a:r>
            <a:r>
              <a:rPr sz="1600" i="1" dirty="0">
                <a:latin typeface="Calibri"/>
                <a:cs typeface="Calibri"/>
              </a:rPr>
              <a:t>беседы?»</a:t>
            </a:r>
            <a:endParaRPr sz="1600">
              <a:latin typeface="Calibri"/>
              <a:cs typeface="Calibri"/>
            </a:endParaRPr>
          </a:p>
          <a:p>
            <a:pPr marL="313282" indent="-304815">
              <a:spcBef>
                <a:spcPts val="1347"/>
              </a:spcBef>
              <a:buFont typeface="Symbol"/>
              <a:buChar char=""/>
              <a:tabLst>
                <a:tab pos="312859" algn="l"/>
                <a:tab pos="313282" algn="l"/>
              </a:tabLst>
            </a:pPr>
            <a:r>
              <a:rPr sz="1600" i="1" spc="-3" dirty="0">
                <a:latin typeface="Calibri"/>
                <a:cs typeface="Calibri"/>
              </a:rPr>
              <a:t>«Я</a:t>
            </a:r>
            <a:r>
              <a:rPr sz="1600" i="1" spc="-13" dirty="0">
                <a:latin typeface="Calibri"/>
                <a:cs typeface="Calibri"/>
              </a:rPr>
              <a:t> </a:t>
            </a:r>
            <a:r>
              <a:rPr sz="1600" i="1" spc="-3" dirty="0">
                <a:latin typeface="Calibri"/>
                <a:cs typeface="Calibri"/>
              </a:rPr>
              <a:t>могу</a:t>
            </a:r>
            <a:r>
              <a:rPr sz="1600" i="1" spc="3" dirty="0">
                <a:latin typeface="Calibri"/>
                <a:cs typeface="Calibri"/>
              </a:rPr>
              <a:t> </a:t>
            </a:r>
            <a:r>
              <a:rPr sz="1600" i="1" spc="-3" dirty="0">
                <a:latin typeface="Calibri"/>
                <a:cs typeface="Calibri"/>
              </a:rPr>
              <a:t>обсудить</a:t>
            </a:r>
            <a:r>
              <a:rPr sz="1600" i="1" spc="-7" dirty="0">
                <a:latin typeface="Calibri"/>
                <a:cs typeface="Calibri"/>
              </a:rPr>
              <a:t> </a:t>
            </a:r>
            <a:r>
              <a:rPr sz="1600" i="1" dirty="0">
                <a:latin typeface="Calibri"/>
                <a:cs typeface="Calibri"/>
              </a:rPr>
              <a:t>с</a:t>
            </a:r>
            <a:r>
              <a:rPr sz="1600" i="1" spc="-10" dirty="0">
                <a:latin typeface="Calibri"/>
                <a:cs typeface="Calibri"/>
              </a:rPr>
              <a:t> </a:t>
            </a:r>
            <a:r>
              <a:rPr sz="1600" i="1" dirty="0">
                <a:latin typeface="Calibri"/>
                <a:cs typeface="Calibri"/>
              </a:rPr>
              <a:t>Вами…»</a:t>
            </a:r>
            <a:endParaRPr sz="1600">
              <a:latin typeface="Calibri"/>
              <a:cs typeface="Calibri"/>
            </a:endParaRPr>
          </a:p>
          <a:p>
            <a:pPr marL="313282" indent="-304815">
              <a:spcBef>
                <a:spcPts val="1343"/>
              </a:spcBef>
              <a:buFont typeface="Symbol"/>
              <a:buChar char=""/>
              <a:tabLst>
                <a:tab pos="312859" algn="l"/>
                <a:tab pos="313282" algn="l"/>
              </a:tabLst>
            </a:pPr>
            <a:r>
              <a:rPr sz="1600" i="1" spc="-3" dirty="0">
                <a:latin typeface="Calibri"/>
                <a:cs typeface="Calibri"/>
              </a:rPr>
              <a:t>«Я</a:t>
            </a:r>
            <a:r>
              <a:rPr sz="1600" i="1" spc="-10" dirty="0">
                <a:latin typeface="Calibri"/>
                <a:cs typeface="Calibri"/>
              </a:rPr>
              <a:t> </a:t>
            </a:r>
            <a:r>
              <a:rPr sz="1600" i="1" dirty="0">
                <a:latin typeface="Calibri"/>
                <a:cs typeface="Calibri"/>
              </a:rPr>
              <a:t>помогу</a:t>
            </a:r>
            <a:r>
              <a:rPr sz="1600" i="1" spc="3" dirty="0">
                <a:latin typeface="Calibri"/>
                <a:cs typeface="Calibri"/>
              </a:rPr>
              <a:t> </a:t>
            </a:r>
            <a:r>
              <a:rPr sz="1600" i="1" dirty="0">
                <a:latin typeface="Calibri"/>
                <a:cs typeface="Calibri"/>
              </a:rPr>
              <a:t>тебе</a:t>
            </a:r>
            <a:r>
              <a:rPr sz="1600" i="1" spc="-7" dirty="0">
                <a:latin typeface="Calibri"/>
                <a:cs typeface="Calibri"/>
              </a:rPr>
              <a:t> </a:t>
            </a:r>
            <a:r>
              <a:rPr sz="1600" i="1" spc="-3" dirty="0">
                <a:latin typeface="Calibri"/>
                <a:cs typeface="Calibri"/>
              </a:rPr>
              <a:t>разобрать</a:t>
            </a:r>
            <a:r>
              <a:rPr sz="1600" i="1" spc="-7" dirty="0">
                <a:latin typeface="Calibri"/>
                <a:cs typeface="Calibri"/>
              </a:rPr>
              <a:t> </a:t>
            </a:r>
            <a:r>
              <a:rPr sz="1600" i="1" spc="-3" dirty="0">
                <a:latin typeface="Calibri"/>
                <a:cs typeface="Calibri"/>
              </a:rPr>
              <a:t>ситуацию…»</a:t>
            </a:r>
            <a:endParaRPr sz="1600">
              <a:latin typeface="Calibri"/>
              <a:cs typeface="Calibri"/>
            </a:endParaRPr>
          </a:p>
          <a:p>
            <a:pPr marL="313282" indent="-304815">
              <a:spcBef>
                <a:spcPts val="1343"/>
              </a:spcBef>
              <a:buFont typeface="Symbol"/>
              <a:buChar char=""/>
              <a:tabLst>
                <a:tab pos="312859" algn="l"/>
                <a:tab pos="313282" algn="l"/>
              </a:tabLst>
            </a:pPr>
            <a:r>
              <a:rPr sz="1600" i="1" spc="-3" dirty="0">
                <a:latin typeface="Calibri"/>
                <a:cs typeface="Calibri"/>
              </a:rPr>
              <a:t>«Мы</a:t>
            </a:r>
            <a:r>
              <a:rPr sz="1600" i="1" spc="-13" dirty="0">
                <a:latin typeface="Calibri"/>
                <a:cs typeface="Calibri"/>
              </a:rPr>
              <a:t> </a:t>
            </a:r>
            <a:r>
              <a:rPr sz="1600" i="1" dirty="0">
                <a:latin typeface="Calibri"/>
                <a:cs typeface="Calibri"/>
              </a:rPr>
              <a:t>вместе</a:t>
            </a:r>
            <a:r>
              <a:rPr sz="1600" i="1" spc="-3" dirty="0">
                <a:latin typeface="Calibri"/>
                <a:cs typeface="Calibri"/>
              </a:rPr>
              <a:t> проанализируем…»</a:t>
            </a:r>
            <a:endParaRPr sz="1600">
              <a:latin typeface="Calibri"/>
              <a:cs typeface="Calibri"/>
            </a:endParaRPr>
          </a:p>
          <a:p>
            <a:pPr marL="313282" indent="-304815">
              <a:spcBef>
                <a:spcPts val="1347"/>
              </a:spcBef>
              <a:buFont typeface="Symbol"/>
              <a:buChar char=""/>
              <a:tabLst>
                <a:tab pos="312859" algn="l"/>
                <a:tab pos="313282" algn="l"/>
              </a:tabLst>
            </a:pPr>
            <a:r>
              <a:rPr sz="1600" i="1" spc="-3" dirty="0">
                <a:latin typeface="Calibri"/>
                <a:cs typeface="Calibri"/>
              </a:rPr>
              <a:t>«Я</a:t>
            </a:r>
            <a:r>
              <a:rPr sz="1600" i="1" spc="-7" dirty="0">
                <a:latin typeface="Calibri"/>
                <a:cs typeface="Calibri"/>
              </a:rPr>
              <a:t> </a:t>
            </a:r>
            <a:r>
              <a:rPr sz="1600" i="1" spc="-3" dirty="0">
                <a:latin typeface="Calibri"/>
                <a:cs typeface="Calibri"/>
              </a:rPr>
              <a:t>могу</a:t>
            </a:r>
            <a:r>
              <a:rPr sz="1600" i="1" spc="10" dirty="0">
                <a:latin typeface="Calibri"/>
                <a:cs typeface="Calibri"/>
              </a:rPr>
              <a:t> </a:t>
            </a:r>
            <a:r>
              <a:rPr sz="1600" i="1" dirty="0">
                <a:latin typeface="Calibri"/>
                <a:cs typeface="Calibri"/>
              </a:rPr>
              <a:t>помочь</a:t>
            </a:r>
            <a:r>
              <a:rPr sz="1600" i="1" spc="7" dirty="0">
                <a:latin typeface="Calibri"/>
                <a:cs typeface="Calibri"/>
              </a:rPr>
              <a:t> </a:t>
            </a:r>
            <a:r>
              <a:rPr sz="1600" i="1" dirty="0">
                <a:latin typeface="Calibri"/>
                <a:cs typeface="Calibri"/>
              </a:rPr>
              <a:t>Вам</a:t>
            </a:r>
            <a:r>
              <a:rPr sz="1600" i="1" spc="-17" dirty="0">
                <a:latin typeface="Calibri"/>
                <a:cs typeface="Calibri"/>
              </a:rPr>
              <a:t> </a:t>
            </a:r>
            <a:r>
              <a:rPr sz="1600" i="1" dirty="0">
                <a:latin typeface="Calibri"/>
                <a:cs typeface="Calibri"/>
              </a:rPr>
              <a:t>посмотреть</a:t>
            </a:r>
            <a:r>
              <a:rPr sz="1600" i="1" spc="13" dirty="0">
                <a:latin typeface="Calibri"/>
                <a:cs typeface="Calibri"/>
              </a:rPr>
              <a:t> </a:t>
            </a:r>
            <a:r>
              <a:rPr sz="1600" i="1" spc="-3" dirty="0">
                <a:latin typeface="Calibri"/>
                <a:cs typeface="Calibri"/>
              </a:rPr>
              <a:t>на вещи</a:t>
            </a:r>
            <a:r>
              <a:rPr sz="1600" i="1" dirty="0">
                <a:latin typeface="Calibri"/>
                <a:cs typeface="Calibri"/>
              </a:rPr>
              <a:t> с</a:t>
            </a:r>
            <a:r>
              <a:rPr sz="1600" i="1" spc="-7" dirty="0">
                <a:latin typeface="Calibri"/>
                <a:cs typeface="Calibri"/>
              </a:rPr>
              <a:t> другой</a:t>
            </a:r>
            <a:r>
              <a:rPr sz="1600" i="1" spc="10" dirty="0">
                <a:latin typeface="Calibri"/>
                <a:cs typeface="Calibri"/>
              </a:rPr>
              <a:t> </a:t>
            </a:r>
            <a:r>
              <a:rPr sz="1600" i="1" spc="-3" dirty="0">
                <a:latin typeface="Calibri"/>
                <a:cs typeface="Calibri"/>
              </a:rPr>
              <a:t>стороны…»</a:t>
            </a:r>
            <a:endParaRPr sz="1600">
              <a:latin typeface="Calibri"/>
              <a:cs typeface="Calibri"/>
            </a:endParaRPr>
          </a:p>
          <a:p>
            <a:pPr marL="313282" indent="-304815">
              <a:spcBef>
                <a:spcPts val="1343"/>
              </a:spcBef>
              <a:buFont typeface="Symbol"/>
              <a:buChar char=""/>
              <a:tabLst>
                <a:tab pos="312859" algn="l"/>
                <a:tab pos="313282" algn="l"/>
              </a:tabLst>
            </a:pPr>
            <a:r>
              <a:rPr sz="1600" i="1" spc="-3" dirty="0">
                <a:latin typeface="Calibri"/>
                <a:cs typeface="Calibri"/>
              </a:rPr>
              <a:t>«Я</a:t>
            </a:r>
            <a:r>
              <a:rPr sz="1600" i="1" spc="-10" dirty="0">
                <a:latin typeface="Calibri"/>
                <a:cs typeface="Calibri"/>
              </a:rPr>
              <a:t> </a:t>
            </a:r>
            <a:r>
              <a:rPr sz="1600" i="1" spc="-3" dirty="0">
                <a:latin typeface="Calibri"/>
                <a:cs typeface="Calibri"/>
              </a:rPr>
              <a:t>буду</a:t>
            </a:r>
            <a:r>
              <a:rPr sz="1600" i="1" spc="-7" dirty="0">
                <a:latin typeface="Calibri"/>
                <a:cs typeface="Calibri"/>
              </a:rPr>
              <a:t> рассуждать</a:t>
            </a:r>
            <a:r>
              <a:rPr sz="1600" i="1" spc="7" dirty="0">
                <a:latin typeface="Calibri"/>
                <a:cs typeface="Calibri"/>
              </a:rPr>
              <a:t> </a:t>
            </a:r>
            <a:r>
              <a:rPr sz="1600" i="1" dirty="0">
                <a:latin typeface="Calibri"/>
                <a:cs typeface="Calibri"/>
              </a:rPr>
              <a:t>вместе</a:t>
            </a:r>
            <a:r>
              <a:rPr sz="1600" i="1" spc="-7" dirty="0">
                <a:latin typeface="Calibri"/>
                <a:cs typeface="Calibri"/>
              </a:rPr>
              <a:t> </a:t>
            </a:r>
            <a:r>
              <a:rPr sz="1600" i="1" dirty="0">
                <a:latin typeface="Calibri"/>
                <a:cs typeface="Calibri"/>
              </a:rPr>
              <a:t>с</a:t>
            </a:r>
            <a:r>
              <a:rPr sz="1600" i="1" spc="-3" dirty="0">
                <a:latin typeface="Calibri"/>
                <a:cs typeface="Calibri"/>
              </a:rPr>
              <a:t> </a:t>
            </a:r>
            <a:r>
              <a:rPr sz="1600" i="1" dirty="0">
                <a:latin typeface="Calibri"/>
                <a:cs typeface="Calibri"/>
              </a:rPr>
              <a:t>тобой…»</a:t>
            </a:r>
            <a:endParaRPr sz="16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11594" y="1"/>
            <a:ext cx="1380405" cy="909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650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886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9337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22469" y="1874181"/>
            <a:ext cx="5321723" cy="2955510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416581" marR="3387" indent="-408537" algn="just">
              <a:lnSpc>
                <a:spcPct val="150000"/>
              </a:lnSpc>
              <a:spcBef>
                <a:spcPts val="67"/>
              </a:spcBef>
              <a:buFont typeface="Arial MT"/>
              <a:buChar char="•"/>
              <a:tabLst>
                <a:tab pos="417004" algn="l"/>
              </a:tabLst>
            </a:pPr>
            <a:r>
              <a:rPr sz="1400" spc="-3" dirty="0">
                <a:latin typeface="Segoe UI Light"/>
                <a:cs typeface="Segoe UI Light"/>
              </a:rPr>
              <a:t>Во</a:t>
            </a:r>
            <a:r>
              <a:rPr sz="1400" dirty="0">
                <a:latin typeface="Segoe UI Light"/>
                <a:cs typeface="Segoe UI Light"/>
              </a:rPr>
              <a:t> время</a:t>
            </a:r>
            <a:r>
              <a:rPr sz="1400" spc="3" dirty="0">
                <a:latin typeface="Segoe UI Light"/>
                <a:cs typeface="Segoe UI Light"/>
              </a:rPr>
              <a:t> </a:t>
            </a:r>
            <a:r>
              <a:rPr sz="1400" spc="-3" dirty="0">
                <a:latin typeface="Segoe UI Light"/>
                <a:cs typeface="Segoe UI Light"/>
              </a:rPr>
              <a:t>выслушивания</a:t>
            </a:r>
            <a:r>
              <a:rPr sz="1400" dirty="0">
                <a:latin typeface="Segoe UI Light"/>
                <a:cs typeface="Segoe UI Light"/>
              </a:rPr>
              <a:t> </a:t>
            </a:r>
            <a:r>
              <a:rPr sz="1400" spc="-10" dirty="0">
                <a:latin typeface="Segoe UI Light"/>
                <a:cs typeface="Segoe UI Light"/>
              </a:rPr>
              <a:t>обратившегося</a:t>
            </a:r>
            <a:r>
              <a:rPr sz="1400" spc="-7" dirty="0">
                <a:latin typeface="Segoe UI Light"/>
                <a:cs typeface="Segoe UI Light"/>
              </a:rPr>
              <a:t> </a:t>
            </a:r>
            <a:r>
              <a:rPr sz="1400" spc="-3" dirty="0">
                <a:latin typeface="Segoe UI Light"/>
                <a:cs typeface="Segoe UI Light"/>
              </a:rPr>
              <a:t>не</a:t>
            </a:r>
            <a:r>
              <a:rPr sz="1400" dirty="0">
                <a:latin typeface="Segoe UI Light"/>
                <a:cs typeface="Segoe UI Light"/>
              </a:rPr>
              <a:t> </a:t>
            </a:r>
            <a:r>
              <a:rPr sz="1400" spc="-10" dirty="0">
                <a:latin typeface="Segoe UI Light"/>
                <a:cs typeface="Segoe UI Light"/>
              </a:rPr>
              <a:t>рекомендуется </a:t>
            </a:r>
            <a:r>
              <a:rPr sz="1400" spc="-7" dirty="0">
                <a:latin typeface="Segoe UI Light"/>
                <a:cs typeface="Segoe UI Light"/>
              </a:rPr>
              <a:t> </a:t>
            </a:r>
            <a:r>
              <a:rPr sz="1400" spc="-3" dirty="0">
                <a:latin typeface="Segoe UI Light"/>
                <a:cs typeface="Segoe UI Light"/>
              </a:rPr>
              <a:t>проявлять </a:t>
            </a:r>
            <a:r>
              <a:rPr sz="1400" spc="-7" dirty="0">
                <a:latin typeface="Segoe UI Light"/>
                <a:cs typeface="Segoe UI Light"/>
              </a:rPr>
              <a:t>слишком </a:t>
            </a:r>
            <a:r>
              <a:rPr sz="1400" dirty="0">
                <a:latin typeface="Segoe UI Light"/>
                <a:cs typeface="Segoe UI Light"/>
              </a:rPr>
              <a:t>сильные </a:t>
            </a:r>
            <a:r>
              <a:rPr sz="1400" spc="-3" dirty="0">
                <a:latin typeface="Segoe UI Light"/>
                <a:cs typeface="Segoe UI Light"/>
              </a:rPr>
              <a:t>эмоции, так </a:t>
            </a:r>
            <a:r>
              <a:rPr sz="1400" dirty="0">
                <a:latin typeface="Segoe UI Light"/>
                <a:cs typeface="Segoe UI Light"/>
              </a:rPr>
              <a:t>как </a:t>
            </a:r>
            <a:r>
              <a:rPr sz="1400" spc="-30" dirty="0">
                <a:latin typeface="Segoe UI Light"/>
                <a:cs typeface="Segoe UI Light"/>
              </a:rPr>
              <a:t>это</a:t>
            </a:r>
            <a:r>
              <a:rPr sz="1400" spc="-27" dirty="0">
                <a:latin typeface="Segoe UI Light"/>
                <a:cs typeface="Segoe UI Light"/>
              </a:rPr>
              <a:t> </a:t>
            </a:r>
            <a:r>
              <a:rPr sz="1400" spc="-20" dirty="0">
                <a:latin typeface="Segoe UI Light"/>
                <a:cs typeface="Segoe UI Light"/>
              </a:rPr>
              <a:t>может</a:t>
            </a:r>
            <a:r>
              <a:rPr sz="1400" spc="-17" dirty="0">
                <a:latin typeface="Segoe UI Light"/>
                <a:cs typeface="Segoe UI Light"/>
              </a:rPr>
              <a:t> </a:t>
            </a:r>
            <a:r>
              <a:rPr sz="1400" spc="-13" dirty="0">
                <a:latin typeface="Segoe UI Light"/>
                <a:cs typeface="Segoe UI Light"/>
              </a:rPr>
              <a:t>его </a:t>
            </a:r>
            <a:r>
              <a:rPr sz="1400" spc="-10" dirty="0">
                <a:latin typeface="Segoe UI Light"/>
                <a:cs typeface="Segoe UI Light"/>
              </a:rPr>
              <a:t> напугать. </a:t>
            </a:r>
            <a:r>
              <a:rPr sz="1400" dirty="0">
                <a:latin typeface="Segoe UI Light"/>
                <a:cs typeface="Segoe UI Light"/>
              </a:rPr>
              <a:t>Также важно не делать </a:t>
            </a:r>
            <a:r>
              <a:rPr sz="1400" spc="-7" dirty="0">
                <a:latin typeface="Segoe UI Light"/>
                <a:cs typeface="Segoe UI Light"/>
              </a:rPr>
              <a:t>выводов </a:t>
            </a:r>
            <a:r>
              <a:rPr sz="1400" dirty="0">
                <a:latin typeface="Segoe UI Light"/>
                <a:cs typeface="Segoe UI Light"/>
              </a:rPr>
              <a:t>за </a:t>
            </a:r>
            <a:r>
              <a:rPr sz="1400" spc="-7" dirty="0">
                <a:latin typeface="Segoe UI Light"/>
                <a:cs typeface="Segoe UI Light"/>
              </a:rPr>
              <a:t>обучающегося, </a:t>
            </a:r>
            <a:r>
              <a:rPr sz="1400" dirty="0">
                <a:latin typeface="Segoe UI Light"/>
                <a:cs typeface="Segoe UI Light"/>
              </a:rPr>
              <a:t>а </a:t>
            </a:r>
            <a:r>
              <a:rPr sz="1400" spc="3" dirty="0">
                <a:latin typeface="Segoe UI Light"/>
                <a:cs typeface="Segoe UI Light"/>
              </a:rPr>
              <a:t> </a:t>
            </a:r>
            <a:r>
              <a:rPr sz="1400" dirty="0">
                <a:latin typeface="Segoe UI Light"/>
                <a:cs typeface="Segoe UI Light"/>
              </a:rPr>
              <a:t>дать</a:t>
            </a:r>
            <a:r>
              <a:rPr sz="1400" spc="3" dirty="0">
                <a:latin typeface="Segoe UI Light"/>
                <a:cs typeface="Segoe UI Light"/>
              </a:rPr>
              <a:t> </a:t>
            </a:r>
            <a:r>
              <a:rPr sz="1400" dirty="0">
                <a:latin typeface="Segoe UI Light"/>
                <a:cs typeface="Segoe UI Light"/>
              </a:rPr>
              <a:t>ему</a:t>
            </a:r>
            <a:r>
              <a:rPr sz="1400" spc="3" dirty="0">
                <a:latin typeface="Segoe UI Light"/>
                <a:cs typeface="Segoe UI Light"/>
              </a:rPr>
              <a:t> </a:t>
            </a:r>
            <a:r>
              <a:rPr sz="1400" spc="-7" dirty="0">
                <a:latin typeface="Segoe UI Light"/>
                <a:cs typeface="Segoe UI Light"/>
              </a:rPr>
              <a:t>возможность</a:t>
            </a:r>
            <a:r>
              <a:rPr sz="1400" spc="-3" dirty="0">
                <a:latin typeface="Segoe UI Light"/>
                <a:cs typeface="Segoe UI Light"/>
              </a:rPr>
              <a:t> </a:t>
            </a:r>
            <a:r>
              <a:rPr sz="1400" dirty="0">
                <a:latin typeface="Segoe UI Light"/>
                <a:cs typeface="Segoe UI Light"/>
              </a:rPr>
              <a:t>прийти</a:t>
            </a:r>
            <a:r>
              <a:rPr sz="1400" spc="3" dirty="0">
                <a:latin typeface="Segoe UI Light"/>
                <a:cs typeface="Segoe UI Light"/>
              </a:rPr>
              <a:t> </a:t>
            </a:r>
            <a:r>
              <a:rPr sz="1400" dirty="0">
                <a:latin typeface="Segoe UI Light"/>
                <a:cs typeface="Segoe UI Light"/>
              </a:rPr>
              <a:t>к</a:t>
            </a:r>
            <a:r>
              <a:rPr sz="1400" spc="387" dirty="0">
                <a:latin typeface="Segoe UI Light"/>
                <a:cs typeface="Segoe UI Light"/>
              </a:rPr>
              <a:t> </a:t>
            </a:r>
            <a:r>
              <a:rPr sz="1400" spc="-3" dirty="0">
                <a:latin typeface="Segoe UI Light"/>
                <a:cs typeface="Segoe UI Light"/>
              </a:rPr>
              <a:t>собственным </a:t>
            </a:r>
            <a:r>
              <a:rPr sz="1400" dirty="0">
                <a:latin typeface="Segoe UI Light"/>
                <a:cs typeface="Segoe UI Light"/>
              </a:rPr>
              <a:t> умозаключениям</a:t>
            </a:r>
            <a:r>
              <a:rPr sz="1400" spc="3" dirty="0">
                <a:latin typeface="Segoe UI Light"/>
                <a:cs typeface="Segoe UI Light"/>
              </a:rPr>
              <a:t> </a:t>
            </a:r>
            <a:r>
              <a:rPr sz="1400" dirty="0">
                <a:latin typeface="Segoe UI Light"/>
                <a:cs typeface="Segoe UI Light"/>
              </a:rPr>
              <a:t>и</a:t>
            </a:r>
            <a:r>
              <a:rPr sz="1400" spc="3" dirty="0">
                <a:latin typeface="Segoe UI Light"/>
                <a:cs typeface="Segoe UI Light"/>
              </a:rPr>
              <a:t> </a:t>
            </a:r>
            <a:r>
              <a:rPr sz="1400" dirty="0">
                <a:latin typeface="Segoe UI Light"/>
                <a:cs typeface="Segoe UI Light"/>
              </a:rPr>
              <a:t>принять</a:t>
            </a:r>
            <a:r>
              <a:rPr sz="1400" spc="3" dirty="0">
                <a:latin typeface="Segoe UI Light"/>
                <a:cs typeface="Segoe UI Light"/>
              </a:rPr>
              <a:t> </a:t>
            </a:r>
            <a:r>
              <a:rPr sz="1400" dirty="0">
                <a:latin typeface="Segoe UI Light"/>
                <a:cs typeface="Segoe UI Light"/>
              </a:rPr>
              <a:t>решение</a:t>
            </a:r>
            <a:r>
              <a:rPr sz="1400" spc="3" dirty="0">
                <a:latin typeface="Segoe UI Light"/>
                <a:cs typeface="Segoe UI Light"/>
              </a:rPr>
              <a:t> </a:t>
            </a:r>
            <a:r>
              <a:rPr sz="1400" dirty="0">
                <a:latin typeface="Segoe UI Light"/>
                <a:cs typeface="Segoe UI Light"/>
              </a:rPr>
              <a:t>о</a:t>
            </a:r>
            <a:r>
              <a:rPr sz="1400" spc="3" dirty="0">
                <a:latin typeface="Segoe UI Light"/>
                <a:cs typeface="Segoe UI Light"/>
              </a:rPr>
              <a:t> </a:t>
            </a:r>
            <a:r>
              <a:rPr sz="1400" spc="-3" dirty="0">
                <a:latin typeface="Segoe UI Light"/>
                <a:cs typeface="Segoe UI Light"/>
              </a:rPr>
              <a:t>чем-либо </a:t>
            </a:r>
            <a:r>
              <a:rPr sz="1400" dirty="0">
                <a:latin typeface="Segoe UI Light"/>
                <a:cs typeface="Segoe UI Light"/>
              </a:rPr>
              <a:t> </a:t>
            </a:r>
            <a:r>
              <a:rPr sz="1400" spc="-7" dirty="0">
                <a:latin typeface="Segoe UI Light"/>
                <a:cs typeface="Segoe UI Light"/>
              </a:rPr>
              <a:t>самостоятельно.</a:t>
            </a:r>
            <a:endParaRPr sz="1400">
              <a:latin typeface="Segoe UI Light"/>
              <a:cs typeface="Segoe UI Light"/>
            </a:endParaRPr>
          </a:p>
          <a:p>
            <a:pPr marL="416581" marR="3810" indent="-408537" algn="just">
              <a:lnSpc>
                <a:spcPct val="150100"/>
              </a:lnSpc>
              <a:spcBef>
                <a:spcPts val="333"/>
              </a:spcBef>
              <a:buFont typeface="Arial MT"/>
              <a:buChar char="•"/>
              <a:tabLst>
                <a:tab pos="417004" algn="l"/>
              </a:tabLst>
            </a:pPr>
            <a:r>
              <a:rPr sz="1400" spc="-17" dirty="0">
                <a:latin typeface="Segoe UI Light"/>
                <a:cs typeface="Segoe UI Light"/>
              </a:rPr>
              <a:t>Иногда</a:t>
            </a:r>
            <a:r>
              <a:rPr sz="1400" spc="-13" dirty="0">
                <a:latin typeface="Segoe UI Light"/>
                <a:cs typeface="Segoe UI Light"/>
              </a:rPr>
              <a:t> </a:t>
            </a:r>
            <a:r>
              <a:rPr sz="1400" dirty="0">
                <a:latin typeface="Segoe UI Light"/>
                <a:cs typeface="Segoe UI Light"/>
              </a:rPr>
              <a:t>дети</a:t>
            </a:r>
            <a:r>
              <a:rPr sz="1400" spc="3" dirty="0">
                <a:latin typeface="Segoe UI Light"/>
                <a:cs typeface="Segoe UI Light"/>
              </a:rPr>
              <a:t> </a:t>
            </a:r>
            <a:r>
              <a:rPr sz="1400" dirty="0">
                <a:latin typeface="Segoe UI Light"/>
                <a:cs typeface="Segoe UI Light"/>
              </a:rPr>
              <a:t>и</a:t>
            </a:r>
            <a:r>
              <a:rPr sz="1400" spc="3" dirty="0">
                <a:latin typeface="Segoe UI Light"/>
                <a:cs typeface="Segoe UI Light"/>
              </a:rPr>
              <a:t> </a:t>
            </a:r>
            <a:r>
              <a:rPr sz="1400" spc="-3" dirty="0">
                <a:latin typeface="Segoe UI Light"/>
                <a:cs typeface="Segoe UI Light"/>
              </a:rPr>
              <a:t>подростки</a:t>
            </a:r>
            <a:r>
              <a:rPr sz="1400" dirty="0">
                <a:latin typeface="Segoe UI Light"/>
                <a:cs typeface="Segoe UI Light"/>
              </a:rPr>
              <a:t> не</a:t>
            </a:r>
            <a:r>
              <a:rPr sz="1400" spc="3" dirty="0">
                <a:latin typeface="Segoe UI Light"/>
                <a:cs typeface="Segoe UI Light"/>
              </a:rPr>
              <a:t> </a:t>
            </a:r>
            <a:r>
              <a:rPr sz="1400" spc="7" dirty="0">
                <a:latin typeface="Segoe UI Light"/>
                <a:cs typeface="Segoe UI Light"/>
              </a:rPr>
              <a:t>могут</a:t>
            </a:r>
            <a:r>
              <a:rPr sz="1400" spc="10" dirty="0">
                <a:latin typeface="Segoe UI Light"/>
                <a:cs typeface="Segoe UI Light"/>
              </a:rPr>
              <a:t> </a:t>
            </a:r>
            <a:r>
              <a:rPr sz="1400" spc="-3" dirty="0">
                <a:latin typeface="Segoe UI Light"/>
                <a:cs typeface="Segoe UI Light"/>
              </a:rPr>
              <a:t>определить</a:t>
            </a:r>
            <a:r>
              <a:rPr sz="1400" dirty="0">
                <a:latin typeface="Segoe UI Light"/>
                <a:cs typeface="Segoe UI Light"/>
              </a:rPr>
              <a:t> </a:t>
            </a:r>
            <a:r>
              <a:rPr sz="1400" spc="-20" dirty="0">
                <a:latin typeface="Segoe UI Light"/>
                <a:cs typeface="Segoe UI Light"/>
              </a:rPr>
              <a:t>те</a:t>
            </a:r>
            <a:r>
              <a:rPr sz="1400" spc="-17" dirty="0">
                <a:latin typeface="Segoe UI Light"/>
                <a:cs typeface="Segoe UI Light"/>
              </a:rPr>
              <a:t> </a:t>
            </a:r>
            <a:r>
              <a:rPr sz="1400" spc="-3" dirty="0">
                <a:latin typeface="Segoe UI Light"/>
                <a:cs typeface="Segoe UI Light"/>
              </a:rPr>
              <a:t>эмоции, </a:t>
            </a:r>
            <a:r>
              <a:rPr sz="1400" spc="-377" dirty="0">
                <a:latin typeface="Segoe UI Light"/>
                <a:cs typeface="Segoe UI Light"/>
              </a:rPr>
              <a:t> </a:t>
            </a:r>
            <a:r>
              <a:rPr sz="1400" spc="-20" dirty="0">
                <a:latin typeface="Segoe UI Light"/>
                <a:cs typeface="Segoe UI Light"/>
              </a:rPr>
              <a:t>которые</a:t>
            </a:r>
            <a:r>
              <a:rPr sz="1400" spc="-17" dirty="0">
                <a:latin typeface="Segoe UI Light"/>
                <a:cs typeface="Segoe UI Light"/>
              </a:rPr>
              <a:t> </a:t>
            </a:r>
            <a:r>
              <a:rPr sz="1400" spc="-3" dirty="0">
                <a:latin typeface="Segoe UI Light"/>
                <a:cs typeface="Segoe UI Light"/>
              </a:rPr>
              <a:t>они</a:t>
            </a:r>
            <a:r>
              <a:rPr sz="1400" dirty="0">
                <a:latin typeface="Segoe UI Light"/>
                <a:cs typeface="Segoe UI Light"/>
              </a:rPr>
              <a:t> </a:t>
            </a:r>
            <a:r>
              <a:rPr sz="1400" spc="-13" dirty="0">
                <a:latin typeface="Segoe UI Light"/>
                <a:cs typeface="Segoe UI Light"/>
              </a:rPr>
              <a:t>испытывают,</a:t>
            </a:r>
            <a:r>
              <a:rPr sz="1400" spc="-10" dirty="0">
                <a:latin typeface="Segoe UI Light"/>
                <a:cs typeface="Segoe UI Light"/>
              </a:rPr>
              <a:t> </a:t>
            </a:r>
            <a:r>
              <a:rPr sz="1400" dirty="0">
                <a:latin typeface="Segoe UI Light"/>
                <a:cs typeface="Segoe UI Light"/>
              </a:rPr>
              <a:t>и</a:t>
            </a:r>
            <a:r>
              <a:rPr sz="1400" spc="387" dirty="0">
                <a:latin typeface="Segoe UI Light"/>
                <a:cs typeface="Segoe UI Light"/>
              </a:rPr>
              <a:t> </a:t>
            </a:r>
            <a:r>
              <a:rPr sz="1400" spc="-7" dirty="0">
                <a:latin typeface="Segoe UI Light"/>
                <a:cs typeface="Segoe UI Light"/>
              </a:rPr>
              <a:t>задача</a:t>
            </a:r>
            <a:r>
              <a:rPr sz="1400" spc="373" dirty="0">
                <a:latin typeface="Segoe UI Light"/>
                <a:cs typeface="Segoe UI Light"/>
              </a:rPr>
              <a:t> </a:t>
            </a:r>
            <a:r>
              <a:rPr sz="1400" spc="-13" dirty="0">
                <a:latin typeface="Segoe UI Light"/>
                <a:cs typeface="Segoe UI Light"/>
              </a:rPr>
              <a:t>педагога-психолога </a:t>
            </a:r>
            <a:r>
              <a:rPr sz="1400" spc="-10" dirty="0">
                <a:latin typeface="Segoe UI Light"/>
                <a:cs typeface="Segoe UI Light"/>
              </a:rPr>
              <a:t> </a:t>
            </a:r>
            <a:r>
              <a:rPr sz="1400" spc="-7" dirty="0">
                <a:latin typeface="Segoe UI Light"/>
                <a:cs typeface="Segoe UI Light"/>
              </a:rPr>
              <a:t>состоит</a:t>
            </a:r>
            <a:r>
              <a:rPr sz="1400" spc="253" dirty="0">
                <a:latin typeface="Segoe UI Light"/>
                <a:cs typeface="Segoe UI Light"/>
              </a:rPr>
              <a:t> </a:t>
            </a:r>
            <a:r>
              <a:rPr sz="1400" dirty="0">
                <a:latin typeface="Segoe UI Light"/>
                <a:cs typeface="Segoe UI Light"/>
              </a:rPr>
              <a:t>в</a:t>
            </a:r>
            <a:r>
              <a:rPr sz="1400" spc="253" dirty="0">
                <a:latin typeface="Segoe UI Light"/>
                <a:cs typeface="Segoe UI Light"/>
              </a:rPr>
              <a:t> </a:t>
            </a:r>
            <a:r>
              <a:rPr sz="1400" spc="-13" dirty="0">
                <a:latin typeface="Segoe UI Light"/>
                <a:cs typeface="Segoe UI Light"/>
              </a:rPr>
              <a:t>том,</a:t>
            </a:r>
            <a:r>
              <a:rPr sz="1400" spc="250" dirty="0">
                <a:latin typeface="Segoe UI Light"/>
                <a:cs typeface="Segoe UI Light"/>
              </a:rPr>
              <a:t> </a:t>
            </a:r>
            <a:r>
              <a:rPr sz="1400" spc="-10" dirty="0">
                <a:latin typeface="Segoe UI Light"/>
                <a:cs typeface="Segoe UI Light"/>
              </a:rPr>
              <a:t>чтобы</a:t>
            </a:r>
            <a:r>
              <a:rPr sz="1400" spc="253" dirty="0">
                <a:latin typeface="Segoe UI Light"/>
                <a:cs typeface="Segoe UI Light"/>
              </a:rPr>
              <a:t> </a:t>
            </a:r>
            <a:r>
              <a:rPr sz="1400" spc="-3" dirty="0">
                <a:latin typeface="Segoe UI Light"/>
                <a:cs typeface="Segoe UI Light"/>
              </a:rPr>
              <a:t>научить</a:t>
            </a:r>
            <a:r>
              <a:rPr sz="1400" spc="253" dirty="0">
                <a:latin typeface="Segoe UI Light"/>
                <a:cs typeface="Segoe UI Light"/>
              </a:rPr>
              <a:t> </a:t>
            </a:r>
            <a:r>
              <a:rPr sz="1400" spc="-40" dirty="0">
                <a:latin typeface="Segoe UI Light"/>
                <a:cs typeface="Segoe UI Light"/>
              </a:rPr>
              <a:t>этому.</a:t>
            </a:r>
            <a:r>
              <a:rPr sz="1400" spc="257" dirty="0">
                <a:latin typeface="Segoe UI Light"/>
                <a:cs typeface="Segoe UI Light"/>
              </a:rPr>
              <a:t> </a:t>
            </a:r>
            <a:r>
              <a:rPr sz="1400" dirty="0">
                <a:latin typeface="Segoe UI Light"/>
                <a:cs typeface="Segoe UI Light"/>
              </a:rPr>
              <a:t>Зачастую</a:t>
            </a:r>
            <a:r>
              <a:rPr sz="1400" spc="253" dirty="0">
                <a:latin typeface="Segoe UI Light"/>
                <a:cs typeface="Segoe UI Light"/>
              </a:rPr>
              <a:t> </a:t>
            </a:r>
            <a:r>
              <a:rPr sz="1400" spc="-3" dirty="0">
                <a:latin typeface="Segoe UI Light"/>
                <a:cs typeface="Segoe UI Light"/>
              </a:rPr>
              <a:t>эмоции</a:t>
            </a:r>
            <a:r>
              <a:rPr sz="1400" spc="257" dirty="0">
                <a:latin typeface="Segoe UI Light"/>
                <a:cs typeface="Segoe UI Light"/>
              </a:rPr>
              <a:t> </a:t>
            </a:r>
            <a:r>
              <a:rPr sz="1400" spc="3" dirty="0">
                <a:latin typeface="Segoe UI Light"/>
                <a:cs typeface="Segoe UI Light"/>
              </a:rPr>
              <a:t>могут</a:t>
            </a:r>
            <a:endParaRPr sz="1400">
              <a:latin typeface="Segoe UI Light"/>
              <a:cs typeface="Segoe UI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30901" y="4797637"/>
            <a:ext cx="1765300" cy="654880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 marR="3387">
              <a:lnSpc>
                <a:spcPct val="150000"/>
              </a:lnSpc>
              <a:spcBef>
                <a:spcPts val="67"/>
              </a:spcBef>
              <a:tabLst>
                <a:tab pos="785323" algn="l"/>
                <a:tab pos="1132897" algn="l"/>
                <a:tab pos="1389873" algn="l"/>
              </a:tabLst>
            </a:pPr>
            <a:r>
              <a:rPr sz="1400" dirty="0">
                <a:latin typeface="Segoe UI Light"/>
                <a:cs typeface="Segoe UI Light"/>
              </a:rPr>
              <a:t>пр</a:t>
            </a:r>
            <a:r>
              <a:rPr sz="1400" spc="-7" dirty="0">
                <a:latin typeface="Segoe UI Light"/>
                <a:cs typeface="Segoe UI Light"/>
              </a:rPr>
              <a:t>о</a:t>
            </a:r>
            <a:r>
              <a:rPr sz="1400" dirty="0">
                <a:latin typeface="Segoe UI Light"/>
                <a:cs typeface="Segoe UI Light"/>
              </a:rPr>
              <a:t>являт</a:t>
            </a:r>
            <a:r>
              <a:rPr sz="1400" spc="-17" dirty="0">
                <a:latin typeface="Segoe UI Light"/>
                <a:cs typeface="Segoe UI Light"/>
              </a:rPr>
              <a:t>ь</a:t>
            </a:r>
            <a:r>
              <a:rPr sz="1400" dirty="0">
                <a:latin typeface="Segoe UI Light"/>
                <a:cs typeface="Segoe UI Light"/>
              </a:rPr>
              <a:t>ся	в	виде  </a:t>
            </a:r>
            <a:r>
              <a:rPr sz="1400" spc="-13" dirty="0">
                <a:latin typeface="Segoe UI Light"/>
                <a:cs typeface="Segoe UI Light"/>
              </a:rPr>
              <a:t>поэтому	</a:t>
            </a:r>
            <a:r>
              <a:rPr sz="1400" spc="-7" dirty="0">
                <a:latin typeface="Segoe UI Light"/>
                <a:cs typeface="Segoe UI Light"/>
              </a:rPr>
              <a:t>необходимо</a:t>
            </a:r>
            <a:endParaRPr sz="1400">
              <a:latin typeface="Segoe UI Light"/>
              <a:cs typeface="Segoe UI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16767" y="4797637"/>
            <a:ext cx="3027257" cy="654880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 marR="3387" indent="33445">
              <a:lnSpc>
                <a:spcPct val="150000"/>
              </a:lnSpc>
              <a:spcBef>
                <a:spcPts val="67"/>
              </a:spcBef>
              <a:tabLst>
                <a:tab pos="744681" algn="l"/>
                <a:tab pos="912329" algn="l"/>
                <a:tab pos="1608324" algn="l"/>
                <a:tab pos="1960978" algn="l"/>
                <a:tab pos="2412273" algn="l"/>
                <a:tab pos="2764082" algn="l"/>
              </a:tabLst>
            </a:pPr>
            <a:r>
              <a:rPr sz="1400" spc="-30" dirty="0">
                <a:latin typeface="Segoe UI Light"/>
                <a:cs typeface="Segoe UI Light"/>
              </a:rPr>
              <a:t>т</a:t>
            </a:r>
            <a:r>
              <a:rPr sz="1400" dirty="0">
                <a:latin typeface="Segoe UI Light"/>
                <a:cs typeface="Segoe UI Light"/>
              </a:rPr>
              <a:t>еле</a:t>
            </a:r>
            <a:r>
              <a:rPr sz="1400" spc="3" dirty="0">
                <a:latin typeface="Segoe UI Light"/>
                <a:cs typeface="Segoe UI Light"/>
              </a:rPr>
              <a:t>с</a:t>
            </a:r>
            <a:r>
              <a:rPr sz="1400" dirty="0">
                <a:latin typeface="Segoe UI Light"/>
                <a:cs typeface="Segoe UI Light"/>
              </a:rPr>
              <a:t>ных		</a:t>
            </a:r>
            <a:r>
              <a:rPr sz="1400" spc="-3" dirty="0">
                <a:latin typeface="Segoe UI Light"/>
                <a:cs typeface="Segoe UI Light"/>
              </a:rPr>
              <a:t>ощуще</a:t>
            </a:r>
            <a:r>
              <a:rPr sz="1400" spc="-7" dirty="0">
                <a:latin typeface="Segoe UI Light"/>
                <a:cs typeface="Segoe UI Light"/>
              </a:rPr>
              <a:t>н</a:t>
            </a:r>
            <a:r>
              <a:rPr sz="1400" dirty="0">
                <a:latin typeface="Segoe UI Light"/>
                <a:cs typeface="Segoe UI Light"/>
              </a:rPr>
              <a:t>ий,	дис</a:t>
            </a:r>
            <a:r>
              <a:rPr sz="1400" spc="-43" dirty="0">
                <a:latin typeface="Segoe UI Light"/>
                <a:cs typeface="Segoe UI Light"/>
              </a:rPr>
              <a:t>к</a:t>
            </a:r>
            <a:r>
              <a:rPr sz="1400" spc="-3" dirty="0">
                <a:latin typeface="Segoe UI Light"/>
                <a:cs typeface="Segoe UI Light"/>
              </a:rPr>
              <a:t>омфо</a:t>
            </a:r>
            <a:r>
              <a:rPr sz="1400" spc="-47" dirty="0">
                <a:latin typeface="Segoe UI Light"/>
                <a:cs typeface="Segoe UI Light"/>
              </a:rPr>
              <a:t>р</a:t>
            </a:r>
            <a:r>
              <a:rPr sz="1400" spc="-3" dirty="0">
                <a:latin typeface="Segoe UI Light"/>
                <a:cs typeface="Segoe UI Light"/>
              </a:rPr>
              <a:t>т</a:t>
            </a:r>
            <a:r>
              <a:rPr sz="1400" spc="7" dirty="0">
                <a:latin typeface="Segoe UI Light"/>
                <a:cs typeface="Segoe UI Light"/>
              </a:rPr>
              <a:t>а</a:t>
            </a:r>
            <a:r>
              <a:rPr sz="1400" dirty="0">
                <a:latin typeface="Segoe UI Light"/>
                <a:cs typeface="Segoe UI Light"/>
              </a:rPr>
              <a:t>,  </a:t>
            </a:r>
            <a:r>
              <a:rPr sz="1400" spc="3" dirty="0">
                <a:latin typeface="Segoe UI Light"/>
                <a:cs typeface="Segoe UI Light"/>
              </a:rPr>
              <a:t>п</a:t>
            </a:r>
            <a:r>
              <a:rPr sz="1400" spc="-3" dirty="0">
                <a:latin typeface="Segoe UI Light"/>
                <a:cs typeface="Segoe UI Light"/>
              </a:rPr>
              <a:t>омоч</a:t>
            </a:r>
            <a:r>
              <a:rPr sz="1400" dirty="0">
                <a:latin typeface="Segoe UI Light"/>
                <a:cs typeface="Segoe UI Light"/>
              </a:rPr>
              <a:t>ь	вы</a:t>
            </a:r>
            <a:r>
              <a:rPr sz="1400" spc="-23" dirty="0">
                <a:latin typeface="Segoe UI Light"/>
                <a:cs typeface="Segoe UI Light"/>
              </a:rPr>
              <a:t>р</a:t>
            </a:r>
            <a:r>
              <a:rPr sz="1400" spc="-13" dirty="0">
                <a:latin typeface="Segoe UI Light"/>
                <a:cs typeface="Segoe UI Light"/>
              </a:rPr>
              <a:t>а</a:t>
            </a:r>
            <a:r>
              <a:rPr sz="1400" spc="-3" dirty="0">
                <a:latin typeface="Segoe UI Light"/>
                <a:cs typeface="Segoe UI Light"/>
              </a:rPr>
              <a:t>зит</a:t>
            </a:r>
            <a:r>
              <a:rPr sz="1400" dirty="0">
                <a:latin typeface="Segoe UI Light"/>
                <a:cs typeface="Segoe UI Light"/>
              </a:rPr>
              <a:t>ь	с</a:t>
            </a:r>
            <a:r>
              <a:rPr sz="1400" spc="3" dirty="0">
                <a:latin typeface="Segoe UI Light"/>
                <a:cs typeface="Segoe UI Light"/>
              </a:rPr>
              <a:t>л</a:t>
            </a:r>
            <a:r>
              <a:rPr sz="1400" spc="-3" dirty="0">
                <a:latin typeface="Segoe UI Light"/>
                <a:cs typeface="Segoe UI Light"/>
              </a:rPr>
              <a:t>овам</a:t>
            </a:r>
            <a:r>
              <a:rPr sz="1400" dirty="0">
                <a:latin typeface="Segoe UI Light"/>
                <a:cs typeface="Segoe UI Light"/>
              </a:rPr>
              <a:t>и	</a:t>
            </a:r>
            <a:r>
              <a:rPr sz="1400" spc="-37" dirty="0">
                <a:latin typeface="Segoe UI Light"/>
                <a:cs typeface="Segoe UI Light"/>
              </a:rPr>
              <a:t>т</a:t>
            </a:r>
            <a:r>
              <a:rPr sz="1400" spc="-3" dirty="0">
                <a:latin typeface="Segoe UI Light"/>
                <a:cs typeface="Segoe UI Light"/>
              </a:rPr>
              <a:t>о</a:t>
            </a:r>
            <a:r>
              <a:rPr sz="1400" dirty="0">
                <a:latin typeface="Segoe UI Light"/>
                <a:cs typeface="Segoe UI Light"/>
              </a:rPr>
              <a:t>,	ч</a:t>
            </a:r>
            <a:r>
              <a:rPr sz="1400" spc="-33" dirty="0">
                <a:latin typeface="Segoe UI Light"/>
                <a:cs typeface="Segoe UI Light"/>
              </a:rPr>
              <a:t>т</a:t>
            </a:r>
            <a:r>
              <a:rPr sz="1400" dirty="0">
                <a:latin typeface="Segoe UI Light"/>
                <a:cs typeface="Segoe UI Light"/>
              </a:rPr>
              <a:t>о</a:t>
            </a:r>
            <a:endParaRPr sz="1400">
              <a:latin typeface="Segoe UI Light"/>
              <a:cs typeface="Segoe UI Ligh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30902" y="5437530"/>
            <a:ext cx="4914053" cy="978046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 marR="3387" algn="just">
              <a:lnSpc>
                <a:spcPct val="150000"/>
              </a:lnSpc>
              <a:spcBef>
                <a:spcPts val="67"/>
              </a:spcBef>
            </a:pPr>
            <a:r>
              <a:rPr sz="1400" spc="-3" dirty="0">
                <a:latin typeface="Segoe UI Light"/>
                <a:cs typeface="Segoe UI Light"/>
              </a:rPr>
              <a:t>обучающийся </a:t>
            </a:r>
            <a:r>
              <a:rPr sz="1400" spc="-10" dirty="0">
                <a:latin typeface="Segoe UI Light"/>
                <a:cs typeface="Segoe UI Light"/>
              </a:rPr>
              <a:t>чувствует. </a:t>
            </a:r>
            <a:r>
              <a:rPr sz="1400" dirty="0">
                <a:latin typeface="Segoe UI Light"/>
                <a:cs typeface="Segoe UI Light"/>
              </a:rPr>
              <a:t>Также важно </a:t>
            </a:r>
            <a:r>
              <a:rPr sz="1400" spc="-7" dirty="0">
                <a:latin typeface="Segoe UI Light"/>
                <a:cs typeface="Segoe UI Light"/>
              </a:rPr>
              <a:t>объяснить </a:t>
            </a:r>
            <a:r>
              <a:rPr sz="1400" spc="-17" dirty="0">
                <a:latin typeface="Segoe UI Light"/>
                <a:cs typeface="Segoe UI Light"/>
              </a:rPr>
              <a:t>ребенку, </a:t>
            </a:r>
            <a:r>
              <a:rPr sz="1400" spc="-13" dirty="0">
                <a:latin typeface="Segoe UI Light"/>
                <a:cs typeface="Segoe UI Light"/>
              </a:rPr>
              <a:t>что </a:t>
            </a:r>
            <a:r>
              <a:rPr sz="1400" spc="-10" dirty="0">
                <a:latin typeface="Segoe UI Light"/>
                <a:cs typeface="Segoe UI Light"/>
              </a:rPr>
              <a:t> </a:t>
            </a:r>
            <a:r>
              <a:rPr sz="1400" spc="-3" dirty="0">
                <a:latin typeface="Segoe UI Light"/>
                <a:cs typeface="Segoe UI Light"/>
              </a:rPr>
              <a:t>эмоции</a:t>
            </a:r>
            <a:r>
              <a:rPr sz="1400" dirty="0">
                <a:latin typeface="Segoe UI Light"/>
                <a:cs typeface="Segoe UI Light"/>
              </a:rPr>
              <a:t> </a:t>
            </a:r>
            <a:r>
              <a:rPr sz="1400" spc="7" dirty="0">
                <a:latin typeface="Segoe UI Light"/>
                <a:cs typeface="Segoe UI Light"/>
              </a:rPr>
              <a:t>могут</a:t>
            </a:r>
            <a:r>
              <a:rPr sz="1400" spc="10" dirty="0">
                <a:latin typeface="Segoe UI Light"/>
                <a:cs typeface="Segoe UI Light"/>
              </a:rPr>
              <a:t> </a:t>
            </a:r>
            <a:r>
              <a:rPr sz="1400" dirty="0">
                <a:latin typeface="Segoe UI Light"/>
                <a:cs typeface="Segoe UI Light"/>
              </a:rPr>
              <a:t>быть</a:t>
            </a:r>
            <a:r>
              <a:rPr sz="1400" spc="3" dirty="0">
                <a:latin typeface="Segoe UI Light"/>
                <a:cs typeface="Segoe UI Light"/>
              </a:rPr>
              <a:t> </a:t>
            </a:r>
            <a:r>
              <a:rPr sz="1400" spc="-3" dirty="0">
                <a:latin typeface="Segoe UI Light"/>
                <a:cs typeface="Segoe UI Light"/>
              </a:rPr>
              <a:t>не</a:t>
            </a:r>
            <a:r>
              <a:rPr sz="1400" dirty="0">
                <a:latin typeface="Segoe UI Light"/>
                <a:cs typeface="Segoe UI Light"/>
              </a:rPr>
              <a:t> </a:t>
            </a:r>
            <a:r>
              <a:rPr sz="1400" spc="-17" dirty="0">
                <a:latin typeface="Segoe UI Light"/>
                <a:cs typeface="Segoe UI Light"/>
              </a:rPr>
              <a:t>только</a:t>
            </a:r>
            <a:r>
              <a:rPr sz="1400" spc="-13" dirty="0">
                <a:latin typeface="Segoe UI Light"/>
                <a:cs typeface="Segoe UI Light"/>
              </a:rPr>
              <a:t> </a:t>
            </a:r>
            <a:r>
              <a:rPr sz="1400" spc="-7" dirty="0">
                <a:latin typeface="Segoe UI Light"/>
                <a:cs typeface="Segoe UI Light"/>
              </a:rPr>
              <a:t>положительными</a:t>
            </a:r>
            <a:r>
              <a:rPr sz="1400" spc="-3" dirty="0">
                <a:latin typeface="Segoe UI Light"/>
                <a:cs typeface="Segoe UI Light"/>
              </a:rPr>
              <a:t> </a:t>
            </a:r>
            <a:r>
              <a:rPr sz="1400" dirty="0">
                <a:latin typeface="Segoe UI Light"/>
                <a:cs typeface="Segoe UI Light"/>
              </a:rPr>
              <a:t>или </a:t>
            </a:r>
            <a:r>
              <a:rPr sz="1400" spc="-377" dirty="0">
                <a:latin typeface="Segoe UI Light"/>
                <a:cs typeface="Segoe UI Light"/>
              </a:rPr>
              <a:t> </a:t>
            </a:r>
            <a:r>
              <a:rPr sz="1400" spc="-10" dirty="0">
                <a:latin typeface="Segoe UI Light"/>
                <a:cs typeface="Segoe UI Light"/>
              </a:rPr>
              <a:t>отрицательными,</a:t>
            </a:r>
            <a:r>
              <a:rPr sz="1400" spc="10" dirty="0">
                <a:latin typeface="Segoe UI Light"/>
                <a:cs typeface="Segoe UI Light"/>
              </a:rPr>
              <a:t> </a:t>
            </a:r>
            <a:r>
              <a:rPr sz="1400" spc="-3" dirty="0">
                <a:latin typeface="Segoe UI Light"/>
                <a:cs typeface="Segoe UI Light"/>
              </a:rPr>
              <a:t>но</a:t>
            </a:r>
            <a:r>
              <a:rPr sz="1400" spc="7" dirty="0">
                <a:latin typeface="Segoe UI Light"/>
                <a:cs typeface="Segoe UI Light"/>
              </a:rPr>
              <a:t> </a:t>
            </a:r>
            <a:r>
              <a:rPr sz="1400" dirty="0">
                <a:latin typeface="Segoe UI Light"/>
                <a:cs typeface="Segoe UI Light"/>
              </a:rPr>
              <a:t>и</a:t>
            </a:r>
            <a:r>
              <a:rPr sz="1400" spc="3" dirty="0">
                <a:latin typeface="Segoe UI Light"/>
                <a:cs typeface="Segoe UI Light"/>
              </a:rPr>
              <a:t> </a:t>
            </a:r>
            <a:r>
              <a:rPr sz="1400" spc="-3" dirty="0">
                <a:latin typeface="Segoe UI Light"/>
                <a:cs typeface="Segoe UI Light"/>
              </a:rPr>
              <a:t>смешанными.</a:t>
            </a:r>
            <a:endParaRPr sz="1400">
              <a:latin typeface="Segoe UI Light"/>
              <a:cs typeface="Segoe UI Ligh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249670" y="1874181"/>
            <a:ext cx="5321723" cy="2917038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416581" marR="3387" indent="-408537" algn="just">
              <a:lnSpc>
                <a:spcPct val="150000"/>
              </a:lnSpc>
              <a:spcBef>
                <a:spcPts val="67"/>
              </a:spcBef>
              <a:buFont typeface="Arial MT"/>
              <a:buChar char="•"/>
              <a:tabLst>
                <a:tab pos="417004" algn="l"/>
              </a:tabLst>
            </a:pPr>
            <a:r>
              <a:rPr sz="1400" spc="-27" dirty="0">
                <a:latin typeface="Segoe UI Light"/>
                <a:cs typeface="Segoe UI Light"/>
              </a:rPr>
              <a:t>Будет </a:t>
            </a:r>
            <a:r>
              <a:rPr sz="1400" spc="-3" dirty="0">
                <a:latin typeface="Segoe UI Light"/>
                <a:cs typeface="Segoe UI Light"/>
              </a:rPr>
              <a:t>полезно </a:t>
            </a:r>
            <a:r>
              <a:rPr sz="1400" spc="-7" dirty="0">
                <a:latin typeface="Segoe UI Light"/>
                <a:cs typeface="Segoe UI Light"/>
              </a:rPr>
              <a:t>объяснить </a:t>
            </a:r>
            <a:r>
              <a:rPr sz="1400" spc="-3" dirty="0">
                <a:latin typeface="Segoe UI Light"/>
                <a:cs typeface="Segoe UI Light"/>
              </a:rPr>
              <a:t>обучающемуся, </a:t>
            </a:r>
            <a:r>
              <a:rPr sz="1400" spc="-13" dirty="0">
                <a:latin typeface="Segoe UI Light"/>
                <a:cs typeface="Segoe UI Light"/>
              </a:rPr>
              <a:t>что </a:t>
            </a:r>
            <a:r>
              <a:rPr sz="1400" spc="-3" dirty="0">
                <a:latin typeface="Segoe UI Light"/>
                <a:cs typeface="Segoe UI Light"/>
              </a:rPr>
              <a:t>эмоции не </a:t>
            </a:r>
            <a:r>
              <a:rPr sz="1400" spc="-10" dirty="0">
                <a:latin typeface="Segoe UI Light"/>
                <a:cs typeface="Segoe UI Light"/>
              </a:rPr>
              <a:t>стоит </a:t>
            </a:r>
            <a:r>
              <a:rPr sz="1400" spc="-7" dirty="0">
                <a:latin typeface="Segoe UI Light"/>
                <a:cs typeface="Segoe UI Light"/>
              </a:rPr>
              <a:t> </a:t>
            </a:r>
            <a:r>
              <a:rPr sz="1400" spc="-3" dirty="0">
                <a:latin typeface="Segoe UI Light"/>
                <a:cs typeface="Segoe UI Light"/>
              </a:rPr>
              <a:t>подавлять</a:t>
            </a:r>
            <a:r>
              <a:rPr sz="1400" dirty="0">
                <a:latin typeface="Segoe UI Light"/>
                <a:cs typeface="Segoe UI Light"/>
              </a:rPr>
              <a:t> или</a:t>
            </a:r>
            <a:r>
              <a:rPr sz="1400" spc="3" dirty="0">
                <a:latin typeface="Segoe UI Light"/>
                <a:cs typeface="Segoe UI Light"/>
              </a:rPr>
              <a:t> </a:t>
            </a:r>
            <a:r>
              <a:rPr sz="1400" spc="-3" dirty="0">
                <a:latin typeface="Segoe UI Light"/>
                <a:cs typeface="Segoe UI Light"/>
              </a:rPr>
              <a:t>их</a:t>
            </a:r>
            <a:r>
              <a:rPr sz="1400" dirty="0">
                <a:latin typeface="Segoe UI Light"/>
                <a:cs typeface="Segoe UI Light"/>
              </a:rPr>
              <a:t> </a:t>
            </a:r>
            <a:r>
              <a:rPr sz="1400" spc="-3" dirty="0">
                <a:latin typeface="Segoe UI Light"/>
                <a:cs typeface="Segoe UI Light"/>
              </a:rPr>
              <a:t>стыдиться,</a:t>
            </a:r>
            <a:r>
              <a:rPr sz="1400" dirty="0">
                <a:latin typeface="Segoe UI Light"/>
                <a:cs typeface="Segoe UI Light"/>
              </a:rPr>
              <a:t> </a:t>
            </a:r>
            <a:r>
              <a:rPr sz="1400" spc="-3" dirty="0">
                <a:latin typeface="Segoe UI Light"/>
                <a:cs typeface="Segoe UI Light"/>
              </a:rPr>
              <a:t>но</a:t>
            </a:r>
            <a:r>
              <a:rPr sz="1400" dirty="0">
                <a:latin typeface="Segoe UI Light"/>
                <a:cs typeface="Segoe UI Light"/>
              </a:rPr>
              <a:t> </a:t>
            </a:r>
            <a:r>
              <a:rPr sz="1400" spc="-3" dirty="0">
                <a:latin typeface="Segoe UI Light"/>
                <a:cs typeface="Segoe UI Light"/>
              </a:rPr>
              <a:t>понимать,</a:t>
            </a:r>
            <a:r>
              <a:rPr sz="1400" dirty="0">
                <a:latin typeface="Segoe UI Light"/>
                <a:cs typeface="Segoe UI Light"/>
              </a:rPr>
              <a:t> </a:t>
            </a:r>
            <a:r>
              <a:rPr sz="1400" spc="-3" dirty="0">
                <a:latin typeface="Segoe UI Light"/>
                <a:cs typeface="Segoe UI Light"/>
              </a:rPr>
              <a:t>принимать</a:t>
            </a:r>
            <a:r>
              <a:rPr sz="1400" dirty="0">
                <a:latin typeface="Segoe UI Light"/>
                <a:cs typeface="Segoe UI Light"/>
              </a:rPr>
              <a:t> и </a:t>
            </a:r>
            <a:r>
              <a:rPr sz="1400" spc="3" dirty="0">
                <a:latin typeface="Segoe UI Light"/>
                <a:cs typeface="Segoe UI Light"/>
              </a:rPr>
              <a:t> </a:t>
            </a:r>
            <a:r>
              <a:rPr sz="1400" spc="-13" dirty="0">
                <a:latin typeface="Segoe UI Light"/>
                <a:cs typeface="Segoe UI Light"/>
              </a:rPr>
              <a:t>регулировать</a:t>
            </a:r>
            <a:r>
              <a:rPr sz="1400" spc="-10" dirty="0">
                <a:latin typeface="Segoe UI Light"/>
                <a:cs typeface="Segoe UI Light"/>
              </a:rPr>
              <a:t> </a:t>
            </a:r>
            <a:r>
              <a:rPr sz="1400" spc="-3" dirty="0">
                <a:latin typeface="Segoe UI Light"/>
                <a:cs typeface="Segoe UI Light"/>
              </a:rPr>
              <a:t>их на уровне поведения </a:t>
            </a:r>
            <a:r>
              <a:rPr sz="1400" spc="-7" dirty="0">
                <a:latin typeface="Segoe UI Light"/>
                <a:cs typeface="Segoe UI Light"/>
              </a:rPr>
              <a:t>необходимо учиться. </a:t>
            </a:r>
            <a:r>
              <a:rPr sz="1400" spc="-3" dirty="0">
                <a:latin typeface="Segoe UI Light"/>
                <a:cs typeface="Segoe UI Light"/>
              </a:rPr>
              <a:t> Психологу важно не </a:t>
            </a:r>
            <a:r>
              <a:rPr sz="1400" spc="-13" dirty="0">
                <a:latin typeface="Segoe UI Light"/>
                <a:cs typeface="Segoe UI Light"/>
              </a:rPr>
              <a:t>только </a:t>
            </a:r>
            <a:r>
              <a:rPr sz="1400" spc="-10" dirty="0">
                <a:latin typeface="Segoe UI Light"/>
                <a:cs typeface="Segoe UI Light"/>
              </a:rPr>
              <a:t>поддержать </a:t>
            </a:r>
            <a:r>
              <a:rPr sz="1400" spc="-3" dirty="0">
                <a:latin typeface="Segoe UI Light"/>
                <a:cs typeface="Segoe UI Light"/>
              </a:rPr>
              <a:t>ребенка </a:t>
            </a:r>
            <a:r>
              <a:rPr sz="1400" dirty="0">
                <a:latin typeface="Segoe UI Light"/>
                <a:cs typeface="Segoe UI Light"/>
              </a:rPr>
              <a:t>в </a:t>
            </a:r>
            <a:r>
              <a:rPr sz="1400" spc="-10" dirty="0">
                <a:latin typeface="Segoe UI Light"/>
                <a:cs typeface="Segoe UI Light"/>
              </a:rPr>
              <a:t>том, </a:t>
            </a:r>
            <a:r>
              <a:rPr sz="1400" spc="-13" dirty="0">
                <a:latin typeface="Segoe UI Light"/>
                <a:cs typeface="Segoe UI Light"/>
              </a:rPr>
              <a:t>что </a:t>
            </a:r>
            <a:r>
              <a:rPr sz="1400" spc="-27" dirty="0">
                <a:latin typeface="Segoe UI Light"/>
                <a:cs typeface="Segoe UI Light"/>
              </a:rPr>
              <a:t>тот </a:t>
            </a:r>
            <a:r>
              <a:rPr sz="1400" spc="-23" dirty="0">
                <a:latin typeface="Segoe UI Light"/>
                <a:cs typeface="Segoe UI Light"/>
              </a:rPr>
              <a:t> </a:t>
            </a:r>
            <a:r>
              <a:rPr sz="1400" spc="-10" dirty="0">
                <a:latin typeface="Segoe UI Light"/>
                <a:cs typeface="Segoe UI Light"/>
              </a:rPr>
              <a:t>чувствует,</a:t>
            </a:r>
            <a:r>
              <a:rPr sz="1400" spc="-7" dirty="0">
                <a:latin typeface="Segoe UI Light"/>
                <a:cs typeface="Segoe UI Light"/>
              </a:rPr>
              <a:t> </a:t>
            </a:r>
            <a:r>
              <a:rPr sz="1400" dirty="0">
                <a:latin typeface="Segoe UI Light"/>
                <a:cs typeface="Segoe UI Light"/>
              </a:rPr>
              <a:t>и</a:t>
            </a:r>
            <a:r>
              <a:rPr sz="1400" spc="3" dirty="0">
                <a:latin typeface="Segoe UI Light"/>
                <a:cs typeface="Segoe UI Light"/>
              </a:rPr>
              <a:t> </a:t>
            </a:r>
            <a:r>
              <a:rPr sz="1400" spc="-3" dirty="0">
                <a:latin typeface="Segoe UI Light"/>
                <a:cs typeface="Segoe UI Light"/>
              </a:rPr>
              <a:t>вербализовать</a:t>
            </a:r>
            <a:r>
              <a:rPr sz="1400" dirty="0">
                <a:latin typeface="Segoe UI Light"/>
                <a:cs typeface="Segoe UI Light"/>
              </a:rPr>
              <a:t> </a:t>
            </a:r>
            <a:r>
              <a:rPr sz="1400" spc="-3" dirty="0">
                <a:latin typeface="Segoe UI Light"/>
                <a:cs typeface="Segoe UI Light"/>
              </a:rPr>
              <a:t>эту</a:t>
            </a:r>
            <a:r>
              <a:rPr sz="1400" dirty="0">
                <a:latin typeface="Segoe UI Light"/>
                <a:cs typeface="Segoe UI Light"/>
              </a:rPr>
              <a:t> </a:t>
            </a:r>
            <a:r>
              <a:rPr sz="1400" spc="-3" dirty="0">
                <a:latin typeface="Segoe UI Light"/>
                <a:cs typeface="Segoe UI Light"/>
              </a:rPr>
              <a:t>эмоцию,</a:t>
            </a:r>
            <a:r>
              <a:rPr sz="1400" dirty="0">
                <a:latin typeface="Segoe UI Light"/>
                <a:cs typeface="Segoe UI Light"/>
              </a:rPr>
              <a:t> </a:t>
            </a:r>
            <a:r>
              <a:rPr sz="1400" spc="-3" dirty="0">
                <a:latin typeface="Segoe UI Light"/>
                <a:cs typeface="Segoe UI Light"/>
              </a:rPr>
              <a:t>но</a:t>
            </a:r>
            <a:r>
              <a:rPr sz="1400" dirty="0">
                <a:latin typeface="Segoe UI Light"/>
                <a:cs typeface="Segoe UI Light"/>
              </a:rPr>
              <a:t> и</a:t>
            </a:r>
            <a:r>
              <a:rPr sz="1400" spc="3" dirty="0">
                <a:latin typeface="Segoe UI Light"/>
                <a:cs typeface="Segoe UI Light"/>
              </a:rPr>
              <a:t> </a:t>
            </a:r>
            <a:r>
              <a:rPr sz="1400" spc="-7" dirty="0">
                <a:latin typeface="Segoe UI Light"/>
                <a:cs typeface="Segoe UI Light"/>
              </a:rPr>
              <a:t>объяснить </a:t>
            </a:r>
            <a:r>
              <a:rPr sz="1400" spc="-3" dirty="0">
                <a:latin typeface="Segoe UI Light"/>
                <a:cs typeface="Segoe UI Light"/>
              </a:rPr>
              <a:t> поведенческие</a:t>
            </a:r>
            <a:r>
              <a:rPr sz="1400" dirty="0">
                <a:latin typeface="Segoe UI Light"/>
                <a:cs typeface="Segoe UI Light"/>
              </a:rPr>
              <a:t> </a:t>
            </a:r>
            <a:r>
              <a:rPr sz="1400" spc="-3" dirty="0">
                <a:latin typeface="Segoe UI Light"/>
                <a:cs typeface="Segoe UI Light"/>
              </a:rPr>
              <a:t>особенности</a:t>
            </a:r>
            <a:r>
              <a:rPr sz="1400" dirty="0">
                <a:latin typeface="Segoe UI Light"/>
                <a:cs typeface="Segoe UI Light"/>
              </a:rPr>
              <a:t> ее</a:t>
            </a:r>
            <a:r>
              <a:rPr sz="1400" spc="3" dirty="0">
                <a:latin typeface="Segoe UI Light"/>
                <a:cs typeface="Segoe UI Light"/>
              </a:rPr>
              <a:t> </a:t>
            </a:r>
            <a:r>
              <a:rPr sz="1400" spc="-3" dirty="0">
                <a:latin typeface="Segoe UI Light"/>
                <a:cs typeface="Segoe UI Light"/>
              </a:rPr>
              <a:t>проявления.</a:t>
            </a:r>
            <a:r>
              <a:rPr sz="1400" dirty="0">
                <a:latin typeface="Segoe UI Light"/>
                <a:cs typeface="Segoe UI Light"/>
              </a:rPr>
              <a:t> Например, </a:t>
            </a:r>
            <a:r>
              <a:rPr sz="1400" spc="3" dirty="0">
                <a:latin typeface="Segoe UI Light"/>
                <a:cs typeface="Segoe UI Light"/>
              </a:rPr>
              <a:t> </a:t>
            </a:r>
            <a:r>
              <a:rPr sz="1400" spc="-7" dirty="0">
                <a:latin typeface="Segoe UI Light"/>
                <a:cs typeface="Segoe UI Light"/>
              </a:rPr>
              <a:t>обратившийся</a:t>
            </a:r>
            <a:r>
              <a:rPr sz="1400" spc="-3" dirty="0">
                <a:latin typeface="Segoe UI Light"/>
                <a:cs typeface="Segoe UI Light"/>
              </a:rPr>
              <a:t> </a:t>
            </a:r>
            <a:r>
              <a:rPr sz="1400" spc="-20" dirty="0">
                <a:latin typeface="Segoe UI Light"/>
                <a:cs typeface="Segoe UI Light"/>
              </a:rPr>
              <a:t>может</a:t>
            </a:r>
            <a:r>
              <a:rPr sz="1400" spc="-17" dirty="0">
                <a:latin typeface="Segoe UI Light"/>
                <a:cs typeface="Segoe UI Light"/>
              </a:rPr>
              <a:t> </a:t>
            </a:r>
            <a:r>
              <a:rPr sz="1400" dirty="0">
                <a:latin typeface="Segoe UI Light"/>
                <a:cs typeface="Segoe UI Light"/>
              </a:rPr>
              <a:t>испытывать</a:t>
            </a:r>
            <a:r>
              <a:rPr sz="1400" spc="3" dirty="0">
                <a:latin typeface="Segoe UI Light"/>
                <a:cs typeface="Segoe UI Light"/>
              </a:rPr>
              <a:t> </a:t>
            </a:r>
            <a:r>
              <a:rPr sz="1400" spc="-10" dirty="0">
                <a:latin typeface="Segoe UI Light"/>
                <a:cs typeface="Segoe UI Light"/>
              </a:rPr>
              <a:t>негативное</a:t>
            </a:r>
            <a:r>
              <a:rPr sz="1400" spc="-7" dirty="0">
                <a:latin typeface="Segoe UI Light"/>
                <a:cs typeface="Segoe UI Light"/>
              </a:rPr>
              <a:t> отношение</a:t>
            </a:r>
            <a:r>
              <a:rPr sz="1400" spc="-3" dirty="0">
                <a:latin typeface="Segoe UI Light"/>
                <a:cs typeface="Segoe UI Light"/>
              </a:rPr>
              <a:t> </a:t>
            </a:r>
            <a:r>
              <a:rPr sz="1400" dirty="0">
                <a:latin typeface="Segoe UI Light"/>
                <a:cs typeface="Segoe UI Light"/>
              </a:rPr>
              <a:t>к </a:t>
            </a:r>
            <a:r>
              <a:rPr sz="1400" spc="3" dirty="0">
                <a:latin typeface="Segoe UI Light"/>
                <a:cs typeface="Segoe UI Light"/>
              </a:rPr>
              <a:t> </a:t>
            </a:r>
            <a:r>
              <a:rPr sz="1400" spc="-13" dirty="0">
                <a:latin typeface="Segoe UI Light"/>
                <a:cs typeface="Segoe UI Light"/>
              </a:rPr>
              <a:t>сиблингу, </a:t>
            </a:r>
            <a:r>
              <a:rPr sz="1400" dirty="0">
                <a:latin typeface="Segoe UI Light"/>
                <a:cs typeface="Segoe UI Light"/>
              </a:rPr>
              <a:t>и </a:t>
            </a:r>
            <a:r>
              <a:rPr sz="1400" spc="-27" dirty="0">
                <a:latin typeface="Segoe UI Light"/>
                <a:cs typeface="Segoe UI Light"/>
              </a:rPr>
              <a:t>это</a:t>
            </a:r>
            <a:r>
              <a:rPr sz="1400" spc="330" dirty="0">
                <a:latin typeface="Segoe UI Light"/>
                <a:cs typeface="Segoe UI Light"/>
              </a:rPr>
              <a:t> </a:t>
            </a:r>
            <a:r>
              <a:rPr sz="1400" dirty="0">
                <a:latin typeface="Segoe UI Light"/>
                <a:cs typeface="Segoe UI Light"/>
              </a:rPr>
              <a:t>вполне нормально, </a:t>
            </a:r>
            <a:r>
              <a:rPr sz="1400" spc="-3" dirty="0">
                <a:latin typeface="Segoe UI Light"/>
                <a:cs typeface="Segoe UI Light"/>
              </a:rPr>
              <a:t>но недопустимо </a:t>
            </a:r>
            <a:r>
              <a:rPr sz="1400" spc="-10" dirty="0">
                <a:latin typeface="Segoe UI Light"/>
                <a:cs typeface="Segoe UI Light"/>
              </a:rPr>
              <a:t>выражать </a:t>
            </a:r>
            <a:r>
              <a:rPr sz="1400" spc="-7" dirty="0">
                <a:latin typeface="Segoe UI Light"/>
                <a:cs typeface="Segoe UI Light"/>
              </a:rPr>
              <a:t> </a:t>
            </a:r>
            <a:r>
              <a:rPr sz="1400" dirty="0">
                <a:latin typeface="Segoe UI Light"/>
                <a:cs typeface="Segoe UI Light"/>
              </a:rPr>
              <a:t>в</a:t>
            </a:r>
            <a:r>
              <a:rPr sz="1400" spc="-10" dirty="0">
                <a:latin typeface="Segoe UI Light"/>
                <a:cs typeface="Segoe UI Light"/>
              </a:rPr>
              <a:t> </a:t>
            </a:r>
            <a:r>
              <a:rPr sz="1400" spc="-17" dirty="0">
                <a:latin typeface="Segoe UI Light"/>
                <a:cs typeface="Segoe UI Light"/>
              </a:rPr>
              <a:t>его</a:t>
            </a:r>
            <a:r>
              <a:rPr sz="1400" spc="7" dirty="0">
                <a:latin typeface="Segoe UI Light"/>
                <a:cs typeface="Segoe UI Light"/>
              </a:rPr>
              <a:t> </a:t>
            </a:r>
            <a:r>
              <a:rPr sz="1400" spc="-10" dirty="0">
                <a:latin typeface="Segoe UI Light"/>
                <a:cs typeface="Segoe UI Light"/>
              </a:rPr>
              <a:t>отношении</a:t>
            </a:r>
            <a:r>
              <a:rPr sz="1400" spc="27" dirty="0">
                <a:latin typeface="Segoe UI Light"/>
                <a:cs typeface="Segoe UI Light"/>
              </a:rPr>
              <a:t> </a:t>
            </a:r>
            <a:r>
              <a:rPr sz="1400" spc="-3" dirty="0">
                <a:latin typeface="Segoe UI Light"/>
                <a:cs typeface="Segoe UI Light"/>
              </a:rPr>
              <a:t>физическую</a:t>
            </a:r>
            <a:r>
              <a:rPr sz="1400" spc="20" dirty="0">
                <a:latin typeface="Segoe UI Light"/>
                <a:cs typeface="Segoe UI Light"/>
              </a:rPr>
              <a:t> </a:t>
            </a:r>
            <a:r>
              <a:rPr sz="1400" spc="-3" dirty="0">
                <a:latin typeface="Segoe UI Light"/>
                <a:cs typeface="Segoe UI Light"/>
              </a:rPr>
              <a:t>агрессию.</a:t>
            </a:r>
            <a:endParaRPr sz="1400">
              <a:latin typeface="Segoe UI Light"/>
              <a:cs typeface="Segoe UI Light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865124" y="784196"/>
            <a:ext cx="4984327" cy="900910"/>
          </a:xfrm>
          <a:prstGeom prst="rect">
            <a:avLst/>
          </a:prstGeom>
        </p:spPr>
        <p:txBody>
          <a:bodyPr vert="horz" wrap="square" lIns="0" tIns="8467" rIns="0" bIns="0" rtlCol="0" anchor="ctr">
            <a:spAutoFit/>
          </a:bodyPr>
          <a:lstStyle/>
          <a:p>
            <a:pPr marL="8467" marR="3387" indent="311588">
              <a:spcBef>
                <a:spcPts val="67"/>
              </a:spcBef>
            </a:pPr>
            <a:r>
              <a:rPr sz="1933" spc="-30" dirty="0"/>
              <a:t>ЭТАП </a:t>
            </a:r>
            <a:r>
              <a:rPr sz="1933" spc="3" dirty="0"/>
              <a:t>2. </a:t>
            </a:r>
            <a:r>
              <a:rPr sz="1933" dirty="0"/>
              <a:t>Проявление эмпатии, </a:t>
            </a:r>
            <a:r>
              <a:rPr sz="1933" spc="3" dirty="0"/>
              <a:t>помощь </a:t>
            </a:r>
            <a:r>
              <a:rPr sz="1933" dirty="0"/>
              <a:t>в </a:t>
            </a:r>
            <a:r>
              <a:rPr sz="1933" spc="3" dirty="0"/>
              <a:t> </a:t>
            </a:r>
            <a:r>
              <a:rPr sz="1933" dirty="0"/>
              <a:t>осознании</a:t>
            </a:r>
            <a:r>
              <a:rPr sz="1933" spc="-30" dirty="0"/>
              <a:t> </a:t>
            </a:r>
            <a:r>
              <a:rPr sz="1933" dirty="0"/>
              <a:t>и</a:t>
            </a:r>
            <a:r>
              <a:rPr sz="1933" spc="-7" dirty="0"/>
              <a:t> </a:t>
            </a:r>
            <a:r>
              <a:rPr sz="1933" spc="3" dirty="0"/>
              <a:t>понимании</a:t>
            </a:r>
            <a:r>
              <a:rPr sz="1933" spc="-23" dirty="0"/>
              <a:t> </a:t>
            </a:r>
            <a:r>
              <a:rPr sz="1933" spc="-3" dirty="0"/>
              <a:t>обратившимся</a:t>
            </a:r>
            <a:r>
              <a:rPr sz="1933" spc="-37" dirty="0"/>
              <a:t> </a:t>
            </a:r>
            <a:r>
              <a:rPr sz="1933" spc="3" dirty="0"/>
              <a:t>своих</a:t>
            </a:r>
            <a:endParaRPr sz="1933"/>
          </a:p>
          <a:p>
            <a:pPr marL="1612981"/>
            <a:r>
              <a:rPr sz="1933" dirty="0"/>
              <a:t>эмоций</a:t>
            </a:r>
            <a:r>
              <a:rPr sz="1933" spc="-37" dirty="0"/>
              <a:t> </a:t>
            </a:r>
            <a:r>
              <a:rPr sz="1933" dirty="0"/>
              <a:t>и</a:t>
            </a:r>
            <a:r>
              <a:rPr sz="1933" spc="-17" dirty="0"/>
              <a:t> </a:t>
            </a:r>
            <a:r>
              <a:rPr sz="1933" dirty="0"/>
              <a:t>чувств</a:t>
            </a:r>
            <a:endParaRPr sz="1933"/>
          </a:p>
        </p:txBody>
      </p:sp>
      <p:sp>
        <p:nvSpPr>
          <p:cNvPr id="8" name="object 8"/>
          <p:cNvSpPr txBox="1"/>
          <p:nvPr/>
        </p:nvSpPr>
        <p:spPr>
          <a:xfrm>
            <a:off x="6670717" y="1087797"/>
            <a:ext cx="4521200" cy="603456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1144327" marR="3387" indent="-1136283">
              <a:spcBef>
                <a:spcPts val="67"/>
              </a:spcBef>
            </a:pPr>
            <a:r>
              <a:rPr sz="1933" spc="-30" dirty="0">
                <a:latin typeface="Segoe UI Light"/>
                <a:cs typeface="Segoe UI Light"/>
              </a:rPr>
              <a:t>ЭТАП </a:t>
            </a:r>
            <a:r>
              <a:rPr sz="1933" spc="3" dirty="0">
                <a:latin typeface="Segoe UI Light"/>
                <a:cs typeface="Segoe UI Light"/>
              </a:rPr>
              <a:t>3.</a:t>
            </a:r>
            <a:r>
              <a:rPr sz="1933" spc="-13" dirty="0">
                <a:latin typeface="Segoe UI Light"/>
                <a:cs typeface="Segoe UI Light"/>
              </a:rPr>
              <a:t> </a:t>
            </a:r>
            <a:r>
              <a:rPr sz="1933" spc="-3" dirty="0">
                <a:latin typeface="Segoe UI Light"/>
                <a:cs typeface="Segoe UI Light"/>
              </a:rPr>
              <a:t>Разграничение</a:t>
            </a:r>
            <a:r>
              <a:rPr sz="1933" spc="-30" dirty="0">
                <a:latin typeface="Segoe UI Light"/>
                <a:cs typeface="Segoe UI Light"/>
              </a:rPr>
              <a:t> </a:t>
            </a:r>
            <a:r>
              <a:rPr sz="1933" dirty="0">
                <a:latin typeface="Segoe UI Light"/>
                <a:cs typeface="Segoe UI Light"/>
              </a:rPr>
              <a:t>эмоциональной</a:t>
            </a:r>
            <a:r>
              <a:rPr sz="1933" spc="-37" dirty="0">
                <a:latin typeface="Segoe UI Light"/>
                <a:cs typeface="Segoe UI Light"/>
              </a:rPr>
              <a:t> </a:t>
            </a:r>
            <a:r>
              <a:rPr sz="1933" dirty="0">
                <a:latin typeface="Segoe UI Light"/>
                <a:cs typeface="Segoe UI Light"/>
              </a:rPr>
              <a:t>и </a:t>
            </a:r>
            <a:r>
              <a:rPr sz="1933" spc="-520" dirty="0">
                <a:latin typeface="Segoe UI Light"/>
                <a:cs typeface="Segoe UI Light"/>
              </a:rPr>
              <a:t> </a:t>
            </a:r>
            <a:r>
              <a:rPr sz="1933" spc="-3" dirty="0">
                <a:latin typeface="Segoe UI Light"/>
                <a:cs typeface="Segoe UI Light"/>
              </a:rPr>
              <a:t>поведенческой</a:t>
            </a:r>
            <a:r>
              <a:rPr sz="1933" spc="-23" dirty="0">
                <a:latin typeface="Segoe UI Light"/>
                <a:cs typeface="Segoe UI Light"/>
              </a:rPr>
              <a:t> </a:t>
            </a:r>
            <a:r>
              <a:rPr sz="1933" spc="3" dirty="0">
                <a:latin typeface="Segoe UI Light"/>
                <a:cs typeface="Segoe UI Light"/>
              </a:rPr>
              <a:t>сфер</a:t>
            </a:r>
            <a:endParaRPr sz="1933">
              <a:latin typeface="Segoe UI Light"/>
              <a:cs typeface="Segoe UI Light"/>
            </a:endParaRPr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13163" y="124685"/>
            <a:ext cx="1154185" cy="678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9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8603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73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9376" y="620688"/>
            <a:ext cx="10094912" cy="77809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Алгоритм оказания кризисной помощи участникам образовательных отношений</a:t>
            </a:r>
            <a:endParaRPr lang="ru-RU" sz="24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Разработан специалистами Федерального координационного центра по обеспечению психологической </a:t>
            </a:r>
            <a:r>
              <a:rPr lang="ru-RU" sz="20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службы в системе образования Российской Федерации ФГБОУ ВО «Московский  государственный  психолого-педагогический университет- ФКЦ МГППУ</a:t>
            </a:r>
          </a:p>
          <a:p>
            <a:pPr marL="0" indent="0">
              <a:buNone/>
            </a:pPr>
            <a:endParaRPr lang="ru-RU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Обучающие мероприятия для педагогов-психологов все видов образовательных организаций – апрель 2024 года</a:t>
            </a:r>
          </a:p>
          <a:p>
            <a:pPr marL="0" indent="0">
              <a:buNone/>
            </a:pPr>
            <a:endParaRPr lang="ru-RU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КПК «Экстренная </a:t>
            </a:r>
            <a:r>
              <a:rPr lang="ru-RU" sz="2000" dirty="0">
                <a:latin typeface="Verdana" panose="020B0604030504040204" pitchFamily="34" charset="0"/>
                <a:ea typeface="Verdana" panose="020B0604030504040204" pitchFamily="34" charset="0"/>
              </a:rPr>
              <a:t>психологическая помощь в системе психолого-педагогического сопровождения </a:t>
            </a:r>
            <a:r>
              <a:rPr lang="ru-RU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образования» в объеме 36 часов – май 2024 года</a:t>
            </a:r>
            <a:endParaRPr lang="ru-RU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4880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solidFill>
            <a:srgbClr val="F7F6F0"/>
          </a:solidFill>
        </p:spPr>
        <p:txBody>
          <a:bodyPr wrap="square" lIns="0" tIns="0" rIns="0" bIns="0" rtlCol="0"/>
          <a:lstStyle/>
          <a:p>
            <a:endParaRPr sz="1200"/>
          </a:p>
        </p:txBody>
      </p:sp>
      <p:grpSp>
        <p:nvGrpSpPr>
          <p:cNvPr id="3" name="object 3"/>
          <p:cNvGrpSpPr/>
          <p:nvPr/>
        </p:nvGrpSpPr>
        <p:grpSpPr>
          <a:xfrm>
            <a:off x="10803128" y="0"/>
            <a:ext cx="1397423" cy="982133"/>
            <a:chOff x="16204691" y="0"/>
            <a:chExt cx="2096135" cy="147320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857852" y="151384"/>
              <a:ext cx="1266825" cy="87630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217391" y="0"/>
              <a:ext cx="2070607" cy="1364615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6217391" y="50"/>
              <a:ext cx="2070735" cy="1162685"/>
            </a:xfrm>
            <a:custGeom>
              <a:avLst/>
              <a:gdLst/>
              <a:ahLst/>
              <a:cxnLst/>
              <a:rect l="l" t="t" r="r" b="b"/>
              <a:pathLst>
                <a:path w="2070734" h="1162685">
                  <a:moveTo>
                    <a:pt x="2070607" y="0"/>
                  </a:moveTo>
                  <a:lnTo>
                    <a:pt x="0" y="0"/>
                  </a:lnTo>
                  <a:lnTo>
                    <a:pt x="0" y="1162380"/>
                  </a:lnTo>
                  <a:lnTo>
                    <a:pt x="2070607" y="1162380"/>
                  </a:lnTo>
                  <a:lnTo>
                    <a:pt x="207060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7" name="object 7"/>
            <p:cNvSpPr/>
            <p:nvPr/>
          </p:nvSpPr>
          <p:spPr>
            <a:xfrm>
              <a:off x="16217391" y="50"/>
              <a:ext cx="2070735" cy="1162685"/>
            </a:xfrm>
            <a:custGeom>
              <a:avLst/>
              <a:gdLst/>
              <a:ahLst/>
              <a:cxnLst/>
              <a:rect l="l" t="t" r="r" b="b"/>
              <a:pathLst>
                <a:path w="2070734" h="1162685">
                  <a:moveTo>
                    <a:pt x="0" y="1162380"/>
                  </a:moveTo>
                  <a:lnTo>
                    <a:pt x="2070607" y="1162380"/>
                  </a:lnTo>
                  <a:lnTo>
                    <a:pt x="2070607" y="0"/>
                  </a:lnTo>
                  <a:lnTo>
                    <a:pt x="0" y="0"/>
                  </a:lnTo>
                  <a:lnTo>
                    <a:pt x="0" y="116238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217391" y="95631"/>
              <a:ext cx="2070607" cy="136461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5243830" y="1978661"/>
            <a:ext cx="4032673" cy="1947542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 marR="3387" algn="just">
              <a:spcBef>
                <a:spcPts val="67"/>
              </a:spcBef>
              <a:tabLst>
                <a:tab pos="2427515" algn="l"/>
                <a:tab pos="2917336" algn="l"/>
              </a:tabLst>
            </a:pPr>
            <a:r>
              <a:rPr spc="-7" dirty="0">
                <a:latin typeface="Segoe UI Light"/>
                <a:cs typeface="Segoe UI Light"/>
              </a:rPr>
              <a:t>Рассмотрен</a:t>
            </a:r>
            <a:r>
              <a:rPr spc="-3" dirty="0">
                <a:latin typeface="Segoe UI Light"/>
                <a:cs typeface="Segoe UI Light"/>
              </a:rPr>
              <a:t> </a:t>
            </a:r>
            <a:r>
              <a:rPr spc="-10" dirty="0">
                <a:latin typeface="Segoe UI Light"/>
                <a:cs typeface="Segoe UI Light"/>
              </a:rPr>
              <a:t>отечественный</a:t>
            </a:r>
            <a:r>
              <a:rPr spc="-7" dirty="0">
                <a:latin typeface="Segoe UI Light"/>
                <a:cs typeface="Segoe UI Light"/>
              </a:rPr>
              <a:t> </a:t>
            </a:r>
            <a:r>
              <a:rPr spc="-3" dirty="0">
                <a:latin typeface="Segoe UI Light"/>
                <a:cs typeface="Segoe UI Light"/>
              </a:rPr>
              <a:t>опыт </a:t>
            </a:r>
            <a:r>
              <a:rPr spc="-483" dirty="0">
                <a:latin typeface="Segoe UI Light"/>
                <a:cs typeface="Segoe UI Light"/>
              </a:rPr>
              <a:t> </a:t>
            </a:r>
            <a:r>
              <a:rPr spc="-3" dirty="0">
                <a:latin typeface="Segoe UI Light"/>
                <a:cs typeface="Segoe UI Light"/>
              </a:rPr>
              <a:t>оказания</a:t>
            </a:r>
            <a:r>
              <a:rPr dirty="0">
                <a:latin typeface="Segoe UI Light"/>
                <a:cs typeface="Segoe UI Light"/>
              </a:rPr>
              <a:t> </a:t>
            </a:r>
            <a:r>
              <a:rPr spc="-7" dirty="0">
                <a:latin typeface="Segoe UI Light"/>
                <a:cs typeface="Segoe UI Light"/>
              </a:rPr>
              <a:t>экстренной</a:t>
            </a:r>
            <a:r>
              <a:rPr spc="-3" dirty="0">
                <a:latin typeface="Segoe UI Light"/>
                <a:cs typeface="Segoe UI Light"/>
              </a:rPr>
              <a:t> </a:t>
            </a:r>
            <a:r>
              <a:rPr spc="-7" dirty="0">
                <a:latin typeface="Segoe UI Light"/>
                <a:cs typeface="Segoe UI Light"/>
              </a:rPr>
              <a:t>психологической </a:t>
            </a:r>
            <a:r>
              <a:rPr spc="-483" dirty="0">
                <a:latin typeface="Segoe UI Light"/>
                <a:cs typeface="Segoe UI Light"/>
              </a:rPr>
              <a:t> </a:t>
            </a:r>
            <a:r>
              <a:rPr dirty="0">
                <a:latin typeface="Segoe UI Light"/>
                <a:cs typeface="Segoe UI Light"/>
              </a:rPr>
              <a:t>помощи,</a:t>
            </a:r>
            <a:r>
              <a:rPr spc="3" dirty="0">
                <a:latin typeface="Segoe UI Light"/>
                <a:cs typeface="Segoe UI Light"/>
              </a:rPr>
              <a:t> </a:t>
            </a:r>
            <a:r>
              <a:rPr dirty="0">
                <a:latin typeface="Segoe UI Light"/>
                <a:cs typeface="Segoe UI Light"/>
              </a:rPr>
              <a:t>а</a:t>
            </a:r>
            <a:r>
              <a:rPr spc="3" dirty="0">
                <a:latin typeface="Segoe UI Light"/>
                <a:cs typeface="Segoe UI Light"/>
              </a:rPr>
              <a:t> также</a:t>
            </a:r>
            <a:r>
              <a:rPr spc="7" dirty="0">
                <a:latin typeface="Segoe UI Light"/>
                <a:cs typeface="Segoe UI Light"/>
              </a:rPr>
              <a:t> </a:t>
            </a:r>
            <a:r>
              <a:rPr spc="-7" dirty="0">
                <a:latin typeface="Segoe UI Light"/>
                <a:cs typeface="Segoe UI Light"/>
              </a:rPr>
              <a:t>основные </a:t>
            </a:r>
            <a:r>
              <a:rPr spc="-3" dirty="0">
                <a:latin typeface="Segoe UI Light"/>
                <a:cs typeface="Segoe UI Light"/>
              </a:rPr>
              <a:t> </a:t>
            </a:r>
            <a:r>
              <a:rPr dirty="0">
                <a:latin typeface="Segoe UI Light"/>
                <a:cs typeface="Segoe UI Light"/>
              </a:rPr>
              <a:t>нап</a:t>
            </a:r>
            <a:r>
              <a:rPr spc="-30" dirty="0">
                <a:latin typeface="Segoe UI Light"/>
                <a:cs typeface="Segoe UI Light"/>
              </a:rPr>
              <a:t>р</a:t>
            </a:r>
            <a:r>
              <a:rPr spc="-3" dirty="0">
                <a:latin typeface="Segoe UI Light"/>
                <a:cs typeface="Segoe UI Light"/>
              </a:rPr>
              <a:t>авлени</a:t>
            </a:r>
            <a:r>
              <a:rPr dirty="0">
                <a:latin typeface="Segoe UI Light"/>
                <a:cs typeface="Segoe UI Light"/>
              </a:rPr>
              <a:t>я		пси</a:t>
            </a:r>
            <a:r>
              <a:rPr spc="-20" dirty="0">
                <a:latin typeface="Segoe UI Light"/>
                <a:cs typeface="Segoe UI Light"/>
              </a:rPr>
              <a:t>х</a:t>
            </a:r>
            <a:r>
              <a:rPr spc="-3" dirty="0">
                <a:latin typeface="Segoe UI Light"/>
                <a:cs typeface="Segoe UI Light"/>
              </a:rPr>
              <a:t>оло</a:t>
            </a:r>
            <a:r>
              <a:rPr spc="-53" dirty="0">
                <a:latin typeface="Segoe UI Light"/>
                <a:cs typeface="Segoe UI Light"/>
              </a:rPr>
              <a:t>г</a:t>
            </a:r>
            <a:r>
              <a:rPr spc="-10" dirty="0">
                <a:latin typeface="Segoe UI Light"/>
                <a:cs typeface="Segoe UI Light"/>
              </a:rPr>
              <a:t>о</a:t>
            </a:r>
            <a:r>
              <a:rPr dirty="0">
                <a:latin typeface="Segoe UI Light"/>
                <a:cs typeface="Segoe UI Light"/>
              </a:rPr>
              <a:t>-  п</a:t>
            </a:r>
            <a:r>
              <a:rPr spc="3" dirty="0">
                <a:latin typeface="Segoe UI Light"/>
                <a:cs typeface="Segoe UI Light"/>
              </a:rPr>
              <a:t>е</a:t>
            </a:r>
            <a:r>
              <a:rPr dirty="0">
                <a:latin typeface="Segoe UI Light"/>
                <a:cs typeface="Segoe UI Light"/>
              </a:rPr>
              <a:t>да</a:t>
            </a:r>
            <a:r>
              <a:rPr spc="-53" dirty="0">
                <a:latin typeface="Segoe UI Light"/>
                <a:cs typeface="Segoe UI Light"/>
              </a:rPr>
              <a:t>г</a:t>
            </a:r>
            <a:r>
              <a:rPr spc="-3" dirty="0">
                <a:latin typeface="Segoe UI Light"/>
                <a:cs typeface="Segoe UI Light"/>
              </a:rPr>
              <a:t>оги</a:t>
            </a:r>
            <a:r>
              <a:rPr spc="-10" dirty="0">
                <a:latin typeface="Segoe UI Light"/>
                <a:cs typeface="Segoe UI Light"/>
              </a:rPr>
              <a:t>ч</a:t>
            </a:r>
            <a:r>
              <a:rPr dirty="0">
                <a:latin typeface="Segoe UI Light"/>
                <a:cs typeface="Segoe UI Light"/>
              </a:rPr>
              <a:t>ес</a:t>
            </a:r>
            <a:r>
              <a:rPr spc="-53" dirty="0">
                <a:latin typeface="Segoe UI Light"/>
                <a:cs typeface="Segoe UI Light"/>
              </a:rPr>
              <a:t>к</a:t>
            </a:r>
            <a:r>
              <a:rPr spc="-3" dirty="0">
                <a:latin typeface="Segoe UI Light"/>
                <a:cs typeface="Segoe UI Light"/>
              </a:rPr>
              <a:t>о</a:t>
            </a:r>
            <a:r>
              <a:rPr spc="-53" dirty="0">
                <a:latin typeface="Segoe UI Light"/>
                <a:cs typeface="Segoe UI Light"/>
              </a:rPr>
              <a:t>г</a:t>
            </a:r>
            <a:r>
              <a:rPr dirty="0">
                <a:latin typeface="Segoe UI Light"/>
                <a:cs typeface="Segoe UI Light"/>
              </a:rPr>
              <a:t>о	с</a:t>
            </a:r>
            <a:r>
              <a:rPr spc="-10" dirty="0">
                <a:latin typeface="Segoe UI Light"/>
                <a:cs typeface="Segoe UI Light"/>
              </a:rPr>
              <a:t>о</a:t>
            </a:r>
            <a:r>
              <a:rPr dirty="0">
                <a:latin typeface="Segoe UI Light"/>
                <a:cs typeface="Segoe UI Light"/>
              </a:rPr>
              <a:t>пров</a:t>
            </a:r>
            <a:r>
              <a:rPr spc="-57" dirty="0">
                <a:latin typeface="Segoe UI Light"/>
                <a:cs typeface="Segoe UI Light"/>
              </a:rPr>
              <a:t>о</a:t>
            </a:r>
            <a:r>
              <a:rPr spc="57" dirty="0">
                <a:latin typeface="Segoe UI Light"/>
                <a:cs typeface="Segoe UI Light"/>
              </a:rPr>
              <a:t>ж</a:t>
            </a:r>
            <a:r>
              <a:rPr dirty="0">
                <a:latin typeface="Segoe UI Light"/>
                <a:cs typeface="Segoe UI Light"/>
              </a:rPr>
              <a:t>д</a:t>
            </a:r>
            <a:r>
              <a:rPr spc="-7" dirty="0">
                <a:latin typeface="Segoe UI Light"/>
                <a:cs typeface="Segoe UI Light"/>
              </a:rPr>
              <a:t>е</a:t>
            </a:r>
            <a:r>
              <a:rPr dirty="0">
                <a:latin typeface="Segoe UI Light"/>
                <a:cs typeface="Segoe UI Light"/>
              </a:rPr>
              <a:t>ния  </a:t>
            </a:r>
            <a:r>
              <a:rPr spc="-7" dirty="0">
                <a:latin typeface="Segoe UI Light"/>
                <a:cs typeface="Segoe UI Light"/>
              </a:rPr>
              <a:t>обучающихся,</a:t>
            </a:r>
            <a:r>
              <a:rPr spc="-3" dirty="0">
                <a:latin typeface="Segoe UI Light"/>
                <a:cs typeface="Segoe UI Light"/>
              </a:rPr>
              <a:t> </a:t>
            </a:r>
            <a:r>
              <a:rPr spc="-10" dirty="0">
                <a:latin typeface="Segoe UI Light"/>
                <a:cs typeface="Segoe UI Light"/>
              </a:rPr>
              <a:t>находящихся</a:t>
            </a:r>
            <a:r>
              <a:rPr spc="-7" dirty="0">
                <a:latin typeface="Segoe UI Light"/>
                <a:cs typeface="Segoe UI Light"/>
              </a:rPr>
              <a:t> </a:t>
            </a:r>
            <a:r>
              <a:rPr dirty="0">
                <a:latin typeface="Segoe UI Light"/>
                <a:cs typeface="Segoe UI Light"/>
              </a:rPr>
              <a:t>в </a:t>
            </a:r>
            <a:r>
              <a:rPr spc="3" dirty="0">
                <a:latin typeface="Segoe UI Light"/>
                <a:cs typeface="Segoe UI Light"/>
              </a:rPr>
              <a:t> </a:t>
            </a:r>
            <a:r>
              <a:rPr spc="-3" dirty="0">
                <a:latin typeface="Segoe UI Light"/>
                <a:cs typeface="Segoe UI Light"/>
              </a:rPr>
              <a:t>кризисном</a:t>
            </a:r>
            <a:r>
              <a:rPr spc="-13" dirty="0">
                <a:latin typeface="Segoe UI Light"/>
                <a:cs typeface="Segoe UI Light"/>
              </a:rPr>
              <a:t> </a:t>
            </a:r>
            <a:r>
              <a:rPr spc="-3" dirty="0">
                <a:latin typeface="Segoe UI Light"/>
                <a:cs typeface="Segoe UI Light"/>
              </a:rPr>
              <a:t>эмоциональном</a:t>
            </a:r>
            <a:r>
              <a:rPr spc="-10" dirty="0">
                <a:latin typeface="Segoe UI Light"/>
                <a:cs typeface="Segoe UI Light"/>
              </a:rPr>
              <a:t> </a:t>
            </a:r>
            <a:r>
              <a:rPr spc="-7" dirty="0">
                <a:latin typeface="Segoe UI Light"/>
                <a:cs typeface="Segoe UI Light"/>
              </a:rPr>
              <a:t>состоянии.</a:t>
            </a:r>
            <a:endParaRPr>
              <a:latin typeface="Segoe UI Light"/>
              <a:cs typeface="Segoe UI Ligh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243829" y="4173390"/>
            <a:ext cx="4030980" cy="562547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 marR="3387">
              <a:spcBef>
                <a:spcPts val="67"/>
              </a:spcBef>
              <a:tabLst>
                <a:tab pos="1044839" algn="l"/>
                <a:tab pos="2952898" algn="l"/>
              </a:tabLst>
            </a:pPr>
            <a:r>
              <a:rPr dirty="0">
                <a:latin typeface="Segoe UI Light"/>
                <a:cs typeface="Segoe UI Light"/>
              </a:rPr>
              <a:t>Важным	с</a:t>
            </a:r>
            <a:r>
              <a:rPr spc="-33" dirty="0">
                <a:latin typeface="Segoe UI Light"/>
                <a:cs typeface="Segoe UI Light"/>
              </a:rPr>
              <a:t>о</a:t>
            </a:r>
            <a:r>
              <a:rPr dirty="0">
                <a:latin typeface="Segoe UI Light"/>
                <a:cs typeface="Segoe UI Light"/>
              </a:rPr>
              <a:t>де</a:t>
            </a:r>
            <a:r>
              <a:rPr spc="-57" dirty="0">
                <a:latin typeface="Segoe UI Light"/>
                <a:cs typeface="Segoe UI Light"/>
              </a:rPr>
              <a:t>р</a:t>
            </a:r>
            <a:r>
              <a:rPr spc="-3" dirty="0">
                <a:latin typeface="Segoe UI Light"/>
                <a:cs typeface="Segoe UI Light"/>
              </a:rPr>
              <a:t>жа</a:t>
            </a:r>
            <a:r>
              <a:rPr spc="-50" dirty="0">
                <a:latin typeface="Segoe UI Light"/>
                <a:cs typeface="Segoe UI Light"/>
              </a:rPr>
              <a:t>т</a:t>
            </a:r>
            <a:r>
              <a:rPr dirty="0">
                <a:latin typeface="Segoe UI Light"/>
                <a:cs typeface="Segoe UI Light"/>
              </a:rPr>
              <a:t>ель</a:t>
            </a:r>
            <a:r>
              <a:rPr spc="3" dirty="0">
                <a:latin typeface="Segoe UI Light"/>
                <a:cs typeface="Segoe UI Light"/>
              </a:rPr>
              <a:t>н</a:t>
            </a:r>
            <a:r>
              <a:rPr spc="-3" dirty="0">
                <a:latin typeface="Segoe UI Light"/>
                <a:cs typeface="Segoe UI Light"/>
              </a:rPr>
              <a:t>ы</a:t>
            </a:r>
            <a:r>
              <a:rPr dirty="0">
                <a:latin typeface="Segoe UI Light"/>
                <a:cs typeface="Segoe UI Light"/>
              </a:rPr>
              <a:t>м	</a:t>
            </a:r>
            <a:r>
              <a:rPr spc="-3" dirty="0">
                <a:latin typeface="Segoe UI Light"/>
                <a:cs typeface="Segoe UI Light"/>
              </a:rPr>
              <a:t>эл</a:t>
            </a:r>
            <a:r>
              <a:rPr spc="3" dirty="0">
                <a:latin typeface="Segoe UI Light"/>
                <a:cs typeface="Segoe UI Light"/>
              </a:rPr>
              <a:t>е</a:t>
            </a:r>
            <a:r>
              <a:rPr spc="-10" dirty="0">
                <a:latin typeface="Segoe UI Light"/>
                <a:cs typeface="Segoe UI Light"/>
              </a:rPr>
              <a:t>м</a:t>
            </a:r>
            <a:r>
              <a:rPr dirty="0">
                <a:latin typeface="Segoe UI Light"/>
                <a:cs typeface="Segoe UI Light"/>
              </a:rPr>
              <a:t>е</a:t>
            </a:r>
            <a:r>
              <a:rPr spc="3" dirty="0">
                <a:latin typeface="Segoe UI Light"/>
                <a:cs typeface="Segoe UI Light"/>
              </a:rPr>
              <a:t>н</a:t>
            </a:r>
            <a:r>
              <a:rPr spc="-50" dirty="0">
                <a:latin typeface="Segoe UI Light"/>
                <a:cs typeface="Segoe UI Light"/>
              </a:rPr>
              <a:t>т</a:t>
            </a:r>
            <a:r>
              <a:rPr spc="-3" dirty="0">
                <a:latin typeface="Segoe UI Light"/>
                <a:cs typeface="Segoe UI Light"/>
              </a:rPr>
              <a:t>ом  </a:t>
            </a:r>
            <a:r>
              <a:rPr spc="-10" dirty="0">
                <a:latin typeface="Segoe UI Light"/>
                <a:cs typeface="Segoe UI Light"/>
              </a:rPr>
              <a:t>данного</a:t>
            </a:r>
            <a:endParaRPr>
              <a:latin typeface="Segoe UI Light"/>
              <a:cs typeface="Segoe UI Ligh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985508" y="4447675"/>
            <a:ext cx="2290657" cy="285549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>
              <a:spcBef>
                <a:spcPts val="67"/>
              </a:spcBef>
            </a:pPr>
            <a:r>
              <a:rPr spc="-13" dirty="0">
                <a:latin typeface="Segoe UI Light"/>
                <a:cs typeface="Segoe UI Light"/>
              </a:rPr>
              <a:t>учебно-методического</a:t>
            </a:r>
            <a:endParaRPr>
              <a:latin typeface="Segoe UI Light"/>
              <a:cs typeface="Segoe UI Ligh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243830" y="4722199"/>
            <a:ext cx="2078143" cy="285549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>
              <a:spcBef>
                <a:spcPts val="67"/>
              </a:spcBef>
              <a:tabLst>
                <a:tab pos="1164648" algn="l"/>
              </a:tabLst>
            </a:pPr>
            <a:r>
              <a:rPr dirty="0">
                <a:latin typeface="Segoe UI Light"/>
                <a:cs typeface="Segoe UI Light"/>
              </a:rPr>
              <a:t>пособия	</a:t>
            </a:r>
            <a:r>
              <a:rPr spc="-17" dirty="0">
                <a:latin typeface="Segoe UI Light"/>
                <a:cs typeface="Segoe UI Light"/>
              </a:rPr>
              <a:t>являются</a:t>
            </a:r>
            <a:endParaRPr>
              <a:latin typeface="Segoe UI Light"/>
              <a:cs typeface="Segoe UI Ligh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616444" y="4722199"/>
            <a:ext cx="1658197" cy="285549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>
              <a:spcBef>
                <a:spcPts val="67"/>
              </a:spcBef>
            </a:pPr>
            <a:r>
              <a:rPr spc="-3" dirty="0">
                <a:latin typeface="Segoe UI Light"/>
                <a:cs typeface="Segoe UI Light"/>
              </a:rPr>
              <a:t>представленные</a:t>
            </a:r>
            <a:endParaRPr>
              <a:latin typeface="Segoe UI Light"/>
              <a:cs typeface="Segoe UI Ligh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243830" y="4996519"/>
            <a:ext cx="4032673" cy="1116545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 marR="3387" algn="just">
              <a:spcBef>
                <a:spcPts val="67"/>
              </a:spcBef>
            </a:pPr>
            <a:r>
              <a:rPr spc="-10" dirty="0">
                <a:latin typeface="Segoe UI Light"/>
                <a:cs typeface="Segoe UI Light"/>
              </a:rPr>
              <a:t>алгоритмы</a:t>
            </a:r>
            <a:r>
              <a:rPr spc="-7" dirty="0">
                <a:latin typeface="Segoe UI Light"/>
                <a:cs typeface="Segoe UI Light"/>
              </a:rPr>
              <a:t> </a:t>
            </a:r>
            <a:r>
              <a:rPr spc="-3" dirty="0">
                <a:latin typeface="Segoe UI Light"/>
                <a:cs typeface="Segoe UI Light"/>
              </a:rPr>
              <a:t>действия</a:t>
            </a:r>
            <a:r>
              <a:rPr spc="487" dirty="0">
                <a:latin typeface="Segoe UI Light"/>
                <a:cs typeface="Segoe UI Light"/>
              </a:rPr>
              <a:t> </a:t>
            </a:r>
            <a:r>
              <a:rPr spc="-17" dirty="0">
                <a:latin typeface="Segoe UI Light"/>
                <a:cs typeface="Segoe UI Light"/>
              </a:rPr>
              <a:t>педагога- </a:t>
            </a:r>
            <a:r>
              <a:rPr spc="-483" dirty="0">
                <a:latin typeface="Segoe UI Light"/>
                <a:cs typeface="Segoe UI Light"/>
              </a:rPr>
              <a:t> </a:t>
            </a:r>
            <a:r>
              <a:rPr spc="-13" dirty="0">
                <a:latin typeface="Segoe UI Light"/>
                <a:cs typeface="Segoe UI Light"/>
              </a:rPr>
              <a:t>психолога</a:t>
            </a:r>
            <a:r>
              <a:rPr spc="943" dirty="0">
                <a:latin typeface="Segoe UI Light"/>
                <a:cs typeface="Segoe UI Light"/>
              </a:rPr>
              <a:t> </a:t>
            </a:r>
            <a:r>
              <a:rPr dirty="0">
                <a:latin typeface="Segoe UI Light"/>
                <a:cs typeface="Segoe UI Light"/>
              </a:rPr>
              <a:t>при</a:t>
            </a:r>
            <a:r>
              <a:rPr spc="493" dirty="0">
                <a:latin typeface="Segoe UI Light"/>
                <a:cs typeface="Segoe UI Light"/>
              </a:rPr>
              <a:t> </a:t>
            </a:r>
            <a:r>
              <a:rPr spc="-27" dirty="0">
                <a:latin typeface="Segoe UI Light"/>
                <a:cs typeface="Segoe UI Light"/>
              </a:rPr>
              <a:t>работе</a:t>
            </a:r>
            <a:r>
              <a:rPr spc="907" dirty="0">
                <a:latin typeface="Segoe UI Light"/>
                <a:cs typeface="Segoe UI Light"/>
              </a:rPr>
              <a:t> </a:t>
            </a:r>
            <a:r>
              <a:rPr dirty="0">
                <a:latin typeface="Segoe UI Light"/>
                <a:cs typeface="Segoe UI Light"/>
              </a:rPr>
              <a:t>с</a:t>
            </a:r>
            <a:r>
              <a:rPr spc="493" dirty="0">
                <a:latin typeface="Segoe UI Light"/>
                <a:cs typeface="Segoe UI Light"/>
              </a:rPr>
              <a:t> </a:t>
            </a:r>
            <a:r>
              <a:rPr spc="-13" dirty="0">
                <a:latin typeface="Segoe UI Light"/>
                <a:cs typeface="Segoe UI Light"/>
              </a:rPr>
              <a:t>родителями </a:t>
            </a:r>
            <a:r>
              <a:rPr spc="-10" dirty="0">
                <a:latin typeface="Segoe UI Light"/>
                <a:cs typeface="Segoe UI Light"/>
              </a:rPr>
              <a:t> </a:t>
            </a:r>
            <a:r>
              <a:rPr dirty="0">
                <a:latin typeface="Segoe UI Light"/>
                <a:cs typeface="Segoe UI Light"/>
              </a:rPr>
              <a:t>и </a:t>
            </a:r>
            <a:r>
              <a:rPr spc="-3" dirty="0">
                <a:latin typeface="Segoe UI Light"/>
                <a:cs typeface="Segoe UI Light"/>
              </a:rPr>
              <a:t>детьми, </a:t>
            </a:r>
            <a:r>
              <a:rPr spc="-7" dirty="0">
                <a:latin typeface="Segoe UI Light"/>
                <a:cs typeface="Segoe UI Light"/>
              </a:rPr>
              <a:t>находящимися </a:t>
            </a:r>
            <a:r>
              <a:rPr dirty="0">
                <a:latin typeface="Segoe UI Light"/>
                <a:cs typeface="Segoe UI Light"/>
              </a:rPr>
              <a:t>в </a:t>
            </a:r>
            <a:r>
              <a:rPr spc="-3" dirty="0">
                <a:latin typeface="Segoe UI Light"/>
                <a:cs typeface="Segoe UI Light"/>
              </a:rPr>
              <a:t>кризисном </a:t>
            </a:r>
            <a:r>
              <a:rPr dirty="0">
                <a:latin typeface="Segoe UI Light"/>
                <a:cs typeface="Segoe UI Light"/>
              </a:rPr>
              <a:t> </a:t>
            </a:r>
            <a:r>
              <a:rPr spc="-7" dirty="0">
                <a:latin typeface="Segoe UI Light"/>
                <a:cs typeface="Segoe UI Light"/>
              </a:rPr>
              <a:t>состоянии.</a:t>
            </a:r>
            <a:endParaRPr>
              <a:latin typeface="Segoe UI Light"/>
              <a:cs typeface="Segoe UI Light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0" y="0"/>
            <a:ext cx="8042487" cy="6858000"/>
            <a:chOff x="0" y="0"/>
            <a:chExt cx="12063730" cy="10287000"/>
          </a:xfrm>
        </p:grpSpPr>
        <p:pic>
          <p:nvPicPr>
            <p:cNvPr id="16" name="object 1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7251192" cy="1028699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0"/>
              <a:ext cx="6858000" cy="10251184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7054088" y="1782954"/>
              <a:ext cx="4996815" cy="68580"/>
            </a:xfrm>
            <a:custGeom>
              <a:avLst/>
              <a:gdLst/>
              <a:ahLst/>
              <a:cxnLst/>
              <a:rect l="l" t="t" r="r" b="b"/>
              <a:pathLst>
                <a:path w="4996815" h="68580">
                  <a:moveTo>
                    <a:pt x="4996561" y="0"/>
                  </a:moveTo>
                  <a:lnTo>
                    <a:pt x="0" y="0"/>
                  </a:lnTo>
                  <a:lnTo>
                    <a:pt x="0" y="68578"/>
                  </a:lnTo>
                  <a:lnTo>
                    <a:pt x="4996561" y="68578"/>
                  </a:lnTo>
                  <a:lnTo>
                    <a:pt x="4996561" y="0"/>
                  </a:lnTo>
                  <a:close/>
                </a:path>
              </a:pathLst>
            </a:custGeom>
            <a:solidFill>
              <a:srgbClr val="94B3D6"/>
            </a:solidFill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19" name="object 19"/>
            <p:cNvSpPr/>
            <p:nvPr/>
          </p:nvSpPr>
          <p:spPr>
            <a:xfrm>
              <a:off x="7054088" y="1782954"/>
              <a:ext cx="4996815" cy="68580"/>
            </a:xfrm>
            <a:custGeom>
              <a:avLst/>
              <a:gdLst/>
              <a:ahLst/>
              <a:cxnLst/>
              <a:rect l="l" t="t" r="r" b="b"/>
              <a:pathLst>
                <a:path w="4996815" h="68580">
                  <a:moveTo>
                    <a:pt x="0" y="68578"/>
                  </a:moveTo>
                  <a:lnTo>
                    <a:pt x="4996561" y="68578"/>
                  </a:lnTo>
                  <a:lnTo>
                    <a:pt x="4996561" y="0"/>
                  </a:lnTo>
                  <a:lnTo>
                    <a:pt x="0" y="0"/>
                  </a:lnTo>
                  <a:lnTo>
                    <a:pt x="0" y="68578"/>
                  </a:lnTo>
                  <a:close/>
                </a:path>
              </a:pathLst>
            </a:custGeom>
            <a:ln w="25400">
              <a:solidFill>
                <a:srgbClr val="94B3D6"/>
              </a:solidFill>
            </a:ln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20" name="object 20"/>
            <p:cNvSpPr/>
            <p:nvPr/>
          </p:nvSpPr>
          <p:spPr>
            <a:xfrm>
              <a:off x="7054088" y="235711"/>
              <a:ext cx="68580" cy="1616075"/>
            </a:xfrm>
            <a:custGeom>
              <a:avLst/>
              <a:gdLst/>
              <a:ahLst/>
              <a:cxnLst/>
              <a:rect l="l" t="t" r="r" b="b"/>
              <a:pathLst>
                <a:path w="68579" h="1616075">
                  <a:moveTo>
                    <a:pt x="68578" y="0"/>
                  </a:moveTo>
                  <a:lnTo>
                    <a:pt x="0" y="0"/>
                  </a:lnTo>
                  <a:lnTo>
                    <a:pt x="0" y="1615821"/>
                  </a:lnTo>
                  <a:lnTo>
                    <a:pt x="68578" y="1615821"/>
                  </a:lnTo>
                  <a:lnTo>
                    <a:pt x="68578" y="0"/>
                  </a:lnTo>
                  <a:close/>
                </a:path>
              </a:pathLst>
            </a:custGeom>
            <a:solidFill>
              <a:srgbClr val="94B3D6"/>
            </a:solidFill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21" name="object 21"/>
            <p:cNvSpPr/>
            <p:nvPr/>
          </p:nvSpPr>
          <p:spPr>
            <a:xfrm>
              <a:off x="7054088" y="235711"/>
              <a:ext cx="68580" cy="1616075"/>
            </a:xfrm>
            <a:custGeom>
              <a:avLst/>
              <a:gdLst/>
              <a:ahLst/>
              <a:cxnLst/>
              <a:rect l="l" t="t" r="r" b="b"/>
              <a:pathLst>
                <a:path w="68579" h="1616075">
                  <a:moveTo>
                    <a:pt x="0" y="1615821"/>
                  </a:moveTo>
                  <a:lnTo>
                    <a:pt x="68578" y="1615821"/>
                  </a:lnTo>
                  <a:lnTo>
                    <a:pt x="68578" y="0"/>
                  </a:lnTo>
                  <a:lnTo>
                    <a:pt x="0" y="0"/>
                  </a:lnTo>
                  <a:lnTo>
                    <a:pt x="0" y="1615821"/>
                  </a:lnTo>
                  <a:close/>
                </a:path>
              </a:pathLst>
            </a:custGeom>
            <a:ln w="25400">
              <a:solidFill>
                <a:srgbClr val="94B3D6"/>
              </a:solidFill>
            </a:ln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22" name="object 22"/>
            <p:cNvSpPr/>
            <p:nvPr/>
          </p:nvSpPr>
          <p:spPr>
            <a:xfrm>
              <a:off x="7054088" y="224664"/>
              <a:ext cx="4996815" cy="68580"/>
            </a:xfrm>
            <a:custGeom>
              <a:avLst/>
              <a:gdLst/>
              <a:ahLst/>
              <a:cxnLst/>
              <a:rect l="l" t="t" r="r" b="b"/>
              <a:pathLst>
                <a:path w="4996815" h="68579">
                  <a:moveTo>
                    <a:pt x="4996561" y="0"/>
                  </a:moveTo>
                  <a:lnTo>
                    <a:pt x="0" y="0"/>
                  </a:lnTo>
                  <a:lnTo>
                    <a:pt x="0" y="68578"/>
                  </a:lnTo>
                  <a:lnTo>
                    <a:pt x="4996561" y="68578"/>
                  </a:lnTo>
                  <a:lnTo>
                    <a:pt x="4996561" y="0"/>
                  </a:lnTo>
                  <a:close/>
                </a:path>
              </a:pathLst>
            </a:custGeom>
            <a:solidFill>
              <a:srgbClr val="94B3D6"/>
            </a:solidFill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23" name="object 23"/>
            <p:cNvSpPr/>
            <p:nvPr/>
          </p:nvSpPr>
          <p:spPr>
            <a:xfrm>
              <a:off x="7054088" y="224664"/>
              <a:ext cx="4996815" cy="68580"/>
            </a:xfrm>
            <a:custGeom>
              <a:avLst/>
              <a:gdLst/>
              <a:ahLst/>
              <a:cxnLst/>
              <a:rect l="l" t="t" r="r" b="b"/>
              <a:pathLst>
                <a:path w="4996815" h="68579">
                  <a:moveTo>
                    <a:pt x="0" y="68578"/>
                  </a:moveTo>
                  <a:lnTo>
                    <a:pt x="4996561" y="68578"/>
                  </a:lnTo>
                  <a:lnTo>
                    <a:pt x="4996561" y="0"/>
                  </a:lnTo>
                  <a:lnTo>
                    <a:pt x="0" y="0"/>
                  </a:lnTo>
                  <a:lnTo>
                    <a:pt x="0" y="68578"/>
                  </a:lnTo>
                  <a:close/>
                </a:path>
              </a:pathLst>
            </a:custGeom>
            <a:ln w="25400">
              <a:solidFill>
                <a:srgbClr val="94B3D6"/>
              </a:solidFill>
            </a:ln>
          </p:spPr>
          <p:txBody>
            <a:bodyPr wrap="square" lIns="0" tIns="0" rIns="0" bIns="0" rtlCol="0"/>
            <a:lstStyle/>
            <a:p>
              <a:endParaRPr sz="1200"/>
            </a:p>
          </p:txBody>
        </p:sp>
      </p:grp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xfrm>
            <a:off x="5274903" y="199379"/>
            <a:ext cx="5340350" cy="931879"/>
          </a:xfrm>
          <a:prstGeom prst="rect">
            <a:avLst/>
          </a:prstGeom>
        </p:spPr>
        <p:txBody>
          <a:bodyPr vert="horz" wrap="square" lIns="0" tIns="8467" rIns="0" bIns="0" rtlCol="0" anchor="ctr">
            <a:spAutoFit/>
          </a:bodyPr>
          <a:lstStyle/>
          <a:p>
            <a:pPr marL="672710" marR="663820">
              <a:spcBef>
                <a:spcPts val="67"/>
              </a:spcBef>
            </a:pPr>
            <a:r>
              <a:rPr sz="2000" spc="-7" dirty="0">
                <a:solidFill>
                  <a:srgbClr val="569239"/>
                </a:solidFill>
              </a:rPr>
              <a:t>Научно-методическое</a:t>
            </a:r>
            <a:r>
              <a:rPr sz="2000" spc="-50" dirty="0">
                <a:solidFill>
                  <a:srgbClr val="569239"/>
                </a:solidFill>
              </a:rPr>
              <a:t> </a:t>
            </a:r>
            <a:r>
              <a:rPr sz="2000" dirty="0">
                <a:solidFill>
                  <a:srgbClr val="569239"/>
                </a:solidFill>
              </a:rPr>
              <a:t>обеспечение </a:t>
            </a:r>
            <a:r>
              <a:rPr sz="2000" spc="-540" dirty="0">
                <a:solidFill>
                  <a:srgbClr val="569239"/>
                </a:solidFill>
              </a:rPr>
              <a:t> </a:t>
            </a:r>
            <a:r>
              <a:rPr sz="2000" spc="-10" dirty="0">
                <a:solidFill>
                  <a:srgbClr val="569239"/>
                </a:solidFill>
              </a:rPr>
              <a:t>психолого-педагогического</a:t>
            </a:r>
            <a:endParaRPr sz="2000"/>
          </a:p>
          <a:p>
            <a:pPr algn="ctr">
              <a:lnSpc>
                <a:spcPct val="100000"/>
              </a:lnSpc>
            </a:pPr>
            <a:r>
              <a:rPr sz="2000" dirty="0">
                <a:solidFill>
                  <a:srgbClr val="569239"/>
                </a:solidFill>
              </a:rPr>
              <a:t>сопровождения</a:t>
            </a:r>
            <a:r>
              <a:rPr sz="2000" spc="-27" dirty="0">
                <a:solidFill>
                  <a:srgbClr val="569239"/>
                </a:solidFill>
              </a:rPr>
              <a:t> </a:t>
            </a:r>
            <a:r>
              <a:rPr sz="2000" spc="-7" dirty="0">
                <a:solidFill>
                  <a:srgbClr val="569239"/>
                </a:solidFill>
              </a:rPr>
              <a:t>образовательной</a:t>
            </a:r>
            <a:r>
              <a:rPr sz="2000" spc="-37" dirty="0">
                <a:solidFill>
                  <a:srgbClr val="569239"/>
                </a:solidFill>
              </a:rPr>
              <a:t> </a:t>
            </a:r>
            <a:r>
              <a:rPr sz="2000" spc="-3" dirty="0">
                <a:solidFill>
                  <a:srgbClr val="569239"/>
                </a:solidFill>
              </a:rPr>
              <a:t>деятельности</a:t>
            </a:r>
            <a:endParaRPr sz="2000"/>
          </a:p>
        </p:txBody>
      </p:sp>
      <p:pic>
        <p:nvPicPr>
          <p:cNvPr id="25" name="object 2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497144" y="4124401"/>
            <a:ext cx="2628900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37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solidFill>
            <a:srgbClr val="F7F6F0"/>
          </a:solidFill>
        </p:spPr>
        <p:txBody>
          <a:bodyPr wrap="square" lIns="0" tIns="0" rIns="0" bIns="0" rtlCol="0"/>
          <a:lstStyle/>
          <a:p>
            <a:endParaRPr sz="1200"/>
          </a:p>
        </p:txBody>
      </p:sp>
      <p:grpSp>
        <p:nvGrpSpPr>
          <p:cNvPr id="3" name="object 3"/>
          <p:cNvGrpSpPr/>
          <p:nvPr/>
        </p:nvGrpSpPr>
        <p:grpSpPr>
          <a:xfrm>
            <a:off x="10803128" y="37254"/>
            <a:ext cx="1397423" cy="920750"/>
            <a:chOff x="16204691" y="55880"/>
            <a:chExt cx="2096135" cy="138112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857852" y="151384"/>
              <a:ext cx="1266825" cy="876300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6217391" y="68580"/>
              <a:ext cx="2070735" cy="1355725"/>
            </a:xfrm>
            <a:custGeom>
              <a:avLst/>
              <a:gdLst/>
              <a:ahLst/>
              <a:cxnLst/>
              <a:rect l="l" t="t" r="r" b="b"/>
              <a:pathLst>
                <a:path w="2070734" h="1355725">
                  <a:moveTo>
                    <a:pt x="2070607" y="0"/>
                  </a:moveTo>
                  <a:lnTo>
                    <a:pt x="0" y="0"/>
                  </a:lnTo>
                  <a:lnTo>
                    <a:pt x="0" y="1355471"/>
                  </a:lnTo>
                  <a:lnTo>
                    <a:pt x="2070607" y="1355471"/>
                  </a:lnTo>
                  <a:lnTo>
                    <a:pt x="207060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6" name="object 6"/>
            <p:cNvSpPr/>
            <p:nvPr/>
          </p:nvSpPr>
          <p:spPr>
            <a:xfrm>
              <a:off x="16217391" y="68580"/>
              <a:ext cx="2070735" cy="1355725"/>
            </a:xfrm>
            <a:custGeom>
              <a:avLst/>
              <a:gdLst/>
              <a:ahLst/>
              <a:cxnLst/>
              <a:rect l="l" t="t" r="r" b="b"/>
              <a:pathLst>
                <a:path w="2070734" h="1355725">
                  <a:moveTo>
                    <a:pt x="0" y="1355471"/>
                  </a:moveTo>
                  <a:lnTo>
                    <a:pt x="2070607" y="1355471"/>
                  </a:lnTo>
                  <a:lnTo>
                    <a:pt x="2070607" y="0"/>
                  </a:lnTo>
                  <a:lnTo>
                    <a:pt x="0" y="0"/>
                  </a:lnTo>
                  <a:lnTo>
                    <a:pt x="0" y="1355471"/>
                  </a:lnTo>
                  <a:close/>
                </a:path>
              </a:pathLst>
            </a:custGeom>
            <a:ln w="253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200"/>
            </a:p>
          </p:txBody>
        </p:sp>
      </p:grp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86426" y="2849373"/>
            <a:ext cx="1683935" cy="1683935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3128095" y="3315039"/>
            <a:ext cx="6716183" cy="747213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 marR="3387">
              <a:spcBef>
                <a:spcPts val="67"/>
              </a:spcBef>
            </a:pPr>
            <a:r>
              <a:rPr sz="1600" spc="-10" dirty="0">
                <a:latin typeface="Segoe UI Light"/>
                <a:cs typeface="Segoe UI Light"/>
              </a:rPr>
              <a:t>Официальная</a:t>
            </a:r>
            <a:r>
              <a:rPr sz="1600" spc="-23" dirty="0">
                <a:latin typeface="Segoe UI Light"/>
                <a:cs typeface="Segoe UI Light"/>
              </a:rPr>
              <a:t> </a:t>
            </a:r>
            <a:r>
              <a:rPr sz="1600" spc="-13" dirty="0">
                <a:latin typeface="Segoe UI Light"/>
                <a:cs typeface="Segoe UI Light"/>
              </a:rPr>
              <a:t>страница</a:t>
            </a:r>
            <a:r>
              <a:rPr sz="1600" spc="-27" dirty="0">
                <a:latin typeface="Segoe UI Light"/>
                <a:cs typeface="Segoe UI Light"/>
              </a:rPr>
              <a:t> </a:t>
            </a:r>
            <a:r>
              <a:rPr sz="1600" spc="-17" dirty="0">
                <a:latin typeface="Segoe UI Light"/>
                <a:cs typeface="Segoe UI Light"/>
              </a:rPr>
              <a:t>Федерального</a:t>
            </a:r>
            <a:r>
              <a:rPr sz="1600" spc="83" dirty="0">
                <a:latin typeface="Segoe UI Light"/>
                <a:cs typeface="Segoe UI Light"/>
              </a:rPr>
              <a:t> </a:t>
            </a:r>
            <a:r>
              <a:rPr sz="1600" spc="-17" dirty="0">
                <a:latin typeface="Segoe UI Light"/>
                <a:cs typeface="Segoe UI Light"/>
              </a:rPr>
              <a:t>координационного</a:t>
            </a:r>
            <a:r>
              <a:rPr sz="1600" spc="93" dirty="0">
                <a:latin typeface="Segoe UI Light"/>
                <a:cs typeface="Segoe UI Light"/>
              </a:rPr>
              <a:t> </a:t>
            </a:r>
            <a:r>
              <a:rPr sz="1600" spc="-13" dirty="0">
                <a:latin typeface="Segoe UI Light"/>
                <a:cs typeface="Segoe UI Light"/>
              </a:rPr>
              <a:t>центра</a:t>
            </a:r>
            <a:r>
              <a:rPr sz="1600" spc="13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по </a:t>
            </a:r>
            <a:r>
              <a:rPr sz="1600" spc="3" dirty="0">
                <a:latin typeface="Segoe UI Light"/>
                <a:cs typeface="Segoe UI Light"/>
              </a:rPr>
              <a:t> </a:t>
            </a:r>
            <a:r>
              <a:rPr sz="1600" spc="-3" dirty="0">
                <a:latin typeface="Segoe UI Light"/>
                <a:cs typeface="Segoe UI Light"/>
              </a:rPr>
              <a:t>обеспечению </a:t>
            </a:r>
            <a:r>
              <a:rPr sz="1600" spc="-13" dirty="0">
                <a:latin typeface="Segoe UI Light"/>
                <a:cs typeface="Segoe UI Light"/>
              </a:rPr>
              <a:t>психологической </a:t>
            </a:r>
            <a:r>
              <a:rPr sz="1600" dirty="0">
                <a:latin typeface="Segoe UI Light"/>
                <a:cs typeface="Segoe UI Light"/>
              </a:rPr>
              <a:t>службы в </a:t>
            </a:r>
            <a:r>
              <a:rPr sz="1600" spc="-7" dirty="0">
                <a:latin typeface="Segoe UI Light"/>
                <a:cs typeface="Segoe UI Light"/>
              </a:rPr>
              <a:t>системе образования Российской </a:t>
            </a:r>
            <a:r>
              <a:rPr sz="1600" spc="-430" dirty="0">
                <a:latin typeface="Segoe UI Light"/>
                <a:cs typeface="Segoe UI Light"/>
              </a:rPr>
              <a:t> </a:t>
            </a:r>
            <a:r>
              <a:rPr sz="1600" spc="-7" dirty="0">
                <a:latin typeface="Segoe UI Light"/>
                <a:cs typeface="Segoe UI Light"/>
              </a:rPr>
              <a:t>Федерации</a:t>
            </a:r>
            <a:r>
              <a:rPr sz="1600" dirty="0">
                <a:latin typeface="Segoe UI Light"/>
                <a:cs typeface="Segoe UI Light"/>
              </a:rPr>
              <a:t> </a:t>
            </a:r>
            <a:r>
              <a:rPr sz="1600" spc="-13" dirty="0">
                <a:latin typeface="Segoe UI Light"/>
                <a:cs typeface="Segoe UI Light"/>
              </a:rPr>
              <a:t>ВКонтакте</a:t>
            </a:r>
            <a:endParaRPr sz="1600">
              <a:latin typeface="Segoe UI Light"/>
              <a:cs typeface="Segoe UI Light"/>
            </a:endParaRPr>
          </a:p>
        </p:txBody>
      </p:sp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86426" y="4801845"/>
            <a:ext cx="1683935" cy="1683935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3197606" y="5514086"/>
            <a:ext cx="5897880" cy="254771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>
              <a:spcBef>
                <a:spcPts val="67"/>
              </a:spcBef>
            </a:pPr>
            <a:r>
              <a:rPr sz="1600" dirty="0">
                <a:latin typeface="Segoe UI Light"/>
                <a:cs typeface="Segoe UI Light"/>
              </a:rPr>
              <a:t>Информационный</a:t>
            </a:r>
            <a:r>
              <a:rPr sz="1600" spc="3" dirty="0">
                <a:latin typeface="Segoe UI Light"/>
                <a:cs typeface="Segoe UI Light"/>
              </a:rPr>
              <a:t> </a:t>
            </a:r>
            <a:r>
              <a:rPr sz="1600" spc="-3" dirty="0">
                <a:latin typeface="Segoe UI Light"/>
                <a:cs typeface="Segoe UI Light"/>
              </a:rPr>
              <a:t>канал «Психологическая</a:t>
            </a:r>
            <a:r>
              <a:rPr sz="1600" spc="10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служба</a:t>
            </a:r>
            <a:r>
              <a:rPr sz="1600" spc="-7" dirty="0">
                <a:latin typeface="Segoe UI Light"/>
                <a:cs typeface="Segoe UI Light"/>
              </a:rPr>
              <a:t> образования»</a:t>
            </a:r>
            <a:endParaRPr sz="1600">
              <a:latin typeface="Segoe UI Light"/>
              <a:cs typeface="Segoe UI Light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121664" y="117095"/>
            <a:ext cx="3348143" cy="2548467"/>
            <a:chOff x="1682495" y="175642"/>
            <a:chExt cx="5022215" cy="3822700"/>
          </a:xfrm>
        </p:grpSpPr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29637" y="1472438"/>
              <a:ext cx="2525903" cy="252590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695195" y="1355472"/>
              <a:ext cx="4996815" cy="68580"/>
            </a:xfrm>
            <a:custGeom>
              <a:avLst/>
              <a:gdLst/>
              <a:ahLst/>
              <a:cxnLst/>
              <a:rect l="l" t="t" r="r" b="b"/>
              <a:pathLst>
                <a:path w="4996815" h="68580">
                  <a:moveTo>
                    <a:pt x="4996560" y="0"/>
                  </a:moveTo>
                  <a:lnTo>
                    <a:pt x="0" y="0"/>
                  </a:lnTo>
                  <a:lnTo>
                    <a:pt x="0" y="68578"/>
                  </a:lnTo>
                  <a:lnTo>
                    <a:pt x="4996560" y="68578"/>
                  </a:lnTo>
                  <a:lnTo>
                    <a:pt x="4996560" y="0"/>
                  </a:lnTo>
                  <a:close/>
                </a:path>
              </a:pathLst>
            </a:custGeom>
            <a:solidFill>
              <a:srgbClr val="94B3D6"/>
            </a:solidFill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14" name="object 14"/>
            <p:cNvSpPr/>
            <p:nvPr/>
          </p:nvSpPr>
          <p:spPr>
            <a:xfrm>
              <a:off x="1695195" y="1355472"/>
              <a:ext cx="4996815" cy="68580"/>
            </a:xfrm>
            <a:custGeom>
              <a:avLst/>
              <a:gdLst/>
              <a:ahLst/>
              <a:cxnLst/>
              <a:rect l="l" t="t" r="r" b="b"/>
              <a:pathLst>
                <a:path w="4996815" h="68580">
                  <a:moveTo>
                    <a:pt x="0" y="68578"/>
                  </a:moveTo>
                  <a:lnTo>
                    <a:pt x="4996560" y="68578"/>
                  </a:lnTo>
                  <a:lnTo>
                    <a:pt x="4996560" y="0"/>
                  </a:lnTo>
                  <a:lnTo>
                    <a:pt x="0" y="0"/>
                  </a:lnTo>
                  <a:lnTo>
                    <a:pt x="0" y="68578"/>
                  </a:lnTo>
                  <a:close/>
                </a:path>
              </a:pathLst>
            </a:custGeom>
            <a:ln w="25400">
              <a:solidFill>
                <a:srgbClr val="94B3D6"/>
              </a:solidFill>
            </a:ln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15" name="object 15"/>
            <p:cNvSpPr/>
            <p:nvPr/>
          </p:nvSpPr>
          <p:spPr>
            <a:xfrm>
              <a:off x="1695195" y="188342"/>
              <a:ext cx="4996815" cy="68580"/>
            </a:xfrm>
            <a:custGeom>
              <a:avLst/>
              <a:gdLst/>
              <a:ahLst/>
              <a:cxnLst/>
              <a:rect l="l" t="t" r="r" b="b"/>
              <a:pathLst>
                <a:path w="4996815" h="68579">
                  <a:moveTo>
                    <a:pt x="4996560" y="0"/>
                  </a:moveTo>
                  <a:lnTo>
                    <a:pt x="0" y="0"/>
                  </a:lnTo>
                  <a:lnTo>
                    <a:pt x="0" y="68578"/>
                  </a:lnTo>
                  <a:lnTo>
                    <a:pt x="4996560" y="68578"/>
                  </a:lnTo>
                  <a:lnTo>
                    <a:pt x="4996560" y="0"/>
                  </a:lnTo>
                  <a:close/>
                </a:path>
              </a:pathLst>
            </a:custGeom>
            <a:solidFill>
              <a:srgbClr val="94B3D6"/>
            </a:solidFill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16" name="object 16"/>
            <p:cNvSpPr/>
            <p:nvPr/>
          </p:nvSpPr>
          <p:spPr>
            <a:xfrm>
              <a:off x="1695195" y="188342"/>
              <a:ext cx="4996815" cy="68580"/>
            </a:xfrm>
            <a:custGeom>
              <a:avLst/>
              <a:gdLst/>
              <a:ahLst/>
              <a:cxnLst/>
              <a:rect l="l" t="t" r="r" b="b"/>
              <a:pathLst>
                <a:path w="4996815" h="68579">
                  <a:moveTo>
                    <a:pt x="0" y="68578"/>
                  </a:moveTo>
                  <a:lnTo>
                    <a:pt x="4996560" y="68578"/>
                  </a:lnTo>
                  <a:lnTo>
                    <a:pt x="4996560" y="0"/>
                  </a:lnTo>
                  <a:lnTo>
                    <a:pt x="0" y="0"/>
                  </a:lnTo>
                  <a:lnTo>
                    <a:pt x="0" y="68578"/>
                  </a:lnTo>
                  <a:close/>
                </a:path>
              </a:pathLst>
            </a:custGeom>
            <a:ln w="25400">
              <a:solidFill>
                <a:srgbClr val="94B3D6"/>
              </a:solidFill>
            </a:ln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17" name="object 17"/>
            <p:cNvSpPr/>
            <p:nvPr/>
          </p:nvSpPr>
          <p:spPr>
            <a:xfrm>
              <a:off x="1695195" y="207949"/>
              <a:ext cx="68580" cy="1216660"/>
            </a:xfrm>
            <a:custGeom>
              <a:avLst/>
              <a:gdLst/>
              <a:ahLst/>
              <a:cxnLst/>
              <a:rect l="l" t="t" r="r" b="b"/>
              <a:pathLst>
                <a:path w="68580" h="1216660">
                  <a:moveTo>
                    <a:pt x="68578" y="0"/>
                  </a:moveTo>
                  <a:lnTo>
                    <a:pt x="0" y="0"/>
                  </a:lnTo>
                  <a:lnTo>
                    <a:pt x="0" y="1216101"/>
                  </a:lnTo>
                  <a:lnTo>
                    <a:pt x="68578" y="1216101"/>
                  </a:lnTo>
                  <a:lnTo>
                    <a:pt x="68578" y="0"/>
                  </a:lnTo>
                  <a:close/>
                </a:path>
              </a:pathLst>
            </a:custGeom>
            <a:solidFill>
              <a:srgbClr val="94B3D6"/>
            </a:solidFill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18" name="object 18"/>
            <p:cNvSpPr/>
            <p:nvPr/>
          </p:nvSpPr>
          <p:spPr>
            <a:xfrm>
              <a:off x="1695195" y="207949"/>
              <a:ext cx="68580" cy="1216660"/>
            </a:xfrm>
            <a:custGeom>
              <a:avLst/>
              <a:gdLst/>
              <a:ahLst/>
              <a:cxnLst/>
              <a:rect l="l" t="t" r="r" b="b"/>
              <a:pathLst>
                <a:path w="68580" h="1216660">
                  <a:moveTo>
                    <a:pt x="0" y="1216101"/>
                  </a:moveTo>
                  <a:lnTo>
                    <a:pt x="68578" y="1216101"/>
                  </a:lnTo>
                  <a:lnTo>
                    <a:pt x="68578" y="0"/>
                  </a:lnTo>
                  <a:lnTo>
                    <a:pt x="0" y="0"/>
                  </a:lnTo>
                  <a:lnTo>
                    <a:pt x="0" y="1216101"/>
                  </a:lnTo>
                  <a:close/>
                </a:path>
              </a:pathLst>
            </a:custGeom>
            <a:ln w="25399">
              <a:solidFill>
                <a:srgbClr val="94B3D6"/>
              </a:solidFill>
            </a:ln>
          </p:spPr>
          <p:txBody>
            <a:bodyPr wrap="square" lIns="0" tIns="0" rIns="0" bIns="0" rtlCol="0"/>
            <a:lstStyle/>
            <a:p>
              <a:endParaRPr sz="1200"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3048085" y="1447038"/>
            <a:ext cx="7713133" cy="747213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 marR="3387">
              <a:spcBef>
                <a:spcPts val="67"/>
              </a:spcBef>
            </a:pPr>
            <a:r>
              <a:rPr sz="1600" spc="-13" dirty="0">
                <a:latin typeface="Segoe UI Light"/>
                <a:cs typeface="Segoe UI Light"/>
              </a:rPr>
              <a:t>Страница</a:t>
            </a:r>
            <a:r>
              <a:rPr sz="1600" spc="-27" dirty="0">
                <a:latin typeface="Segoe UI Light"/>
                <a:cs typeface="Segoe UI Light"/>
              </a:rPr>
              <a:t> </a:t>
            </a:r>
            <a:r>
              <a:rPr sz="1600" spc="-17" dirty="0">
                <a:latin typeface="Segoe UI Light"/>
                <a:cs typeface="Segoe UI Light"/>
              </a:rPr>
              <a:t>Федерального</a:t>
            </a:r>
            <a:r>
              <a:rPr sz="1600" spc="73" dirty="0">
                <a:latin typeface="Segoe UI Light"/>
                <a:cs typeface="Segoe UI Light"/>
              </a:rPr>
              <a:t> </a:t>
            </a:r>
            <a:r>
              <a:rPr sz="1600" spc="-13" dirty="0">
                <a:latin typeface="Segoe UI Light"/>
                <a:cs typeface="Segoe UI Light"/>
              </a:rPr>
              <a:t>координационного</a:t>
            </a:r>
            <a:r>
              <a:rPr sz="1600" spc="93" dirty="0">
                <a:latin typeface="Segoe UI Light"/>
                <a:cs typeface="Segoe UI Light"/>
              </a:rPr>
              <a:t> </a:t>
            </a:r>
            <a:r>
              <a:rPr sz="1600" spc="-13" dirty="0">
                <a:latin typeface="Segoe UI Light"/>
                <a:cs typeface="Segoe UI Light"/>
              </a:rPr>
              <a:t>центра</a:t>
            </a:r>
            <a:r>
              <a:rPr sz="1600" spc="10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по </a:t>
            </a:r>
            <a:r>
              <a:rPr sz="1600" spc="-3" dirty="0">
                <a:latin typeface="Segoe UI Light"/>
                <a:cs typeface="Segoe UI Light"/>
              </a:rPr>
              <a:t>обеспечению</a:t>
            </a:r>
            <a:r>
              <a:rPr sz="1600" spc="-17" dirty="0">
                <a:latin typeface="Segoe UI Light"/>
                <a:cs typeface="Segoe UI Light"/>
              </a:rPr>
              <a:t> </a:t>
            </a:r>
            <a:r>
              <a:rPr sz="1600" spc="-13" dirty="0">
                <a:latin typeface="Segoe UI Light"/>
                <a:cs typeface="Segoe UI Light"/>
              </a:rPr>
              <a:t>психологической </a:t>
            </a:r>
            <a:r>
              <a:rPr sz="1600" spc="-430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службы в </a:t>
            </a:r>
            <a:r>
              <a:rPr sz="1600" spc="-7" dirty="0">
                <a:latin typeface="Segoe UI Light"/>
                <a:cs typeface="Segoe UI Light"/>
              </a:rPr>
              <a:t>системе образования Российской Федерации на </a:t>
            </a:r>
            <a:r>
              <a:rPr sz="1600" spc="-17" dirty="0">
                <a:latin typeface="Segoe UI Light"/>
                <a:cs typeface="Segoe UI Light"/>
              </a:rPr>
              <a:t>сайте </a:t>
            </a:r>
            <a:r>
              <a:rPr sz="1600" spc="-20" dirty="0">
                <a:latin typeface="Segoe UI Light"/>
                <a:cs typeface="Segoe UI Light"/>
              </a:rPr>
              <a:t>Московского </a:t>
            </a:r>
            <a:r>
              <a:rPr sz="1600" spc="-17" dirty="0">
                <a:latin typeface="Segoe UI Light"/>
                <a:cs typeface="Segoe UI Light"/>
              </a:rPr>
              <a:t> </a:t>
            </a:r>
            <a:r>
              <a:rPr sz="1600" spc="-23" dirty="0">
                <a:latin typeface="Segoe UI Light"/>
                <a:cs typeface="Segoe UI Light"/>
              </a:rPr>
              <a:t>государственного</a:t>
            </a:r>
            <a:r>
              <a:rPr sz="1600" spc="-33" dirty="0">
                <a:latin typeface="Segoe UI Light"/>
                <a:cs typeface="Segoe UI Light"/>
              </a:rPr>
              <a:t> </a:t>
            </a:r>
            <a:r>
              <a:rPr sz="1600" spc="-20" dirty="0">
                <a:latin typeface="Segoe UI Light"/>
                <a:cs typeface="Segoe UI Light"/>
              </a:rPr>
              <a:t>психолого-педагогического</a:t>
            </a:r>
            <a:r>
              <a:rPr sz="1600" spc="-33" dirty="0">
                <a:latin typeface="Segoe UI Light"/>
                <a:cs typeface="Segoe UI Light"/>
              </a:rPr>
              <a:t> </a:t>
            </a:r>
            <a:r>
              <a:rPr sz="1600" spc="-13" dirty="0">
                <a:latin typeface="Segoe UI Light"/>
                <a:cs typeface="Segoe UI Light"/>
              </a:rPr>
              <a:t>университета</a:t>
            </a:r>
            <a:endParaRPr sz="1600">
              <a:latin typeface="Segoe UI Light"/>
              <a:cs typeface="Segoe UI Light"/>
            </a:endParaRPr>
          </a:p>
        </p:txBody>
      </p:sp>
      <p:pic>
        <p:nvPicPr>
          <p:cNvPr id="20" name="object 2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811594" y="0"/>
            <a:ext cx="1380405" cy="908812"/>
          </a:xfrm>
          <a:prstGeom prst="rect">
            <a:avLst/>
          </a:prstGeom>
        </p:spPr>
      </p:pic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1349502" y="216904"/>
            <a:ext cx="9378950" cy="624103"/>
          </a:xfrm>
          <a:prstGeom prst="rect">
            <a:avLst/>
          </a:prstGeom>
        </p:spPr>
        <p:txBody>
          <a:bodyPr vert="horz" wrap="square" lIns="0" tIns="8467" rIns="0" bIns="0" rtlCol="0" anchor="ctr">
            <a:spAutoFit/>
          </a:bodyPr>
          <a:lstStyle/>
          <a:p>
            <a:pPr marL="1049072" marR="3387" indent="-1041029">
              <a:spcBef>
                <a:spcPts val="67"/>
              </a:spcBef>
            </a:pPr>
            <a:r>
              <a:rPr sz="2000" spc="-10" dirty="0">
                <a:solidFill>
                  <a:srgbClr val="569239"/>
                </a:solidFill>
              </a:rPr>
              <a:t>Федеральный координационный </a:t>
            </a:r>
            <a:r>
              <a:rPr sz="2000" spc="-3" dirty="0">
                <a:solidFill>
                  <a:srgbClr val="569239"/>
                </a:solidFill>
              </a:rPr>
              <a:t>центр </a:t>
            </a:r>
            <a:r>
              <a:rPr sz="2000" dirty="0">
                <a:solidFill>
                  <a:srgbClr val="569239"/>
                </a:solidFill>
              </a:rPr>
              <a:t>по обеспечению </a:t>
            </a:r>
            <a:r>
              <a:rPr sz="2000" spc="-10" dirty="0">
                <a:solidFill>
                  <a:srgbClr val="569239"/>
                </a:solidFill>
              </a:rPr>
              <a:t>психологической </a:t>
            </a:r>
            <a:r>
              <a:rPr sz="2000" dirty="0">
                <a:solidFill>
                  <a:srgbClr val="569239"/>
                </a:solidFill>
              </a:rPr>
              <a:t>службы в </a:t>
            </a:r>
            <a:r>
              <a:rPr sz="2000" spc="-540" dirty="0">
                <a:solidFill>
                  <a:srgbClr val="569239"/>
                </a:solidFill>
              </a:rPr>
              <a:t> </a:t>
            </a:r>
            <a:r>
              <a:rPr sz="2000" spc="-7" dirty="0">
                <a:solidFill>
                  <a:srgbClr val="569239"/>
                </a:solidFill>
              </a:rPr>
              <a:t>системе</a:t>
            </a:r>
            <a:r>
              <a:rPr sz="2000" spc="-57" dirty="0">
                <a:solidFill>
                  <a:srgbClr val="569239"/>
                </a:solidFill>
              </a:rPr>
              <a:t> </a:t>
            </a:r>
            <a:r>
              <a:rPr sz="2000" spc="-3" dirty="0">
                <a:solidFill>
                  <a:srgbClr val="569239"/>
                </a:solidFill>
              </a:rPr>
              <a:t>образования</a:t>
            </a:r>
            <a:r>
              <a:rPr sz="2000" spc="-30" dirty="0">
                <a:solidFill>
                  <a:srgbClr val="569239"/>
                </a:solidFill>
              </a:rPr>
              <a:t> </a:t>
            </a:r>
            <a:r>
              <a:rPr sz="2000" spc="-7" dirty="0">
                <a:solidFill>
                  <a:srgbClr val="569239"/>
                </a:solidFill>
              </a:rPr>
              <a:t>Российской</a:t>
            </a:r>
            <a:r>
              <a:rPr sz="2000" spc="-23" dirty="0">
                <a:solidFill>
                  <a:srgbClr val="569239"/>
                </a:solidFill>
              </a:rPr>
              <a:t> </a:t>
            </a:r>
            <a:r>
              <a:rPr sz="2000" spc="-7" dirty="0">
                <a:solidFill>
                  <a:srgbClr val="569239"/>
                </a:solidFill>
              </a:rPr>
              <a:t>Федерации</a:t>
            </a:r>
            <a:r>
              <a:rPr sz="2000" spc="-20" dirty="0">
                <a:solidFill>
                  <a:srgbClr val="569239"/>
                </a:solidFill>
              </a:rPr>
              <a:t> </a:t>
            </a:r>
            <a:r>
              <a:rPr sz="2000" dirty="0">
                <a:solidFill>
                  <a:srgbClr val="569239"/>
                </a:solidFill>
              </a:rPr>
              <a:t>в</a:t>
            </a:r>
            <a:r>
              <a:rPr sz="2000" spc="7" dirty="0">
                <a:solidFill>
                  <a:srgbClr val="569239"/>
                </a:solidFill>
              </a:rPr>
              <a:t> </a:t>
            </a:r>
            <a:r>
              <a:rPr sz="2000" dirty="0">
                <a:solidFill>
                  <a:srgbClr val="569239"/>
                </a:solidFill>
              </a:rPr>
              <a:t>социальных</a:t>
            </a:r>
            <a:r>
              <a:rPr sz="2000" spc="-23" dirty="0">
                <a:solidFill>
                  <a:srgbClr val="569239"/>
                </a:solidFill>
              </a:rPr>
              <a:t> </a:t>
            </a:r>
            <a:r>
              <a:rPr sz="2000" spc="-7" dirty="0">
                <a:solidFill>
                  <a:srgbClr val="569239"/>
                </a:solidFill>
              </a:rPr>
              <a:t>сетях</a:t>
            </a:r>
            <a:endParaRPr sz="2000"/>
          </a:p>
        </p:txBody>
      </p:sp>
      <p:grpSp>
        <p:nvGrpSpPr>
          <p:cNvPr id="22" name="object 22"/>
          <p:cNvGrpSpPr/>
          <p:nvPr/>
        </p:nvGrpSpPr>
        <p:grpSpPr>
          <a:xfrm>
            <a:off x="10208135" y="2707217"/>
            <a:ext cx="1987127" cy="3981450"/>
            <a:chOff x="15312203" y="4060825"/>
            <a:chExt cx="2980690" cy="5972175"/>
          </a:xfrm>
        </p:grpSpPr>
        <p:sp>
          <p:nvSpPr>
            <p:cNvPr id="23" name="object 23"/>
            <p:cNvSpPr/>
            <p:nvPr/>
          </p:nvSpPr>
          <p:spPr>
            <a:xfrm>
              <a:off x="15828557" y="4480242"/>
              <a:ext cx="2459990" cy="5276215"/>
            </a:xfrm>
            <a:custGeom>
              <a:avLst/>
              <a:gdLst/>
              <a:ahLst/>
              <a:cxnLst/>
              <a:rect l="l" t="t" r="r" b="b"/>
              <a:pathLst>
                <a:path w="2459990" h="5276215">
                  <a:moveTo>
                    <a:pt x="2412653" y="0"/>
                  </a:moveTo>
                  <a:lnTo>
                    <a:pt x="2363959" y="213"/>
                  </a:lnTo>
                  <a:lnTo>
                    <a:pt x="2315529" y="1331"/>
                  </a:lnTo>
                  <a:lnTo>
                    <a:pt x="2267371" y="3347"/>
                  </a:lnTo>
                  <a:lnTo>
                    <a:pt x="2219491" y="6253"/>
                  </a:lnTo>
                  <a:lnTo>
                    <a:pt x="2171899" y="10041"/>
                  </a:lnTo>
                  <a:lnTo>
                    <a:pt x="2124602" y="14705"/>
                  </a:lnTo>
                  <a:lnTo>
                    <a:pt x="2077608" y="20236"/>
                  </a:lnTo>
                  <a:lnTo>
                    <a:pt x="2030926" y="26628"/>
                  </a:lnTo>
                  <a:lnTo>
                    <a:pt x="1984562" y="33873"/>
                  </a:lnTo>
                  <a:lnTo>
                    <a:pt x="1938526" y="41964"/>
                  </a:lnTo>
                  <a:lnTo>
                    <a:pt x="1892825" y="50894"/>
                  </a:lnTo>
                  <a:lnTo>
                    <a:pt x="1847467" y="60654"/>
                  </a:lnTo>
                  <a:lnTo>
                    <a:pt x="1802460" y="71238"/>
                  </a:lnTo>
                  <a:lnTo>
                    <a:pt x="1757811" y="82639"/>
                  </a:lnTo>
                  <a:lnTo>
                    <a:pt x="1713530" y="94848"/>
                  </a:lnTo>
                  <a:lnTo>
                    <a:pt x="1669624" y="107860"/>
                  </a:lnTo>
                  <a:lnTo>
                    <a:pt x="1626101" y="121665"/>
                  </a:lnTo>
                  <a:lnTo>
                    <a:pt x="1582969" y="136257"/>
                  </a:lnTo>
                  <a:lnTo>
                    <a:pt x="1540236" y="151629"/>
                  </a:lnTo>
                  <a:lnTo>
                    <a:pt x="1497910" y="167772"/>
                  </a:lnTo>
                  <a:lnTo>
                    <a:pt x="1455998" y="184681"/>
                  </a:lnTo>
                  <a:lnTo>
                    <a:pt x="1414509" y="202347"/>
                  </a:lnTo>
                  <a:lnTo>
                    <a:pt x="1373451" y="220763"/>
                  </a:lnTo>
                  <a:lnTo>
                    <a:pt x="1332832" y="239921"/>
                  </a:lnTo>
                  <a:lnTo>
                    <a:pt x="1292660" y="259815"/>
                  </a:lnTo>
                  <a:lnTo>
                    <a:pt x="1252942" y="280437"/>
                  </a:lnTo>
                  <a:lnTo>
                    <a:pt x="1213687" y="301779"/>
                  </a:lnTo>
                  <a:lnTo>
                    <a:pt x="1174903" y="323834"/>
                  </a:lnTo>
                  <a:lnTo>
                    <a:pt x="1136598" y="346596"/>
                  </a:lnTo>
                  <a:lnTo>
                    <a:pt x="1098779" y="370055"/>
                  </a:lnTo>
                  <a:lnTo>
                    <a:pt x="1061454" y="394206"/>
                  </a:lnTo>
                  <a:lnTo>
                    <a:pt x="1024633" y="419041"/>
                  </a:lnTo>
                  <a:lnTo>
                    <a:pt x="988321" y="444551"/>
                  </a:lnTo>
                  <a:lnTo>
                    <a:pt x="952529" y="470731"/>
                  </a:lnTo>
                  <a:lnTo>
                    <a:pt x="917263" y="497572"/>
                  </a:lnTo>
                  <a:lnTo>
                    <a:pt x="882531" y="525068"/>
                  </a:lnTo>
                  <a:lnTo>
                    <a:pt x="848342" y="553210"/>
                  </a:lnTo>
                  <a:lnTo>
                    <a:pt x="814703" y="581992"/>
                  </a:lnTo>
                  <a:lnTo>
                    <a:pt x="781622" y="611406"/>
                  </a:lnTo>
                  <a:lnTo>
                    <a:pt x="749108" y="641445"/>
                  </a:lnTo>
                  <a:lnTo>
                    <a:pt x="717169" y="672101"/>
                  </a:lnTo>
                  <a:lnTo>
                    <a:pt x="685811" y="703367"/>
                  </a:lnTo>
                  <a:lnTo>
                    <a:pt x="655044" y="735236"/>
                  </a:lnTo>
                  <a:lnTo>
                    <a:pt x="624876" y="767700"/>
                  </a:lnTo>
                  <a:lnTo>
                    <a:pt x="595313" y="800752"/>
                  </a:lnTo>
                  <a:lnTo>
                    <a:pt x="566365" y="834384"/>
                  </a:lnTo>
                  <a:lnTo>
                    <a:pt x="538039" y="868590"/>
                  </a:lnTo>
                  <a:lnTo>
                    <a:pt x="510343" y="903361"/>
                  </a:lnTo>
                  <a:lnTo>
                    <a:pt x="483285" y="938691"/>
                  </a:lnTo>
                  <a:lnTo>
                    <a:pt x="456874" y="974572"/>
                  </a:lnTo>
                  <a:lnTo>
                    <a:pt x="431116" y="1010997"/>
                  </a:lnTo>
                  <a:lnTo>
                    <a:pt x="406021" y="1047958"/>
                  </a:lnTo>
                  <a:lnTo>
                    <a:pt x="381595" y="1085447"/>
                  </a:lnTo>
                  <a:lnTo>
                    <a:pt x="357848" y="1123459"/>
                  </a:lnTo>
                  <a:lnTo>
                    <a:pt x="334787" y="1161985"/>
                  </a:lnTo>
                  <a:lnTo>
                    <a:pt x="312419" y="1201017"/>
                  </a:lnTo>
                  <a:lnTo>
                    <a:pt x="290754" y="1240549"/>
                  </a:lnTo>
                  <a:lnTo>
                    <a:pt x="269799" y="1280573"/>
                  </a:lnTo>
                  <a:lnTo>
                    <a:pt x="249561" y="1321082"/>
                  </a:lnTo>
                  <a:lnTo>
                    <a:pt x="230049" y="1362069"/>
                  </a:lnTo>
                  <a:lnTo>
                    <a:pt x="211272" y="1403525"/>
                  </a:lnTo>
                  <a:lnTo>
                    <a:pt x="193236" y="1445444"/>
                  </a:lnTo>
                  <a:lnTo>
                    <a:pt x="175949" y="1487818"/>
                  </a:lnTo>
                  <a:lnTo>
                    <a:pt x="159421" y="1530640"/>
                  </a:lnTo>
                  <a:lnTo>
                    <a:pt x="143658" y="1573903"/>
                  </a:lnTo>
                  <a:lnTo>
                    <a:pt x="128669" y="1617599"/>
                  </a:lnTo>
                  <a:lnTo>
                    <a:pt x="114462" y="1661720"/>
                  </a:lnTo>
                  <a:lnTo>
                    <a:pt x="101045" y="1706260"/>
                  </a:lnTo>
                  <a:lnTo>
                    <a:pt x="88425" y="1751211"/>
                  </a:lnTo>
                  <a:lnTo>
                    <a:pt x="76611" y="1796566"/>
                  </a:lnTo>
                  <a:lnTo>
                    <a:pt x="65610" y="1842317"/>
                  </a:lnTo>
                  <a:lnTo>
                    <a:pt x="55431" y="1888457"/>
                  </a:lnTo>
                  <a:lnTo>
                    <a:pt x="46081" y="1934979"/>
                  </a:lnTo>
                  <a:lnTo>
                    <a:pt x="37569" y="1981875"/>
                  </a:lnTo>
                  <a:lnTo>
                    <a:pt x="29903" y="2029138"/>
                  </a:lnTo>
                  <a:lnTo>
                    <a:pt x="23090" y="2076760"/>
                  </a:lnTo>
                  <a:lnTo>
                    <a:pt x="17139" y="2124734"/>
                  </a:lnTo>
                  <a:lnTo>
                    <a:pt x="12056" y="2173053"/>
                  </a:lnTo>
                  <a:lnTo>
                    <a:pt x="7852" y="2221710"/>
                  </a:lnTo>
                  <a:lnTo>
                    <a:pt x="4532" y="2270696"/>
                  </a:lnTo>
                  <a:lnTo>
                    <a:pt x="2187" y="2317939"/>
                  </a:lnTo>
                  <a:lnTo>
                    <a:pt x="678" y="2365101"/>
                  </a:lnTo>
                  <a:lnTo>
                    <a:pt x="0" y="2412174"/>
                  </a:lnTo>
                  <a:lnTo>
                    <a:pt x="145" y="2459149"/>
                  </a:lnTo>
                  <a:lnTo>
                    <a:pt x="1108" y="2506019"/>
                  </a:lnTo>
                  <a:lnTo>
                    <a:pt x="2882" y="2552776"/>
                  </a:lnTo>
                  <a:lnTo>
                    <a:pt x="5460" y="2599411"/>
                  </a:lnTo>
                  <a:lnTo>
                    <a:pt x="8836" y="2645918"/>
                  </a:lnTo>
                  <a:lnTo>
                    <a:pt x="13003" y="2692287"/>
                  </a:lnTo>
                  <a:lnTo>
                    <a:pt x="17955" y="2738512"/>
                  </a:lnTo>
                  <a:lnTo>
                    <a:pt x="23685" y="2784583"/>
                  </a:lnTo>
                  <a:lnTo>
                    <a:pt x="30186" y="2830494"/>
                  </a:lnTo>
                  <a:lnTo>
                    <a:pt x="37453" y="2876236"/>
                  </a:lnTo>
                  <a:lnTo>
                    <a:pt x="45479" y="2921801"/>
                  </a:lnTo>
                  <a:lnTo>
                    <a:pt x="54257" y="2967181"/>
                  </a:lnTo>
                  <a:lnTo>
                    <a:pt x="63780" y="3012368"/>
                  </a:lnTo>
                  <a:lnTo>
                    <a:pt x="74042" y="3057355"/>
                  </a:lnTo>
                  <a:lnTo>
                    <a:pt x="85037" y="3102134"/>
                  </a:lnTo>
                  <a:lnTo>
                    <a:pt x="96758" y="3146696"/>
                  </a:lnTo>
                  <a:lnTo>
                    <a:pt x="109198" y="3191033"/>
                  </a:lnTo>
                  <a:lnTo>
                    <a:pt x="122352" y="3235138"/>
                  </a:lnTo>
                  <a:lnTo>
                    <a:pt x="136211" y="3279002"/>
                  </a:lnTo>
                  <a:lnTo>
                    <a:pt x="150771" y="3322618"/>
                  </a:lnTo>
                  <a:lnTo>
                    <a:pt x="166024" y="3365978"/>
                  </a:lnTo>
                  <a:lnTo>
                    <a:pt x="181964" y="3409074"/>
                  </a:lnTo>
                  <a:lnTo>
                    <a:pt x="198584" y="3451897"/>
                  </a:lnTo>
                  <a:lnTo>
                    <a:pt x="215878" y="3494441"/>
                  </a:lnTo>
                  <a:lnTo>
                    <a:pt x="233839" y="3536696"/>
                  </a:lnTo>
                  <a:lnTo>
                    <a:pt x="252461" y="3578655"/>
                  </a:lnTo>
                  <a:lnTo>
                    <a:pt x="271737" y="3620310"/>
                  </a:lnTo>
                  <a:lnTo>
                    <a:pt x="291661" y="3661654"/>
                  </a:lnTo>
                  <a:lnTo>
                    <a:pt x="312226" y="3702677"/>
                  </a:lnTo>
                  <a:lnTo>
                    <a:pt x="333426" y="3743372"/>
                  </a:lnTo>
                  <a:lnTo>
                    <a:pt x="355254" y="3783732"/>
                  </a:lnTo>
                  <a:lnTo>
                    <a:pt x="377703" y="3823748"/>
                  </a:lnTo>
                  <a:lnTo>
                    <a:pt x="400768" y="3863413"/>
                  </a:lnTo>
                  <a:lnTo>
                    <a:pt x="424441" y="3902717"/>
                  </a:lnTo>
                  <a:lnTo>
                    <a:pt x="448716" y="3941654"/>
                  </a:lnTo>
                  <a:lnTo>
                    <a:pt x="473586" y="3980216"/>
                  </a:lnTo>
                  <a:lnTo>
                    <a:pt x="499046" y="4018394"/>
                  </a:lnTo>
                  <a:lnTo>
                    <a:pt x="525088" y="4056181"/>
                  </a:lnTo>
                  <a:lnTo>
                    <a:pt x="551705" y="4093568"/>
                  </a:lnTo>
                  <a:lnTo>
                    <a:pt x="578893" y="4130548"/>
                  </a:lnTo>
                  <a:lnTo>
                    <a:pt x="606643" y="4167113"/>
                  </a:lnTo>
                  <a:lnTo>
                    <a:pt x="634949" y="4203254"/>
                  </a:lnTo>
                  <a:lnTo>
                    <a:pt x="663805" y="4238964"/>
                  </a:lnTo>
                  <a:lnTo>
                    <a:pt x="693205" y="4274235"/>
                  </a:lnTo>
                  <a:lnTo>
                    <a:pt x="723141" y="4309059"/>
                  </a:lnTo>
                  <a:lnTo>
                    <a:pt x="753607" y="4343428"/>
                  </a:lnTo>
                  <a:lnTo>
                    <a:pt x="784597" y="4377335"/>
                  </a:lnTo>
                  <a:lnTo>
                    <a:pt x="816105" y="4410770"/>
                  </a:lnTo>
                  <a:lnTo>
                    <a:pt x="848123" y="4443726"/>
                  </a:lnTo>
                  <a:lnTo>
                    <a:pt x="880645" y="4476195"/>
                  </a:lnTo>
                  <a:lnTo>
                    <a:pt x="913664" y="4508170"/>
                  </a:lnTo>
                  <a:lnTo>
                    <a:pt x="947175" y="4539642"/>
                  </a:lnTo>
                  <a:lnTo>
                    <a:pt x="981170" y="4570603"/>
                  </a:lnTo>
                  <a:lnTo>
                    <a:pt x="1015644" y="4601046"/>
                  </a:lnTo>
                  <a:lnTo>
                    <a:pt x="1050588" y="4630962"/>
                  </a:lnTo>
                  <a:lnTo>
                    <a:pt x="1085998" y="4660343"/>
                  </a:lnTo>
                  <a:lnTo>
                    <a:pt x="1121866" y="4689182"/>
                  </a:lnTo>
                  <a:lnTo>
                    <a:pt x="1158186" y="4717471"/>
                  </a:lnTo>
                  <a:lnTo>
                    <a:pt x="1194952" y="4745201"/>
                  </a:lnTo>
                  <a:lnTo>
                    <a:pt x="1232156" y="4772365"/>
                  </a:lnTo>
                  <a:lnTo>
                    <a:pt x="1269793" y="4798954"/>
                  </a:lnTo>
                  <a:lnTo>
                    <a:pt x="1307855" y="4824962"/>
                  </a:lnTo>
                  <a:lnTo>
                    <a:pt x="1346337" y="4850379"/>
                  </a:lnTo>
                  <a:lnTo>
                    <a:pt x="1385232" y="4875198"/>
                  </a:lnTo>
                  <a:lnTo>
                    <a:pt x="1424532" y="4899411"/>
                  </a:lnTo>
                  <a:lnTo>
                    <a:pt x="1464233" y="4923010"/>
                  </a:lnTo>
                  <a:lnTo>
                    <a:pt x="1504326" y="4945987"/>
                  </a:lnTo>
                  <a:lnTo>
                    <a:pt x="1544807" y="4968334"/>
                  </a:lnTo>
                  <a:lnTo>
                    <a:pt x="1585667" y="4990043"/>
                  </a:lnTo>
                  <a:lnTo>
                    <a:pt x="1626901" y="5011106"/>
                  </a:lnTo>
                  <a:lnTo>
                    <a:pt x="1668502" y="5031516"/>
                  </a:lnTo>
                  <a:lnTo>
                    <a:pt x="1710464" y="5051264"/>
                  </a:lnTo>
                  <a:lnTo>
                    <a:pt x="1752779" y="5070342"/>
                  </a:lnTo>
                  <a:lnTo>
                    <a:pt x="1795442" y="5088743"/>
                  </a:lnTo>
                  <a:lnTo>
                    <a:pt x="1838446" y="5106458"/>
                  </a:lnTo>
                  <a:lnTo>
                    <a:pt x="1881785" y="5123479"/>
                  </a:lnTo>
                  <a:lnTo>
                    <a:pt x="1925451" y="5139799"/>
                  </a:lnTo>
                  <a:lnTo>
                    <a:pt x="1969439" y="5155410"/>
                  </a:lnTo>
                  <a:lnTo>
                    <a:pt x="2013742" y="5170303"/>
                  </a:lnTo>
                  <a:lnTo>
                    <a:pt x="2058353" y="5184471"/>
                  </a:lnTo>
                  <a:lnTo>
                    <a:pt x="2103266" y="5197905"/>
                  </a:lnTo>
                  <a:lnTo>
                    <a:pt x="2148474" y="5210599"/>
                  </a:lnTo>
                  <a:lnTo>
                    <a:pt x="2193971" y="5222543"/>
                  </a:lnTo>
                  <a:lnTo>
                    <a:pt x="2239750" y="5233730"/>
                  </a:lnTo>
                  <a:lnTo>
                    <a:pt x="2285805" y="5244152"/>
                  </a:lnTo>
                  <a:lnTo>
                    <a:pt x="2332129" y="5253801"/>
                  </a:lnTo>
                  <a:lnTo>
                    <a:pt x="2378715" y="5262669"/>
                  </a:lnTo>
                  <a:lnTo>
                    <a:pt x="2425558" y="5270748"/>
                  </a:lnTo>
                  <a:lnTo>
                    <a:pt x="2459442" y="5275988"/>
                  </a:lnTo>
                  <a:lnTo>
                    <a:pt x="2459442" y="667"/>
                  </a:lnTo>
                  <a:lnTo>
                    <a:pt x="2412653" y="0"/>
                  </a:lnTo>
                  <a:close/>
                </a:path>
              </a:pathLst>
            </a:custGeom>
            <a:solidFill>
              <a:srgbClr val="8BC53D">
                <a:alpha val="35685"/>
              </a:srgbClr>
            </a:solidFill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24" name="object 24"/>
            <p:cNvSpPr/>
            <p:nvPr/>
          </p:nvSpPr>
          <p:spPr>
            <a:xfrm>
              <a:off x="15828557" y="4480242"/>
              <a:ext cx="2459990" cy="5276215"/>
            </a:xfrm>
            <a:custGeom>
              <a:avLst/>
              <a:gdLst/>
              <a:ahLst/>
              <a:cxnLst/>
              <a:rect l="l" t="t" r="r" b="b"/>
              <a:pathLst>
                <a:path w="2459990" h="5276215">
                  <a:moveTo>
                    <a:pt x="2459442" y="5275988"/>
                  </a:moveTo>
                  <a:lnTo>
                    <a:pt x="2378715" y="5262669"/>
                  </a:lnTo>
                  <a:lnTo>
                    <a:pt x="2332129" y="5253801"/>
                  </a:lnTo>
                  <a:lnTo>
                    <a:pt x="2285805" y="5244152"/>
                  </a:lnTo>
                  <a:lnTo>
                    <a:pt x="2239750" y="5233730"/>
                  </a:lnTo>
                  <a:lnTo>
                    <a:pt x="2193971" y="5222543"/>
                  </a:lnTo>
                  <a:lnTo>
                    <a:pt x="2148474" y="5210599"/>
                  </a:lnTo>
                  <a:lnTo>
                    <a:pt x="2103266" y="5197905"/>
                  </a:lnTo>
                  <a:lnTo>
                    <a:pt x="2058353" y="5184471"/>
                  </a:lnTo>
                  <a:lnTo>
                    <a:pt x="2013742" y="5170303"/>
                  </a:lnTo>
                  <a:lnTo>
                    <a:pt x="1969439" y="5155410"/>
                  </a:lnTo>
                  <a:lnTo>
                    <a:pt x="1925451" y="5139799"/>
                  </a:lnTo>
                  <a:lnTo>
                    <a:pt x="1881785" y="5123479"/>
                  </a:lnTo>
                  <a:lnTo>
                    <a:pt x="1838446" y="5106458"/>
                  </a:lnTo>
                  <a:lnTo>
                    <a:pt x="1795442" y="5088743"/>
                  </a:lnTo>
                  <a:lnTo>
                    <a:pt x="1752779" y="5070342"/>
                  </a:lnTo>
                  <a:lnTo>
                    <a:pt x="1710464" y="5051264"/>
                  </a:lnTo>
                  <a:lnTo>
                    <a:pt x="1668502" y="5031516"/>
                  </a:lnTo>
                  <a:lnTo>
                    <a:pt x="1626901" y="5011106"/>
                  </a:lnTo>
                  <a:lnTo>
                    <a:pt x="1585667" y="4990043"/>
                  </a:lnTo>
                  <a:lnTo>
                    <a:pt x="1544807" y="4968334"/>
                  </a:lnTo>
                  <a:lnTo>
                    <a:pt x="1504326" y="4945987"/>
                  </a:lnTo>
                  <a:lnTo>
                    <a:pt x="1464233" y="4923010"/>
                  </a:lnTo>
                  <a:lnTo>
                    <a:pt x="1424532" y="4899411"/>
                  </a:lnTo>
                  <a:lnTo>
                    <a:pt x="1385232" y="4875198"/>
                  </a:lnTo>
                  <a:lnTo>
                    <a:pt x="1346337" y="4850379"/>
                  </a:lnTo>
                  <a:lnTo>
                    <a:pt x="1307855" y="4824962"/>
                  </a:lnTo>
                  <a:lnTo>
                    <a:pt x="1269793" y="4798954"/>
                  </a:lnTo>
                  <a:lnTo>
                    <a:pt x="1232156" y="4772365"/>
                  </a:lnTo>
                  <a:lnTo>
                    <a:pt x="1194952" y="4745201"/>
                  </a:lnTo>
                  <a:lnTo>
                    <a:pt x="1158186" y="4717471"/>
                  </a:lnTo>
                  <a:lnTo>
                    <a:pt x="1121866" y="4689182"/>
                  </a:lnTo>
                  <a:lnTo>
                    <a:pt x="1085998" y="4660343"/>
                  </a:lnTo>
                  <a:lnTo>
                    <a:pt x="1050588" y="4630962"/>
                  </a:lnTo>
                  <a:lnTo>
                    <a:pt x="1015644" y="4601046"/>
                  </a:lnTo>
                  <a:lnTo>
                    <a:pt x="981170" y="4570603"/>
                  </a:lnTo>
                  <a:lnTo>
                    <a:pt x="947175" y="4539642"/>
                  </a:lnTo>
                  <a:lnTo>
                    <a:pt x="913664" y="4508170"/>
                  </a:lnTo>
                  <a:lnTo>
                    <a:pt x="880645" y="4476195"/>
                  </a:lnTo>
                  <a:lnTo>
                    <a:pt x="848123" y="4443726"/>
                  </a:lnTo>
                  <a:lnTo>
                    <a:pt x="816105" y="4410770"/>
                  </a:lnTo>
                  <a:lnTo>
                    <a:pt x="784597" y="4377335"/>
                  </a:lnTo>
                  <a:lnTo>
                    <a:pt x="753607" y="4343428"/>
                  </a:lnTo>
                  <a:lnTo>
                    <a:pt x="723141" y="4309059"/>
                  </a:lnTo>
                  <a:lnTo>
                    <a:pt x="693205" y="4274235"/>
                  </a:lnTo>
                  <a:lnTo>
                    <a:pt x="663805" y="4238964"/>
                  </a:lnTo>
                  <a:lnTo>
                    <a:pt x="634949" y="4203254"/>
                  </a:lnTo>
                  <a:lnTo>
                    <a:pt x="606643" y="4167113"/>
                  </a:lnTo>
                  <a:lnTo>
                    <a:pt x="578893" y="4130548"/>
                  </a:lnTo>
                  <a:lnTo>
                    <a:pt x="551705" y="4093568"/>
                  </a:lnTo>
                  <a:lnTo>
                    <a:pt x="525088" y="4056181"/>
                  </a:lnTo>
                  <a:lnTo>
                    <a:pt x="499046" y="4018394"/>
                  </a:lnTo>
                  <a:lnTo>
                    <a:pt x="473586" y="3980216"/>
                  </a:lnTo>
                  <a:lnTo>
                    <a:pt x="448716" y="3941654"/>
                  </a:lnTo>
                  <a:lnTo>
                    <a:pt x="424441" y="3902717"/>
                  </a:lnTo>
                  <a:lnTo>
                    <a:pt x="400768" y="3863413"/>
                  </a:lnTo>
                  <a:lnTo>
                    <a:pt x="377703" y="3823748"/>
                  </a:lnTo>
                  <a:lnTo>
                    <a:pt x="355254" y="3783732"/>
                  </a:lnTo>
                  <a:lnTo>
                    <a:pt x="333426" y="3743372"/>
                  </a:lnTo>
                  <a:lnTo>
                    <a:pt x="312226" y="3702677"/>
                  </a:lnTo>
                  <a:lnTo>
                    <a:pt x="291661" y="3661654"/>
                  </a:lnTo>
                  <a:lnTo>
                    <a:pt x="271737" y="3620310"/>
                  </a:lnTo>
                  <a:lnTo>
                    <a:pt x="252461" y="3578655"/>
                  </a:lnTo>
                  <a:lnTo>
                    <a:pt x="233839" y="3536696"/>
                  </a:lnTo>
                  <a:lnTo>
                    <a:pt x="215878" y="3494441"/>
                  </a:lnTo>
                  <a:lnTo>
                    <a:pt x="198584" y="3451897"/>
                  </a:lnTo>
                  <a:lnTo>
                    <a:pt x="181964" y="3409074"/>
                  </a:lnTo>
                  <a:lnTo>
                    <a:pt x="166024" y="3365978"/>
                  </a:lnTo>
                  <a:lnTo>
                    <a:pt x="150771" y="3322618"/>
                  </a:lnTo>
                  <a:lnTo>
                    <a:pt x="136211" y="3279002"/>
                  </a:lnTo>
                  <a:lnTo>
                    <a:pt x="122352" y="3235138"/>
                  </a:lnTo>
                  <a:lnTo>
                    <a:pt x="109198" y="3191033"/>
                  </a:lnTo>
                  <a:lnTo>
                    <a:pt x="96758" y="3146696"/>
                  </a:lnTo>
                  <a:lnTo>
                    <a:pt x="85037" y="3102134"/>
                  </a:lnTo>
                  <a:lnTo>
                    <a:pt x="74042" y="3057355"/>
                  </a:lnTo>
                  <a:lnTo>
                    <a:pt x="63780" y="3012368"/>
                  </a:lnTo>
                  <a:lnTo>
                    <a:pt x="54257" y="2967181"/>
                  </a:lnTo>
                  <a:lnTo>
                    <a:pt x="45479" y="2921801"/>
                  </a:lnTo>
                  <a:lnTo>
                    <a:pt x="37453" y="2876236"/>
                  </a:lnTo>
                  <a:lnTo>
                    <a:pt x="30186" y="2830494"/>
                  </a:lnTo>
                  <a:lnTo>
                    <a:pt x="23685" y="2784583"/>
                  </a:lnTo>
                  <a:lnTo>
                    <a:pt x="17955" y="2738512"/>
                  </a:lnTo>
                  <a:lnTo>
                    <a:pt x="13003" y="2692287"/>
                  </a:lnTo>
                  <a:lnTo>
                    <a:pt x="8836" y="2645918"/>
                  </a:lnTo>
                  <a:lnTo>
                    <a:pt x="5460" y="2599411"/>
                  </a:lnTo>
                  <a:lnTo>
                    <a:pt x="2882" y="2552776"/>
                  </a:lnTo>
                  <a:lnTo>
                    <a:pt x="1108" y="2506019"/>
                  </a:lnTo>
                  <a:lnTo>
                    <a:pt x="145" y="2459149"/>
                  </a:lnTo>
                  <a:lnTo>
                    <a:pt x="0" y="2412174"/>
                  </a:lnTo>
                  <a:lnTo>
                    <a:pt x="678" y="2365101"/>
                  </a:lnTo>
                  <a:lnTo>
                    <a:pt x="2187" y="2317939"/>
                  </a:lnTo>
                  <a:lnTo>
                    <a:pt x="4532" y="2270696"/>
                  </a:lnTo>
                  <a:lnTo>
                    <a:pt x="7852" y="2221710"/>
                  </a:lnTo>
                  <a:lnTo>
                    <a:pt x="12056" y="2173053"/>
                  </a:lnTo>
                  <a:lnTo>
                    <a:pt x="17139" y="2124734"/>
                  </a:lnTo>
                  <a:lnTo>
                    <a:pt x="23090" y="2076760"/>
                  </a:lnTo>
                  <a:lnTo>
                    <a:pt x="29903" y="2029138"/>
                  </a:lnTo>
                  <a:lnTo>
                    <a:pt x="37569" y="1981875"/>
                  </a:lnTo>
                  <a:lnTo>
                    <a:pt x="46081" y="1934979"/>
                  </a:lnTo>
                  <a:lnTo>
                    <a:pt x="55431" y="1888457"/>
                  </a:lnTo>
                  <a:lnTo>
                    <a:pt x="65610" y="1842317"/>
                  </a:lnTo>
                  <a:lnTo>
                    <a:pt x="76611" y="1796566"/>
                  </a:lnTo>
                  <a:lnTo>
                    <a:pt x="88425" y="1751211"/>
                  </a:lnTo>
                  <a:lnTo>
                    <a:pt x="101045" y="1706260"/>
                  </a:lnTo>
                  <a:lnTo>
                    <a:pt x="114462" y="1661720"/>
                  </a:lnTo>
                  <a:lnTo>
                    <a:pt x="128669" y="1617599"/>
                  </a:lnTo>
                  <a:lnTo>
                    <a:pt x="143658" y="1573903"/>
                  </a:lnTo>
                  <a:lnTo>
                    <a:pt x="159421" y="1530640"/>
                  </a:lnTo>
                  <a:lnTo>
                    <a:pt x="175949" y="1487818"/>
                  </a:lnTo>
                  <a:lnTo>
                    <a:pt x="193236" y="1445444"/>
                  </a:lnTo>
                  <a:lnTo>
                    <a:pt x="211272" y="1403525"/>
                  </a:lnTo>
                  <a:lnTo>
                    <a:pt x="230049" y="1362069"/>
                  </a:lnTo>
                  <a:lnTo>
                    <a:pt x="249561" y="1321082"/>
                  </a:lnTo>
                  <a:lnTo>
                    <a:pt x="269799" y="1280573"/>
                  </a:lnTo>
                  <a:lnTo>
                    <a:pt x="290754" y="1240549"/>
                  </a:lnTo>
                  <a:lnTo>
                    <a:pt x="312419" y="1201017"/>
                  </a:lnTo>
                  <a:lnTo>
                    <a:pt x="334787" y="1161985"/>
                  </a:lnTo>
                  <a:lnTo>
                    <a:pt x="357848" y="1123459"/>
                  </a:lnTo>
                  <a:lnTo>
                    <a:pt x="381595" y="1085447"/>
                  </a:lnTo>
                  <a:lnTo>
                    <a:pt x="406021" y="1047958"/>
                  </a:lnTo>
                  <a:lnTo>
                    <a:pt x="431116" y="1010997"/>
                  </a:lnTo>
                  <a:lnTo>
                    <a:pt x="456874" y="974572"/>
                  </a:lnTo>
                  <a:lnTo>
                    <a:pt x="483285" y="938691"/>
                  </a:lnTo>
                  <a:lnTo>
                    <a:pt x="510343" y="903361"/>
                  </a:lnTo>
                  <a:lnTo>
                    <a:pt x="538039" y="868590"/>
                  </a:lnTo>
                  <a:lnTo>
                    <a:pt x="566365" y="834384"/>
                  </a:lnTo>
                  <a:lnTo>
                    <a:pt x="595313" y="800752"/>
                  </a:lnTo>
                  <a:lnTo>
                    <a:pt x="624876" y="767700"/>
                  </a:lnTo>
                  <a:lnTo>
                    <a:pt x="655044" y="735236"/>
                  </a:lnTo>
                  <a:lnTo>
                    <a:pt x="685811" y="703367"/>
                  </a:lnTo>
                  <a:lnTo>
                    <a:pt x="717169" y="672101"/>
                  </a:lnTo>
                  <a:lnTo>
                    <a:pt x="749108" y="641445"/>
                  </a:lnTo>
                  <a:lnTo>
                    <a:pt x="781622" y="611406"/>
                  </a:lnTo>
                  <a:lnTo>
                    <a:pt x="814703" y="581992"/>
                  </a:lnTo>
                  <a:lnTo>
                    <a:pt x="848342" y="553210"/>
                  </a:lnTo>
                  <a:lnTo>
                    <a:pt x="882531" y="525068"/>
                  </a:lnTo>
                  <a:lnTo>
                    <a:pt x="917263" y="497572"/>
                  </a:lnTo>
                  <a:lnTo>
                    <a:pt x="952529" y="470731"/>
                  </a:lnTo>
                  <a:lnTo>
                    <a:pt x="988321" y="444551"/>
                  </a:lnTo>
                  <a:lnTo>
                    <a:pt x="1024633" y="419041"/>
                  </a:lnTo>
                  <a:lnTo>
                    <a:pt x="1061454" y="394206"/>
                  </a:lnTo>
                  <a:lnTo>
                    <a:pt x="1098779" y="370055"/>
                  </a:lnTo>
                  <a:lnTo>
                    <a:pt x="1136598" y="346596"/>
                  </a:lnTo>
                  <a:lnTo>
                    <a:pt x="1174903" y="323834"/>
                  </a:lnTo>
                  <a:lnTo>
                    <a:pt x="1213687" y="301779"/>
                  </a:lnTo>
                  <a:lnTo>
                    <a:pt x="1252942" y="280437"/>
                  </a:lnTo>
                  <a:lnTo>
                    <a:pt x="1292660" y="259815"/>
                  </a:lnTo>
                  <a:lnTo>
                    <a:pt x="1332832" y="239921"/>
                  </a:lnTo>
                  <a:lnTo>
                    <a:pt x="1373451" y="220763"/>
                  </a:lnTo>
                  <a:lnTo>
                    <a:pt x="1414509" y="202347"/>
                  </a:lnTo>
                  <a:lnTo>
                    <a:pt x="1455998" y="184681"/>
                  </a:lnTo>
                  <a:lnTo>
                    <a:pt x="1497910" y="167772"/>
                  </a:lnTo>
                  <a:lnTo>
                    <a:pt x="1540236" y="151629"/>
                  </a:lnTo>
                  <a:lnTo>
                    <a:pt x="1582969" y="136257"/>
                  </a:lnTo>
                  <a:lnTo>
                    <a:pt x="1626101" y="121665"/>
                  </a:lnTo>
                  <a:lnTo>
                    <a:pt x="1669624" y="107860"/>
                  </a:lnTo>
                  <a:lnTo>
                    <a:pt x="1713530" y="94848"/>
                  </a:lnTo>
                  <a:lnTo>
                    <a:pt x="1757811" y="82639"/>
                  </a:lnTo>
                  <a:lnTo>
                    <a:pt x="1802460" y="71238"/>
                  </a:lnTo>
                  <a:lnTo>
                    <a:pt x="1847467" y="60654"/>
                  </a:lnTo>
                  <a:lnTo>
                    <a:pt x="1892825" y="50894"/>
                  </a:lnTo>
                  <a:lnTo>
                    <a:pt x="1938526" y="41964"/>
                  </a:lnTo>
                  <a:lnTo>
                    <a:pt x="1984562" y="33873"/>
                  </a:lnTo>
                  <a:lnTo>
                    <a:pt x="2030926" y="26628"/>
                  </a:lnTo>
                  <a:lnTo>
                    <a:pt x="2077608" y="20236"/>
                  </a:lnTo>
                  <a:lnTo>
                    <a:pt x="2124602" y="14705"/>
                  </a:lnTo>
                  <a:lnTo>
                    <a:pt x="2171899" y="10041"/>
                  </a:lnTo>
                  <a:lnTo>
                    <a:pt x="2219491" y="6253"/>
                  </a:lnTo>
                  <a:lnTo>
                    <a:pt x="2267371" y="3347"/>
                  </a:lnTo>
                  <a:lnTo>
                    <a:pt x="2315529" y="1331"/>
                  </a:lnTo>
                  <a:lnTo>
                    <a:pt x="2363959" y="213"/>
                  </a:lnTo>
                  <a:lnTo>
                    <a:pt x="2412653" y="0"/>
                  </a:lnTo>
                  <a:lnTo>
                    <a:pt x="2459442" y="667"/>
                  </a:lnTo>
                </a:path>
              </a:pathLst>
            </a:custGeom>
            <a:ln w="9525">
              <a:solidFill>
                <a:srgbClr val="ADD294"/>
              </a:solidFill>
            </a:ln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25" name="object 25"/>
            <p:cNvSpPr/>
            <p:nvPr/>
          </p:nvSpPr>
          <p:spPr>
            <a:xfrm>
              <a:off x="15318553" y="4067175"/>
              <a:ext cx="2795905" cy="5959475"/>
            </a:xfrm>
            <a:custGeom>
              <a:avLst/>
              <a:gdLst/>
              <a:ahLst/>
              <a:cxnLst/>
              <a:rect l="l" t="t" r="r" b="b"/>
              <a:pathLst>
                <a:path w="2795905" h="5959475">
                  <a:moveTo>
                    <a:pt x="2795711" y="5958979"/>
                  </a:moveTo>
                  <a:lnTo>
                    <a:pt x="2748141" y="5953025"/>
                  </a:lnTo>
                  <a:lnTo>
                    <a:pt x="2700795" y="5946346"/>
                  </a:lnTo>
                  <a:lnTo>
                    <a:pt x="2653680" y="5938948"/>
                  </a:lnTo>
                  <a:lnTo>
                    <a:pt x="2606799" y="5930837"/>
                  </a:lnTo>
                  <a:lnTo>
                    <a:pt x="2560158" y="5922020"/>
                  </a:lnTo>
                  <a:lnTo>
                    <a:pt x="2513763" y="5912503"/>
                  </a:lnTo>
                  <a:lnTo>
                    <a:pt x="2467619" y="5902292"/>
                  </a:lnTo>
                  <a:lnTo>
                    <a:pt x="2421731" y="5891393"/>
                  </a:lnTo>
                  <a:lnTo>
                    <a:pt x="2376104" y="5879813"/>
                  </a:lnTo>
                  <a:lnTo>
                    <a:pt x="2330743" y="5867559"/>
                  </a:lnTo>
                  <a:lnTo>
                    <a:pt x="2285654" y="5854635"/>
                  </a:lnTo>
                  <a:lnTo>
                    <a:pt x="2240843" y="5841049"/>
                  </a:lnTo>
                  <a:lnTo>
                    <a:pt x="2196314" y="5826806"/>
                  </a:lnTo>
                  <a:lnTo>
                    <a:pt x="2152072" y="5811913"/>
                  </a:lnTo>
                  <a:lnTo>
                    <a:pt x="2108123" y="5796377"/>
                  </a:lnTo>
                  <a:lnTo>
                    <a:pt x="2064472" y="5780202"/>
                  </a:lnTo>
                  <a:lnTo>
                    <a:pt x="2021125" y="5763397"/>
                  </a:lnTo>
                  <a:lnTo>
                    <a:pt x="1978086" y="5745966"/>
                  </a:lnTo>
                  <a:lnTo>
                    <a:pt x="1935361" y="5727917"/>
                  </a:lnTo>
                  <a:lnTo>
                    <a:pt x="1892955" y="5709255"/>
                  </a:lnTo>
                  <a:lnTo>
                    <a:pt x="1850874" y="5689987"/>
                  </a:lnTo>
                  <a:lnTo>
                    <a:pt x="1809122" y="5670118"/>
                  </a:lnTo>
                  <a:lnTo>
                    <a:pt x="1767705" y="5649656"/>
                  </a:lnTo>
                  <a:lnTo>
                    <a:pt x="1726628" y="5628606"/>
                  </a:lnTo>
                  <a:lnTo>
                    <a:pt x="1685897" y="5606975"/>
                  </a:lnTo>
                  <a:lnTo>
                    <a:pt x="1645516" y="5584769"/>
                  </a:lnTo>
                  <a:lnTo>
                    <a:pt x="1605492" y="5561994"/>
                  </a:lnTo>
                  <a:lnTo>
                    <a:pt x="1565828" y="5538656"/>
                  </a:lnTo>
                  <a:lnTo>
                    <a:pt x="1526531" y="5514762"/>
                  </a:lnTo>
                  <a:lnTo>
                    <a:pt x="1487606" y="5490318"/>
                  </a:lnTo>
                  <a:lnTo>
                    <a:pt x="1449057" y="5465330"/>
                  </a:lnTo>
                  <a:lnTo>
                    <a:pt x="1410891" y="5439805"/>
                  </a:lnTo>
                  <a:lnTo>
                    <a:pt x="1373113" y="5413748"/>
                  </a:lnTo>
                  <a:lnTo>
                    <a:pt x="1335727" y="5387166"/>
                  </a:lnTo>
                  <a:lnTo>
                    <a:pt x="1298739" y="5360065"/>
                  </a:lnTo>
                  <a:lnTo>
                    <a:pt x="1262154" y="5332452"/>
                  </a:lnTo>
                  <a:lnTo>
                    <a:pt x="1225978" y="5304332"/>
                  </a:lnTo>
                  <a:lnTo>
                    <a:pt x="1190216" y="5275712"/>
                  </a:lnTo>
                  <a:lnTo>
                    <a:pt x="1154872" y="5246599"/>
                  </a:lnTo>
                  <a:lnTo>
                    <a:pt x="1119953" y="5216998"/>
                  </a:lnTo>
                  <a:lnTo>
                    <a:pt x="1085464" y="5186915"/>
                  </a:lnTo>
                  <a:lnTo>
                    <a:pt x="1051409" y="5156357"/>
                  </a:lnTo>
                  <a:lnTo>
                    <a:pt x="1017795" y="5125331"/>
                  </a:lnTo>
                  <a:lnTo>
                    <a:pt x="984626" y="5093842"/>
                  </a:lnTo>
                  <a:lnTo>
                    <a:pt x="951907" y="5061896"/>
                  </a:lnTo>
                  <a:lnTo>
                    <a:pt x="919644" y="5029501"/>
                  </a:lnTo>
                  <a:lnTo>
                    <a:pt x="887842" y="4996661"/>
                  </a:lnTo>
                  <a:lnTo>
                    <a:pt x="856507" y="4963384"/>
                  </a:lnTo>
                  <a:lnTo>
                    <a:pt x="825644" y="4929676"/>
                  </a:lnTo>
                  <a:lnTo>
                    <a:pt x="795257" y="4895542"/>
                  </a:lnTo>
                  <a:lnTo>
                    <a:pt x="765352" y="4860990"/>
                  </a:lnTo>
                  <a:lnTo>
                    <a:pt x="735935" y="4826025"/>
                  </a:lnTo>
                  <a:lnTo>
                    <a:pt x="707010" y="4790654"/>
                  </a:lnTo>
                  <a:lnTo>
                    <a:pt x="678584" y="4754883"/>
                  </a:lnTo>
                  <a:lnTo>
                    <a:pt x="650660" y="4718717"/>
                  </a:lnTo>
                  <a:lnTo>
                    <a:pt x="623245" y="4682165"/>
                  </a:lnTo>
                  <a:lnTo>
                    <a:pt x="596344" y="4645230"/>
                  </a:lnTo>
                  <a:lnTo>
                    <a:pt x="569961" y="4607921"/>
                  </a:lnTo>
                  <a:lnTo>
                    <a:pt x="544103" y="4570243"/>
                  </a:lnTo>
                  <a:lnTo>
                    <a:pt x="518775" y="4532202"/>
                  </a:lnTo>
                  <a:lnTo>
                    <a:pt x="493981" y="4493805"/>
                  </a:lnTo>
                  <a:lnTo>
                    <a:pt x="469727" y="4455058"/>
                  </a:lnTo>
                  <a:lnTo>
                    <a:pt x="446018" y="4415967"/>
                  </a:lnTo>
                  <a:lnTo>
                    <a:pt x="422860" y="4376538"/>
                  </a:lnTo>
                  <a:lnTo>
                    <a:pt x="400257" y="4336778"/>
                  </a:lnTo>
                  <a:lnTo>
                    <a:pt x="378216" y="4296693"/>
                  </a:lnTo>
                  <a:lnTo>
                    <a:pt x="356740" y="4256289"/>
                  </a:lnTo>
                  <a:lnTo>
                    <a:pt x="335837" y="4215573"/>
                  </a:lnTo>
                  <a:lnTo>
                    <a:pt x="315510" y="4174550"/>
                  </a:lnTo>
                  <a:lnTo>
                    <a:pt x="295765" y="4133227"/>
                  </a:lnTo>
                  <a:lnTo>
                    <a:pt x="276608" y="4091610"/>
                  </a:lnTo>
                  <a:lnTo>
                    <a:pt x="258043" y="4049705"/>
                  </a:lnTo>
                  <a:lnTo>
                    <a:pt x="240076" y="4007519"/>
                  </a:lnTo>
                  <a:lnTo>
                    <a:pt x="222712" y="3965058"/>
                  </a:lnTo>
                  <a:lnTo>
                    <a:pt x="205956" y="3922329"/>
                  </a:lnTo>
                  <a:lnTo>
                    <a:pt x="189814" y="3879336"/>
                  </a:lnTo>
                  <a:lnTo>
                    <a:pt x="174291" y="3836087"/>
                  </a:lnTo>
                  <a:lnTo>
                    <a:pt x="159392" y="3792588"/>
                  </a:lnTo>
                  <a:lnTo>
                    <a:pt x="145123" y="3748846"/>
                  </a:lnTo>
                  <a:lnTo>
                    <a:pt x="131488" y="3704865"/>
                  </a:lnTo>
                  <a:lnTo>
                    <a:pt x="118493" y="3660653"/>
                  </a:lnTo>
                  <a:lnTo>
                    <a:pt x="106143" y="3616216"/>
                  </a:lnTo>
                  <a:lnTo>
                    <a:pt x="94443" y="3571561"/>
                  </a:lnTo>
                  <a:lnTo>
                    <a:pt x="83399" y="3526692"/>
                  </a:lnTo>
                  <a:lnTo>
                    <a:pt x="73016" y="3481617"/>
                  </a:lnTo>
                  <a:lnTo>
                    <a:pt x="63300" y="3436343"/>
                  </a:lnTo>
                  <a:lnTo>
                    <a:pt x="54255" y="3390874"/>
                  </a:lnTo>
                  <a:lnTo>
                    <a:pt x="45886" y="3345218"/>
                  </a:lnTo>
                  <a:lnTo>
                    <a:pt x="38200" y="3299380"/>
                  </a:lnTo>
                  <a:lnTo>
                    <a:pt x="31200" y="3253367"/>
                  </a:lnTo>
                  <a:lnTo>
                    <a:pt x="24893" y="3207185"/>
                  </a:lnTo>
                  <a:lnTo>
                    <a:pt x="19284" y="3160841"/>
                  </a:lnTo>
                  <a:lnTo>
                    <a:pt x="14378" y="3114340"/>
                  </a:lnTo>
                  <a:lnTo>
                    <a:pt x="10180" y="3067689"/>
                  </a:lnTo>
                  <a:lnTo>
                    <a:pt x="6696" y="3020895"/>
                  </a:lnTo>
                  <a:lnTo>
                    <a:pt x="3931" y="2973962"/>
                  </a:lnTo>
                  <a:lnTo>
                    <a:pt x="1889" y="2926899"/>
                  </a:lnTo>
                  <a:lnTo>
                    <a:pt x="577" y="2879710"/>
                  </a:lnTo>
                  <a:lnTo>
                    <a:pt x="0" y="2832402"/>
                  </a:lnTo>
                  <a:lnTo>
                    <a:pt x="162" y="2784982"/>
                  </a:lnTo>
                  <a:lnTo>
                    <a:pt x="1069" y="2737455"/>
                  </a:lnTo>
                  <a:lnTo>
                    <a:pt x="2727" y="2689828"/>
                  </a:lnTo>
                  <a:lnTo>
                    <a:pt x="5140" y="2642108"/>
                  </a:lnTo>
                  <a:lnTo>
                    <a:pt x="8436" y="2592753"/>
                  </a:lnTo>
                  <a:lnTo>
                    <a:pt x="12527" y="2543671"/>
                  </a:lnTo>
                  <a:lnTo>
                    <a:pt x="17405" y="2494867"/>
                  </a:lnTo>
                  <a:lnTo>
                    <a:pt x="23064" y="2446348"/>
                  </a:lnTo>
                  <a:lnTo>
                    <a:pt x="29498" y="2398118"/>
                  </a:lnTo>
                  <a:lnTo>
                    <a:pt x="36701" y="2350185"/>
                  </a:lnTo>
                  <a:lnTo>
                    <a:pt x="44666" y="2302554"/>
                  </a:lnTo>
                  <a:lnTo>
                    <a:pt x="53387" y="2255231"/>
                  </a:lnTo>
                  <a:lnTo>
                    <a:pt x="62857" y="2208223"/>
                  </a:lnTo>
                  <a:lnTo>
                    <a:pt x="73071" y="2161536"/>
                  </a:lnTo>
                  <a:lnTo>
                    <a:pt x="84021" y="2115175"/>
                  </a:lnTo>
                  <a:lnTo>
                    <a:pt x="95702" y="2069146"/>
                  </a:lnTo>
                  <a:lnTo>
                    <a:pt x="108106" y="2023456"/>
                  </a:lnTo>
                  <a:lnTo>
                    <a:pt x="121229" y="1978111"/>
                  </a:lnTo>
                  <a:lnTo>
                    <a:pt x="135062" y="1933116"/>
                  </a:lnTo>
                  <a:lnTo>
                    <a:pt x="149601" y="1888478"/>
                  </a:lnTo>
                  <a:lnTo>
                    <a:pt x="164838" y="1844204"/>
                  </a:lnTo>
                  <a:lnTo>
                    <a:pt x="180768" y="1800297"/>
                  </a:lnTo>
                  <a:lnTo>
                    <a:pt x="197383" y="1756766"/>
                  </a:lnTo>
                  <a:lnTo>
                    <a:pt x="214678" y="1713616"/>
                  </a:lnTo>
                  <a:lnTo>
                    <a:pt x="232646" y="1670853"/>
                  </a:lnTo>
                  <a:lnTo>
                    <a:pt x="251280" y="1628483"/>
                  </a:lnTo>
                  <a:lnTo>
                    <a:pt x="270576" y="1586512"/>
                  </a:lnTo>
                  <a:lnTo>
                    <a:pt x="290525" y="1544946"/>
                  </a:lnTo>
                  <a:lnTo>
                    <a:pt x="311122" y="1503792"/>
                  </a:lnTo>
                  <a:lnTo>
                    <a:pt x="332360" y="1463054"/>
                  </a:lnTo>
                  <a:lnTo>
                    <a:pt x="354233" y="1422740"/>
                  </a:lnTo>
                  <a:lnTo>
                    <a:pt x="376735" y="1382856"/>
                  </a:lnTo>
                  <a:lnTo>
                    <a:pt x="399859" y="1343407"/>
                  </a:lnTo>
                  <a:lnTo>
                    <a:pt x="423599" y="1304399"/>
                  </a:lnTo>
                  <a:lnTo>
                    <a:pt x="447949" y="1265839"/>
                  </a:lnTo>
                  <a:lnTo>
                    <a:pt x="472901" y="1227732"/>
                  </a:lnTo>
                  <a:lnTo>
                    <a:pt x="498451" y="1190085"/>
                  </a:lnTo>
                  <a:lnTo>
                    <a:pt x="524591" y="1152904"/>
                  </a:lnTo>
                  <a:lnTo>
                    <a:pt x="551315" y="1116194"/>
                  </a:lnTo>
                  <a:lnTo>
                    <a:pt x="578616" y="1079962"/>
                  </a:lnTo>
                  <a:lnTo>
                    <a:pt x="606490" y="1044214"/>
                  </a:lnTo>
                  <a:lnTo>
                    <a:pt x="634928" y="1008956"/>
                  </a:lnTo>
                  <a:lnTo>
                    <a:pt x="663924" y="974194"/>
                  </a:lnTo>
                  <a:lnTo>
                    <a:pt x="693473" y="939934"/>
                  </a:lnTo>
                  <a:lnTo>
                    <a:pt x="723568" y="906181"/>
                  </a:lnTo>
                  <a:lnTo>
                    <a:pt x="754203" y="872943"/>
                  </a:lnTo>
                  <a:lnTo>
                    <a:pt x="785371" y="840225"/>
                  </a:lnTo>
                  <a:lnTo>
                    <a:pt x="817065" y="808033"/>
                  </a:lnTo>
                  <a:lnTo>
                    <a:pt x="849280" y="776374"/>
                  </a:lnTo>
                  <a:lnTo>
                    <a:pt x="882009" y="745252"/>
                  </a:lnTo>
                  <a:lnTo>
                    <a:pt x="915246" y="714675"/>
                  </a:lnTo>
                  <a:lnTo>
                    <a:pt x="948984" y="684649"/>
                  </a:lnTo>
                  <a:lnTo>
                    <a:pt x="983217" y="655178"/>
                  </a:lnTo>
                  <a:lnTo>
                    <a:pt x="1017939" y="626271"/>
                  </a:lnTo>
                  <a:lnTo>
                    <a:pt x="1053144" y="597931"/>
                  </a:lnTo>
                  <a:lnTo>
                    <a:pt x="1088824" y="570167"/>
                  </a:lnTo>
                  <a:lnTo>
                    <a:pt x="1124974" y="542982"/>
                  </a:lnTo>
                  <a:lnTo>
                    <a:pt x="1161587" y="516385"/>
                  </a:lnTo>
                  <a:lnTo>
                    <a:pt x="1198656" y="490380"/>
                  </a:lnTo>
                  <a:lnTo>
                    <a:pt x="1236177" y="464974"/>
                  </a:lnTo>
                  <a:lnTo>
                    <a:pt x="1274141" y="440173"/>
                  </a:lnTo>
                  <a:lnTo>
                    <a:pt x="1312543" y="415983"/>
                  </a:lnTo>
                  <a:lnTo>
                    <a:pt x="1351377" y="392410"/>
                  </a:lnTo>
                  <a:lnTo>
                    <a:pt x="1390636" y="369459"/>
                  </a:lnTo>
                  <a:lnTo>
                    <a:pt x="1430313" y="347138"/>
                  </a:lnTo>
                  <a:lnTo>
                    <a:pt x="1470403" y="325452"/>
                  </a:lnTo>
                  <a:lnTo>
                    <a:pt x="1510899" y="304407"/>
                  </a:lnTo>
                  <a:lnTo>
                    <a:pt x="1551794" y="284009"/>
                  </a:lnTo>
                  <a:lnTo>
                    <a:pt x="1593082" y="264264"/>
                  </a:lnTo>
                  <a:lnTo>
                    <a:pt x="1634758" y="245178"/>
                  </a:lnTo>
                  <a:lnTo>
                    <a:pt x="1676814" y="226758"/>
                  </a:lnTo>
                  <a:lnTo>
                    <a:pt x="1719244" y="209009"/>
                  </a:lnTo>
                  <a:lnTo>
                    <a:pt x="1762042" y="191938"/>
                  </a:lnTo>
                  <a:lnTo>
                    <a:pt x="1805201" y="175550"/>
                  </a:lnTo>
                  <a:lnTo>
                    <a:pt x="1848715" y="159852"/>
                  </a:lnTo>
                  <a:lnTo>
                    <a:pt x="1892578" y="144849"/>
                  </a:lnTo>
                  <a:lnTo>
                    <a:pt x="1936784" y="130548"/>
                  </a:lnTo>
                  <a:lnTo>
                    <a:pt x="1981325" y="116954"/>
                  </a:lnTo>
                  <a:lnTo>
                    <a:pt x="2026197" y="104074"/>
                  </a:lnTo>
                  <a:lnTo>
                    <a:pt x="2071391" y="91914"/>
                  </a:lnTo>
                  <a:lnTo>
                    <a:pt x="2116902" y="80480"/>
                  </a:lnTo>
                  <a:lnTo>
                    <a:pt x="2162724" y="69778"/>
                  </a:lnTo>
                  <a:lnTo>
                    <a:pt x="2208850" y="59813"/>
                  </a:lnTo>
                  <a:lnTo>
                    <a:pt x="2255274" y="50593"/>
                  </a:lnTo>
                  <a:lnTo>
                    <a:pt x="2301989" y="42122"/>
                  </a:lnTo>
                  <a:lnTo>
                    <a:pt x="2348989" y="34408"/>
                  </a:lnTo>
                  <a:lnTo>
                    <a:pt x="2396269" y="27456"/>
                  </a:lnTo>
                  <a:lnTo>
                    <a:pt x="2443820" y="21271"/>
                  </a:lnTo>
                  <a:lnTo>
                    <a:pt x="2491638" y="15862"/>
                  </a:lnTo>
                  <a:lnTo>
                    <a:pt x="2539715" y="11232"/>
                  </a:lnTo>
                  <a:lnTo>
                    <a:pt x="2588045" y="7389"/>
                  </a:lnTo>
                  <a:lnTo>
                    <a:pt x="2636623" y="4338"/>
                  </a:lnTo>
                  <a:lnTo>
                    <a:pt x="2685441" y="2085"/>
                  </a:lnTo>
                  <a:lnTo>
                    <a:pt x="2734493" y="637"/>
                  </a:lnTo>
                  <a:lnTo>
                    <a:pt x="2783773" y="0"/>
                  </a:lnTo>
                  <a:lnTo>
                    <a:pt x="2795711" y="5958979"/>
                  </a:lnTo>
                  <a:close/>
                </a:path>
              </a:pathLst>
            </a:custGeom>
            <a:ln w="12699">
              <a:solidFill>
                <a:srgbClr val="006CB7"/>
              </a:solidFill>
            </a:ln>
          </p:spPr>
          <p:txBody>
            <a:bodyPr wrap="square" lIns="0" tIns="0" rIns="0" bIns="0" rtlCol="0"/>
            <a:lstStyle/>
            <a:p>
              <a:endParaRPr sz="1200"/>
            </a:p>
          </p:txBody>
        </p:sp>
      </p:grpSp>
    </p:spTree>
    <p:extLst>
      <p:ext uri="{BB962C8B-B14F-4D97-AF65-F5344CB8AC3E}">
        <p14:creationId xmlns:p14="http://schemas.microsoft.com/office/powerpoint/2010/main" val="256495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50638" y="408469"/>
            <a:ext cx="2490469" cy="583194"/>
          </a:xfrm>
          <a:prstGeom prst="rect">
            <a:avLst/>
          </a:prstGeom>
        </p:spPr>
        <p:txBody>
          <a:bodyPr vert="horz" wrap="square" lIns="0" tIns="8467" rIns="0" bIns="0" rtlCol="0" anchor="ctr">
            <a:spAutoFit/>
          </a:bodyPr>
          <a:lstStyle/>
          <a:p>
            <a:pPr marL="8467">
              <a:spcBef>
                <a:spcPts val="67"/>
              </a:spcBef>
            </a:pPr>
            <a:r>
              <a:rPr sz="3734" spc="-53" dirty="0">
                <a:latin typeface="Segoe UI Semibold"/>
                <a:cs typeface="Segoe UI Semibold"/>
              </a:rPr>
              <a:t>КОНТАКТЫ</a:t>
            </a:r>
            <a:endParaRPr sz="3734">
              <a:latin typeface="Segoe UI Semibold"/>
              <a:cs typeface="Segoe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09140" y="3086861"/>
            <a:ext cx="3236807" cy="1485877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645192" marR="639689" indent="1270" algn="ctr">
              <a:spcBef>
                <a:spcPts val="67"/>
              </a:spcBef>
            </a:pPr>
            <a:r>
              <a:rPr sz="2400" spc="3" dirty="0">
                <a:latin typeface="Segoe UI Light"/>
                <a:cs typeface="Segoe UI Light"/>
              </a:rPr>
              <a:t>МГППУ</a:t>
            </a:r>
            <a:r>
              <a:rPr sz="2400" spc="10" dirty="0">
                <a:latin typeface="Segoe UI Light"/>
                <a:cs typeface="Segoe UI Light"/>
              </a:rPr>
              <a:t> </a:t>
            </a:r>
            <a:r>
              <a:rPr sz="2400" dirty="0">
                <a:latin typeface="Segoe UI Light"/>
                <a:cs typeface="Segoe UI Light"/>
              </a:rPr>
              <a:t>– </a:t>
            </a:r>
            <a:r>
              <a:rPr sz="2400" spc="3" dirty="0">
                <a:latin typeface="Segoe UI Light"/>
                <a:cs typeface="Segoe UI Light"/>
              </a:rPr>
              <a:t> </a:t>
            </a:r>
            <a:r>
              <a:rPr sz="2400" spc="7" dirty="0">
                <a:latin typeface="Segoe UI Light"/>
                <a:cs typeface="Segoe UI Light"/>
              </a:rPr>
              <a:t>УНИ</a:t>
            </a:r>
            <a:r>
              <a:rPr sz="2400" spc="3" dirty="0">
                <a:latin typeface="Segoe UI Light"/>
                <a:cs typeface="Segoe UI Light"/>
              </a:rPr>
              <a:t>ВЕ</a:t>
            </a:r>
            <a:r>
              <a:rPr sz="2400" spc="-10" dirty="0">
                <a:latin typeface="Segoe UI Light"/>
                <a:cs typeface="Segoe UI Light"/>
              </a:rPr>
              <a:t>Р</a:t>
            </a:r>
            <a:r>
              <a:rPr sz="2400" spc="3" dirty="0">
                <a:latin typeface="Segoe UI Light"/>
                <a:cs typeface="Segoe UI Light"/>
              </a:rPr>
              <a:t>С</a:t>
            </a:r>
            <a:r>
              <a:rPr sz="2400" spc="7" dirty="0">
                <a:latin typeface="Segoe UI Light"/>
                <a:cs typeface="Segoe UI Light"/>
              </a:rPr>
              <a:t>И</a:t>
            </a:r>
            <a:r>
              <a:rPr sz="2400" spc="-3" dirty="0">
                <a:latin typeface="Segoe UI Light"/>
                <a:cs typeface="Segoe UI Light"/>
              </a:rPr>
              <a:t>Т</a:t>
            </a:r>
            <a:r>
              <a:rPr sz="2400" spc="10" dirty="0">
                <a:latin typeface="Segoe UI Light"/>
                <a:cs typeface="Segoe UI Light"/>
              </a:rPr>
              <a:t>Е</a:t>
            </a:r>
            <a:r>
              <a:rPr sz="2400" dirty="0">
                <a:latin typeface="Segoe UI Light"/>
                <a:cs typeface="Segoe UI Light"/>
              </a:rPr>
              <a:t>Т</a:t>
            </a:r>
            <a:endParaRPr sz="2400">
              <a:latin typeface="Segoe UI Light"/>
              <a:cs typeface="Segoe UI Light"/>
            </a:endParaRPr>
          </a:p>
          <a:p>
            <a:pPr marL="8044" marR="3387" algn="ctr"/>
            <a:r>
              <a:rPr sz="2400" spc="3" dirty="0">
                <a:latin typeface="Segoe UI Light"/>
                <a:cs typeface="Segoe UI Light"/>
              </a:rPr>
              <a:t>ДЛЯ</a:t>
            </a:r>
            <a:r>
              <a:rPr sz="2400" spc="-47" dirty="0">
                <a:latin typeface="Segoe UI Light"/>
                <a:cs typeface="Segoe UI Light"/>
              </a:rPr>
              <a:t> </a:t>
            </a:r>
            <a:r>
              <a:rPr sz="2400" spc="3" dirty="0">
                <a:latin typeface="Segoe UI Light"/>
                <a:cs typeface="Segoe UI Light"/>
              </a:rPr>
              <a:t>НЕРАВНОДУШНЫХ </a:t>
            </a:r>
            <a:r>
              <a:rPr sz="2400" spc="-646" dirty="0">
                <a:latin typeface="Segoe UI Light"/>
                <a:cs typeface="Segoe UI Light"/>
              </a:rPr>
              <a:t> </a:t>
            </a:r>
            <a:r>
              <a:rPr sz="2400" spc="3" dirty="0">
                <a:latin typeface="Segoe UI Light"/>
                <a:cs typeface="Segoe UI Light"/>
              </a:rPr>
              <a:t>ЛЮДЕЙ</a:t>
            </a:r>
            <a:endParaRPr sz="2400">
              <a:latin typeface="Segoe UI Light"/>
              <a:cs typeface="Segoe UI Light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73578" y="4770222"/>
            <a:ext cx="1309962" cy="1250442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96659" y="1768941"/>
            <a:ext cx="2296321" cy="1103687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7795598" y="3438228"/>
            <a:ext cx="3196167" cy="747213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484741" marR="3387" indent="-476697">
              <a:spcBef>
                <a:spcPts val="67"/>
              </a:spcBef>
            </a:pPr>
            <a:r>
              <a:rPr sz="2400" dirty="0">
                <a:latin typeface="Segoe UI Light"/>
                <a:cs typeface="Segoe UI Light"/>
                <a:hlinkClick r:id="rId4"/>
              </a:rPr>
              <a:t>er</a:t>
            </a:r>
            <a:r>
              <a:rPr sz="2400" spc="10" dirty="0">
                <a:latin typeface="Segoe UI Light"/>
                <a:cs typeface="Segoe UI Light"/>
                <a:hlinkClick r:id="rId4"/>
              </a:rPr>
              <a:t>m</a:t>
            </a:r>
            <a:r>
              <a:rPr sz="2400" spc="-3" dirty="0">
                <a:latin typeface="Segoe UI Light"/>
                <a:cs typeface="Segoe UI Light"/>
                <a:hlinkClick r:id="rId4"/>
              </a:rPr>
              <a:t>o</a:t>
            </a:r>
            <a:r>
              <a:rPr sz="2400" spc="13" dirty="0">
                <a:latin typeface="Segoe UI Light"/>
                <a:cs typeface="Segoe UI Light"/>
                <a:hlinkClick r:id="rId4"/>
              </a:rPr>
              <a:t>l</a:t>
            </a:r>
            <a:r>
              <a:rPr sz="2400" spc="-3" dirty="0">
                <a:latin typeface="Segoe UI Light"/>
                <a:cs typeface="Segoe UI Light"/>
                <a:hlinkClick r:id="rId4"/>
              </a:rPr>
              <a:t>a</a:t>
            </a:r>
            <a:r>
              <a:rPr sz="2400" spc="7" dirty="0">
                <a:latin typeface="Segoe UI Light"/>
                <a:cs typeface="Segoe UI Light"/>
                <a:hlinkClick r:id="rId4"/>
              </a:rPr>
              <a:t>ev</a:t>
            </a:r>
            <a:r>
              <a:rPr sz="2400" spc="-3" dirty="0">
                <a:latin typeface="Segoe UI Light"/>
                <a:cs typeface="Segoe UI Light"/>
                <a:hlinkClick r:id="rId4"/>
              </a:rPr>
              <a:t>a</a:t>
            </a:r>
            <a:r>
              <a:rPr sz="2400" spc="7" dirty="0">
                <a:latin typeface="Segoe UI Light"/>
                <a:cs typeface="Segoe UI Light"/>
                <a:hlinkClick r:id="rId4"/>
              </a:rPr>
              <a:t>av</a:t>
            </a:r>
            <a:r>
              <a:rPr sz="2400" dirty="0">
                <a:latin typeface="Segoe UI Light"/>
                <a:cs typeface="Segoe UI Light"/>
                <a:hlinkClick r:id="rId4"/>
              </a:rPr>
              <a:t>@</a:t>
            </a:r>
            <a:r>
              <a:rPr sz="2400" spc="13" dirty="0">
                <a:latin typeface="Segoe UI Light"/>
                <a:cs typeface="Segoe UI Light"/>
                <a:hlinkClick r:id="rId4"/>
              </a:rPr>
              <a:t>m</a:t>
            </a:r>
            <a:r>
              <a:rPr sz="2400" spc="3" dirty="0">
                <a:latin typeface="Segoe UI Light"/>
                <a:cs typeface="Segoe UI Light"/>
                <a:hlinkClick r:id="rId4"/>
              </a:rPr>
              <a:t>gpp</a:t>
            </a:r>
            <a:r>
              <a:rPr sz="2400" spc="7" dirty="0">
                <a:latin typeface="Segoe UI Light"/>
                <a:cs typeface="Segoe UI Light"/>
                <a:hlinkClick r:id="rId4"/>
              </a:rPr>
              <a:t>u.</a:t>
            </a:r>
            <a:r>
              <a:rPr sz="2400" spc="3" dirty="0">
                <a:latin typeface="Segoe UI Light"/>
                <a:cs typeface="Segoe UI Light"/>
                <a:hlinkClick r:id="rId4"/>
              </a:rPr>
              <a:t>r</a:t>
            </a:r>
            <a:r>
              <a:rPr sz="2400" dirty="0">
                <a:latin typeface="Segoe UI Light"/>
                <a:cs typeface="Segoe UI Light"/>
                <a:hlinkClick r:id="rId4"/>
              </a:rPr>
              <a:t>u </a:t>
            </a:r>
            <a:r>
              <a:rPr sz="2400" dirty="0">
                <a:latin typeface="Segoe UI Light"/>
                <a:cs typeface="Segoe UI Light"/>
              </a:rPr>
              <a:t> </a:t>
            </a:r>
            <a:r>
              <a:rPr sz="2400" spc="3" dirty="0">
                <a:latin typeface="Segoe UI Light"/>
                <a:cs typeface="Segoe UI Light"/>
              </a:rPr>
              <a:t>8-926-595-05-45</a:t>
            </a:r>
            <a:endParaRPr sz="2400">
              <a:latin typeface="Segoe UI Light"/>
              <a:cs typeface="Segoe UI Light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0" y="2097447"/>
            <a:ext cx="2308013" cy="4760806"/>
          </a:xfrm>
          <a:custGeom>
            <a:avLst/>
            <a:gdLst/>
            <a:ahLst/>
            <a:cxnLst/>
            <a:rect l="l" t="t" r="r" b="b"/>
            <a:pathLst>
              <a:path w="3462020" h="7141209">
                <a:moveTo>
                  <a:pt x="3" y="0"/>
                </a:moveTo>
                <a:lnTo>
                  <a:pt x="3461639" y="7140832"/>
                </a:lnTo>
              </a:path>
              <a:path w="3462020" h="7141209">
                <a:moveTo>
                  <a:pt x="3" y="571500"/>
                </a:moveTo>
                <a:lnTo>
                  <a:pt x="3146298" y="7140832"/>
                </a:lnTo>
              </a:path>
              <a:path w="3462020" h="7141209">
                <a:moveTo>
                  <a:pt x="0" y="1208277"/>
                </a:moveTo>
                <a:lnTo>
                  <a:pt x="2841117" y="7140832"/>
                </a:lnTo>
              </a:path>
              <a:path w="3462020" h="7141209">
                <a:moveTo>
                  <a:pt x="0" y="1997328"/>
                </a:moveTo>
                <a:lnTo>
                  <a:pt x="2496566" y="7140828"/>
                </a:lnTo>
              </a:path>
            </a:pathLst>
          </a:custGeom>
          <a:ln w="38100">
            <a:solidFill>
              <a:srgbClr val="52AB46"/>
            </a:solidFill>
          </a:ln>
        </p:spPr>
        <p:txBody>
          <a:bodyPr wrap="square" lIns="0" tIns="0" rIns="0" bIns="0" rtlCol="0"/>
          <a:lstStyle/>
          <a:p>
            <a:endParaRPr sz="1200"/>
          </a:p>
        </p:txBody>
      </p:sp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913163" y="124685"/>
            <a:ext cx="1154185" cy="67884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860154" y="1607628"/>
            <a:ext cx="1044909" cy="1376182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848796" y="4903593"/>
            <a:ext cx="1105054" cy="1105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41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73654" y="103551"/>
            <a:ext cx="6850803" cy="962229"/>
          </a:xfrm>
          <a:prstGeom prst="rect">
            <a:avLst/>
          </a:prstGeom>
        </p:spPr>
        <p:txBody>
          <a:bodyPr vert="horz" wrap="square" lIns="0" tIns="63923" rIns="0" bIns="0" rtlCol="0" anchor="ctr">
            <a:spAutoFit/>
          </a:bodyPr>
          <a:lstStyle/>
          <a:p>
            <a:pPr marL="2129050" marR="3387" indent="-2121006">
              <a:lnSpc>
                <a:spcPts val="3454"/>
              </a:lnSpc>
              <a:spcBef>
                <a:spcPts val="503"/>
              </a:spcBef>
            </a:pPr>
            <a:r>
              <a:rPr sz="3200" spc="-3" dirty="0">
                <a:solidFill>
                  <a:srgbClr val="006FC0"/>
                </a:solidFill>
                <a:latin typeface="Calibri Light"/>
                <a:cs typeface="Calibri Light"/>
              </a:rPr>
              <a:t>Как понять, какая помощь сейчас </a:t>
            </a:r>
            <a:r>
              <a:rPr sz="3200" dirty="0">
                <a:solidFill>
                  <a:srgbClr val="006FC0"/>
                </a:solidFill>
                <a:latin typeface="Calibri Light"/>
                <a:cs typeface="Calibri Light"/>
              </a:rPr>
              <a:t>нужна </a:t>
            </a:r>
            <a:r>
              <a:rPr sz="3200" spc="-717" dirty="0">
                <a:solidFill>
                  <a:srgbClr val="006FC0"/>
                </a:solidFill>
                <a:latin typeface="Calibri Light"/>
                <a:cs typeface="Calibri Light"/>
              </a:rPr>
              <a:t> </a:t>
            </a:r>
            <a:r>
              <a:rPr sz="3200" spc="-3" dirty="0">
                <a:solidFill>
                  <a:srgbClr val="006FC0"/>
                </a:solidFill>
                <a:latin typeface="Calibri Light"/>
                <a:cs typeface="Calibri Light"/>
              </a:rPr>
              <a:t>обучающимся?</a:t>
            </a:r>
            <a:endParaRPr sz="3200">
              <a:latin typeface="Calibri Light"/>
              <a:cs typeface="Calibri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72127" y="1293030"/>
            <a:ext cx="4043680" cy="1218282"/>
          </a:xfrm>
          <a:prstGeom prst="rect">
            <a:avLst/>
          </a:prstGeom>
          <a:solidFill>
            <a:srgbClr val="D5DCE4"/>
          </a:solidFill>
          <a:ln w="12700">
            <a:solidFill>
              <a:srgbClr val="41709C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99065" algn="ctr">
              <a:lnSpc>
                <a:spcPts val="2373"/>
              </a:lnSpc>
            </a:pPr>
            <a:r>
              <a:rPr sz="2133" spc="-17" dirty="0">
                <a:latin typeface="Calibri Light"/>
                <a:cs typeface="Calibri Light"/>
              </a:rPr>
              <a:t>Стрессовое</a:t>
            </a:r>
            <a:r>
              <a:rPr sz="2133" spc="-73" dirty="0">
                <a:latin typeface="Calibri Light"/>
                <a:cs typeface="Calibri Light"/>
              </a:rPr>
              <a:t> </a:t>
            </a:r>
            <a:r>
              <a:rPr sz="2133" spc="-17" dirty="0">
                <a:latin typeface="Calibri Light"/>
                <a:cs typeface="Calibri Light"/>
              </a:rPr>
              <a:t>событие</a:t>
            </a:r>
            <a:endParaRPr sz="2133">
              <a:latin typeface="Calibri Light"/>
              <a:cs typeface="Calibri Light"/>
            </a:endParaRPr>
          </a:p>
          <a:p>
            <a:pPr marL="99065" algn="ctr">
              <a:lnSpc>
                <a:spcPts val="2303"/>
              </a:lnSpc>
            </a:pPr>
            <a:r>
              <a:rPr sz="2133" dirty="0">
                <a:latin typeface="Calibri Light"/>
                <a:cs typeface="Calibri Light"/>
              </a:rPr>
              <a:t>Было</a:t>
            </a:r>
            <a:r>
              <a:rPr sz="2133" spc="-13" dirty="0">
                <a:latin typeface="Calibri Light"/>
                <a:cs typeface="Calibri Light"/>
              </a:rPr>
              <a:t> </a:t>
            </a:r>
            <a:r>
              <a:rPr sz="2133" dirty="0">
                <a:latin typeface="Calibri Light"/>
                <a:cs typeface="Calibri Light"/>
              </a:rPr>
              <a:t>ли</a:t>
            </a:r>
            <a:r>
              <a:rPr sz="2133" spc="-13" dirty="0">
                <a:latin typeface="Calibri Light"/>
                <a:cs typeface="Calibri Light"/>
              </a:rPr>
              <a:t> </a:t>
            </a:r>
            <a:r>
              <a:rPr sz="2133" dirty="0">
                <a:latin typeface="Calibri Light"/>
                <a:cs typeface="Calibri Light"/>
              </a:rPr>
              <a:t>угрожающее</a:t>
            </a:r>
            <a:r>
              <a:rPr sz="2133" spc="-7" dirty="0">
                <a:latin typeface="Calibri Light"/>
                <a:cs typeface="Calibri Light"/>
              </a:rPr>
              <a:t> </a:t>
            </a:r>
            <a:r>
              <a:rPr sz="2133" dirty="0">
                <a:latin typeface="Calibri Light"/>
                <a:cs typeface="Calibri Light"/>
              </a:rPr>
              <a:t>жизни,</a:t>
            </a:r>
            <a:endParaRPr sz="2133">
              <a:latin typeface="Calibri Light"/>
              <a:cs typeface="Calibri Light"/>
            </a:endParaRPr>
          </a:p>
          <a:p>
            <a:pPr marL="168918" marR="66043" algn="ctr">
              <a:lnSpc>
                <a:spcPts val="2307"/>
              </a:lnSpc>
              <a:spcBef>
                <a:spcPts val="160"/>
              </a:spcBef>
            </a:pPr>
            <a:r>
              <a:rPr sz="2133" dirty="0">
                <a:latin typeface="Calibri Light"/>
                <a:cs typeface="Calibri Light"/>
              </a:rPr>
              <a:t>выходящее </a:t>
            </a:r>
            <a:r>
              <a:rPr sz="2133" spc="-3" dirty="0">
                <a:latin typeface="Calibri Light"/>
                <a:cs typeface="Calibri Light"/>
              </a:rPr>
              <a:t>за </a:t>
            </a:r>
            <a:r>
              <a:rPr sz="2133" dirty="0">
                <a:latin typeface="Calibri Light"/>
                <a:cs typeface="Calibri Light"/>
              </a:rPr>
              <a:t>рамки </a:t>
            </a:r>
            <a:r>
              <a:rPr sz="2133" spc="-3" dirty="0">
                <a:latin typeface="Calibri Light"/>
                <a:cs typeface="Calibri Light"/>
              </a:rPr>
              <a:t>привычного </a:t>
            </a:r>
            <a:r>
              <a:rPr sz="2133" spc="-473" dirty="0">
                <a:latin typeface="Calibri Light"/>
                <a:cs typeface="Calibri Light"/>
              </a:rPr>
              <a:t> </a:t>
            </a:r>
            <a:r>
              <a:rPr sz="2133" spc="-3" dirty="0">
                <a:latin typeface="Calibri Light"/>
                <a:cs typeface="Calibri Light"/>
              </a:rPr>
              <a:t>опыта</a:t>
            </a:r>
            <a:r>
              <a:rPr sz="2133" spc="-7" dirty="0">
                <a:latin typeface="Calibri Light"/>
                <a:cs typeface="Calibri Light"/>
              </a:rPr>
              <a:t> </a:t>
            </a:r>
            <a:r>
              <a:rPr sz="2133" spc="-3" dirty="0">
                <a:latin typeface="Calibri Light"/>
                <a:cs typeface="Calibri Light"/>
              </a:rPr>
              <a:t>событие?</a:t>
            </a:r>
            <a:endParaRPr sz="2133">
              <a:latin typeface="Calibri Light"/>
              <a:cs typeface="Calibri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072127" y="3747601"/>
            <a:ext cx="4043680" cy="861219"/>
          </a:xfrm>
          <a:prstGeom prst="rect">
            <a:avLst/>
          </a:prstGeom>
          <a:solidFill>
            <a:srgbClr val="D5DCE4"/>
          </a:solidFill>
          <a:ln w="12700">
            <a:solidFill>
              <a:srgbClr val="41709C"/>
            </a:solidFill>
          </a:ln>
        </p:spPr>
        <p:txBody>
          <a:bodyPr vert="horz" wrap="square" lIns="0" tIns="126577" rIns="0" bIns="0" rtlCol="0">
            <a:spAutoFit/>
          </a:bodyPr>
          <a:lstStyle/>
          <a:p>
            <a:pPr marL="521149" indent="-204480">
              <a:spcBef>
                <a:spcPts val="997"/>
              </a:spcBef>
              <a:buSzPct val="96875"/>
              <a:buAutoNum type="arabicPeriod"/>
              <a:tabLst>
                <a:tab pos="521573" algn="l"/>
              </a:tabLst>
            </a:pPr>
            <a:r>
              <a:rPr sz="2133" spc="-3" dirty="0">
                <a:latin typeface="Calibri Light"/>
                <a:cs typeface="Calibri Light"/>
              </a:rPr>
              <a:t>Когда произошло</a:t>
            </a:r>
            <a:r>
              <a:rPr sz="2133" spc="-13" dirty="0">
                <a:latin typeface="Calibri Light"/>
                <a:cs typeface="Calibri Light"/>
              </a:rPr>
              <a:t> </a:t>
            </a:r>
            <a:r>
              <a:rPr sz="2133" spc="-3" dirty="0">
                <a:latin typeface="Calibri Light"/>
                <a:cs typeface="Calibri Light"/>
              </a:rPr>
              <a:t>событие?</a:t>
            </a:r>
            <a:endParaRPr sz="2133">
              <a:latin typeface="Calibri Light"/>
              <a:cs typeface="Calibri Light"/>
            </a:endParaRPr>
          </a:p>
          <a:p>
            <a:pPr marL="610901" indent="-204904">
              <a:spcBef>
                <a:spcPts val="610"/>
              </a:spcBef>
              <a:buSzPct val="96875"/>
              <a:buAutoNum type="arabicPeriod"/>
              <a:tabLst>
                <a:tab pos="611324" algn="l"/>
              </a:tabLst>
            </a:pPr>
            <a:r>
              <a:rPr sz="2133" spc="-3" dirty="0">
                <a:latin typeface="Calibri Light"/>
                <a:cs typeface="Calibri Light"/>
              </a:rPr>
              <a:t>Как</a:t>
            </a:r>
            <a:r>
              <a:rPr sz="2133" spc="-7" dirty="0">
                <a:latin typeface="Calibri Light"/>
                <a:cs typeface="Calibri Light"/>
              </a:rPr>
              <a:t> </a:t>
            </a:r>
            <a:r>
              <a:rPr sz="2133" spc="-3" dirty="0">
                <a:latin typeface="Calibri Light"/>
                <a:cs typeface="Calibri Light"/>
              </a:rPr>
              <a:t>долго</a:t>
            </a:r>
            <a:r>
              <a:rPr sz="2133" spc="-17" dirty="0">
                <a:latin typeface="Calibri Light"/>
                <a:cs typeface="Calibri Light"/>
              </a:rPr>
              <a:t> </a:t>
            </a:r>
            <a:r>
              <a:rPr sz="2133" dirty="0">
                <a:latin typeface="Calibri Light"/>
                <a:cs typeface="Calibri Light"/>
              </a:rPr>
              <a:t>продолжалось?</a:t>
            </a:r>
            <a:endParaRPr sz="2133">
              <a:latin typeface="Calibri Light"/>
              <a:cs typeface="Calibri Light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297926" y="2921025"/>
            <a:ext cx="3691467" cy="467783"/>
          </a:xfrm>
          <a:custGeom>
            <a:avLst/>
            <a:gdLst/>
            <a:ahLst/>
            <a:cxnLst/>
            <a:rect l="l" t="t" r="r" b="b"/>
            <a:pathLst>
              <a:path w="5537200" h="701675">
                <a:moveTo>
                  <a:pt x="5536818" y="0"/>
                </a:moveTo>
                <a:lnTo>
                  <a:pt x="0" y="0"/>
                </a:lnTo>
                <a:lnTo>
                  <a:pt x="0" y="701636"/>
                </a:lnTo>
                <a:lnTo>
                  <a:pt x="5536818" y="701636"/>
                </a:lnTo>
                <a:lnTo>
                  <a:pt x="5536818" y="0"/>
                </a:lnTo>
                <a:close/>
              </a:path>
            </a:pathLst>
          </a:custGeom>
          <a:solidFill>
            <a:srgbClr val="D5DCE4"/>
          </a:solid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6" name="object 6"/>
          <p:cNvSpPr txBox="1"/>
          <p:nvPr/>
        </p:nvSpPr>
        <p:spPr>
          <a:xfrm>
            <a:off x="4072127" y="2945664"/>
            <a:ext cx="4043680" cy="391496"/>
          </a:xfrm>
          <a:prstGeom prst="rect">
            <a:avLst/>
          </a:prstGeom>
          <a:solidFill>
            <a:srgbClr val="D5DCE4"/>
          </a:solidFill>
          <a:ln w="12700">
            <a:solidFill>
              <a:srgbClr val="41709C"/>
            </a:solidFill>
          </a:ln>
        </p:spPr>
        <p:txBody>
          <a:bodyPr vert="horz" wrap="square" lIns="0" tIns="62653" rIns="0" bIns="0" rtlCol="0">
            <a:spAutoFit/>
          </a:bodyPr>
          <a:lstStyle/>
          <a:p>
            <a:pPr marL="15241" algn="ctr">
              <a:spcBef>
                <a:spcPts val="493"/>
              </a:spcBef>
            </a:pPr>
            <a:r>
              <a:rPr sz="2133" spc="3" dirty="0">
                <a:latin typeface="Calibri Light"/>
                <a:cs typeface="Calibri Light"/>
              </a:rPr>
              <a:t>ДА</a:t>
            </a:r>
            <a:endParaRPr sz="2133">
              <a:latin typeface="Calibri Light"/>
              <a:cs typeface="Calibri Ligh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297926" y="2921025"/>
            <a:ext cx="3691467" cy="379527"/>
          </a:xfrm>
          <a:prstGeom prst="rect">
            <a:avLst/>
          </a:prstGeom>
          <a:ln w="12700">
            <a:solidFill>
              <a:srgbClr val="41709C"/>
            </a:solidFill>
          </a:ln>
        </p:spPr>
        <p:txBody>
          <a:bodyPr vert="horz" wrap="square" lIns="0" tIns="50800" rIns="0" bIns="0" rtlCol="0">
            <a:spAutoFit/>
          </a:bodyPr>
          <a:lstStyle/>
          <a:p>
            <a:pPr marL="84671" algn="ctr">
              <a:spcBef>
                <a:spcPts val="400"/>
              </a:spcBef>
            </a:pPr>
            <a:r>
              <a:rPr sz="2133" spc="-3" dirty="0">
                <a:latin typeface="Calibri Light"/>
                <a:cs typeface="Calibri Light"/>
              </a:rPr>
              <a:t>НЕТ</a:t>
            </a:r>
            <a:endParaRPr sz="2133">
              <a:latin typeface="Calibri Light"/>
              <a:cs typeface="Calibri Ligh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329761" y="3747601"/>
            <a:ext cx="3659293" cy="681383"/>
          </a:xfrm>
          <a:prstGeom prst="rect">
            <a:avLst/>
          </a:prstGeom>
          <a:solidFill>
            <a:srgbClr val="D5DCE4"/>
          </a:solidFill>
          <a:ln w="12700">
            <a:solidFill>
              <a:srgbClr val="41709C"/>
            </a:solidFill>
          </a:ln>
        </p:spPr>
        <p:txBody>
          <a:bodyPr vert="horz" wrap="square" lIns="0" tIns="4233" rIns="0" bIns="0" rtlCol="0">
            <a:spAutoFit/>
          </a:bodyPr>
          <a:lstStyle/>
          <a:p>
            <a:pPr>
              <a:spcBef>
                <a:spcPts val="33"/>
              </a:spcBef>
            </a:pPr>
            <a:endParaRPr sz="2267">
              <a:latin typeface="Times New Roman"/>
              <a:cs typeface="Times New Roman"/>
            </a:endParaRPr>
          </a:p>
          <a:p>
            <a:pPr marR="59270" algn="ctr">
              <a:spcBef>
                <a:spcPts val="3"/>
              </a:spcBef>
            </a:pPr>
            <a:r>
              <a:rPr sz="2133" dirty="0">
                <a:latin typeface="Calibri Light"/>
                <a:cs typeface="Calibri Light"/>
              </a:rPr>
              <a:t>Другие</a:t>
            </a:r>
            <a:r>
              <a:rPr sz="2133" spc="-23" dirty="0">
                <a:latin typeface="Calibri Light"/>
                <a:cs typeface="Calibri Light"/>
              </a:rPr>
              <a:t> </a:t>
            </a:r>
            <a:r>
              <a:rPr sz="2133" spc="-3" dirty="0">
                <a:latin typeface="Calibri Light"/>
                <a:cs typeface="Calibri Light"/>
              </a:rPr>
              <a:t>расстройства</a:t>
            </a:r>
            <a:endParaRPr sz="2133">
              <a:latin typeface="Calibri Light"/>
              <a:cs typeface="Calibri Ligh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329761" y="5221579"/>
            <a:ext cx="3649133" cy="1236663"/>
          </a:xfrm>
          <a:prstGeom prst="rect">
            <a:avLst/>
          </a:prstGeom>
          <a:solidFill>
            <a:srgbClr val="D5DCE4"/>
          </a:solidFill>
          <a:ln w="12700">
            <a:solidFill>
              <a:srgbClr val="41709C"/>
            </a:solidFill>
          </a:ln>
        </p:spPr>
        <p:txBody>
          <a:bodyPr vert="horz" wrap="square" lIns="0" tIns="69003" rIns="0" bIns="0" rtlCol="0">
            <a:spAutoFit/>
          </a:bodyPr>
          <a:lstStyle/>
          <a:p>
            <a:pPr marL="557557" marR="262056" indent="145210">
              <a:lnSpc>
                <a:spcPts val="2307"/>
              </a:lnSpc>
              <a:spcBef>
                <a:spcPts val="543"/>
              </a:spcBef>
              <a:buAutoNum type="arabicPeriod"/>
              <a:tabLst>
                <a:tab pos="1046109" algn="l"/>
                <a:tab pos="1046532" algn="l"/>
              </a:tabLst>
            </a:pPr>
            <a:r>
              <a:rPr sz="2133" spc="-3" dirty="0">
                <a:latin typeface="Calibri Light"/>
                <a:cs typeface="Calibri Light"/>
              </a:rPr>
              <a:t>Происходит или </a:t>
            </a:r>
            <a:r>
              <a:rPr sz="2133" dirty="0">
                <a:latin typeface="Calibri Light"/>
                <a:cs typeface="Calibri Light"/>
              </a:rPr>
              <a:t> </a:t>
            </a:r>
            <a:r>
              <a:rPr sz="2133" spc="-3" dirty="0">
                <a:latin typeface="Calibri Light"/>
                <a:cs typeface="Calibri Light"/>
              </a:rPr>
              <a:t>происходило</a:t>
            </a:r>
            <a:r>
              <a:rPr sz="2133" spc="-27" dirty="0">
                <a:latin typeface="Calibri Light"/>
                <a:cs typeface="Calibri Light"/>
              </a:rPr>
              <a:t> </a:t>
            </a:r>
            <a:r>
              <a:rPr sz="2133" dirty="0">
                <a:latin typeface="Calibri Light"/>
                <a:cs typeface="Calibri Light"/>
              </a:rPr>
              <a:t>в</a:t>
            </a:r>
            <a:r>
              <a:rPr sz="2133" spc="-10" dirty="0">
                <a:latin typeface="Calibri Light"/>
                <a:cs typeface="Calibri Light"/>
              </a:rPr>
              <a:t> </a:t>
            </a:r>
            <a:r>
              <a:rPr sz="2133" spc="-3" dirty="0">
                <a:latin typeface="Calibri Light"/>
                <a:cs typeface="Calibri Light"/>
              </a:rPr>
              <a:t>прошлом</a:t>
            </a:r>
            <a:endParaRPr sz="2133">
              <a:latin typeface="Calibri Light"/>
              <a:cs typeface="Calibri Light"/>
            </a:endParaRPr>
          </a:p>
          <a:p>
            <a:pPr marL="1142633" indent="-343764">
              <a:lnSpc>
                <a:spcPts val="2140"/>
              </a:lnSpc>
              <a:buAutoNum type="arabicPeriod"/>
              <a:tabLst>
                <a:tab pos="1142633" algn="l"/>
                <a:tab pos="1143057" algn="l"/>
              </a:tabLst>
            </a:pPr>
            <a:r>
              <a:rPr sz="2133" spc="-3" dirty="0">
                <a:latin typeface="Calibri Light"/>
                <a:cs typeface="Calibri Light"/>
              </a:rPr>
              <a:t>Неоднократно</a:t>
            </a:r>
            <a:endParaRPr sz="2133">
              <a:latin typeface="Calibri Light"/>
              <a:cs typeface="Calibri Light"/>
            </a:endParaRPr>
          </a:p>
          <a:p>
            <a:pPr marR="43606" algn="ctr">
              <a:lnSpc>
                <a:spcPts val="2433"/>
              </a:lnSpc>
            </a:pPr>
            <a:r>
              <a:rPr sz="2133" spc="-13" dirty="0">
                <a:solidFill>
                  <a:srgbClr val="FF0000"/>
                </a:solidFill>
                <a:latin typeface="Calibri Light"/>
                <a:cs typeface="Calibri Light"/>
              </a:rPr>
              <a:t>К-ПТСР</a:t>
            </a:r>
            <a:endParaRPr sz="2133">
              <a:latin typeface="Calibri Light"/>
              <a:cs typeface="Calibri Light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4067895" y="5196095"/>
            <a:ext cx="3922183" cy="1361440"/>
            <a:chOff x="6101841" y="7794142"/>
            <a:chExt cx="5883275" cy="2042160"/>
          </a:xfrm>
        </p:grpSpPr>
        <p:sp>
          <p:nvSpPr>
            <p:cNvPr id="11" name="object 11"/>
            <p:cNvSpPr/>
            <p:nvPr/>
          </p:nvSpPr>
          <p:spPr>
            <a:xfrm>
              <a:off x="6108191" y="7800492"/>
              <a:ext cx="5870575" cy="2029460"/>
            </a:xfrm>
            <a:custGeom>
              <a:avLst/>
              <a:gdLst/>
              <a:ahLst/>
              <a:cxnLst/>
              <a:rect l="l" t="t" r="r" b="b"/>
              <a:pathLst>
                <a:path w="5870575" h="2029459">
                  <a:moveTo>
                    <a:pt x="5870194" y="0"/>
                  </a:moveTo>
                  <a:lnTo>
                    <a:pt x="0" y="0"/>
                  </a:lnTo>
                  <a:lnTo>
                    <a:pt x="0" y="2028952"/>
                  </a:lnTo>
                  <a:lnTo>
                    <a:pt x="5870194" y="2028952"/>
                  </a:lnTo>
                  <a:lnTo>
                    <a:pt x="5870194" y="0"/>
                  </a:lnTo>
                  <a:close/>
                </a:path>
              </a:pathLst>
            </a:custGeom>
            <a:solidFill>
              <a:srgbClr val="D5DCE4"/>
            </a:solidFill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12" name="object 12"/>
            <p:cNvSpPr/>
            <p:nvPr/>
          </p:nvSpPr>
          <p:spPr>
            <a:xfrm>
              <a:off x="6108191" y="7800492"/>
              <a:ext cx="5870575" cy="2029460"/>
            </a:xfrm>
            <a:custGeom>
              <a:avLst/>
              <a:gdLst/>
              <a:ahLst/>
              <a:cxnLst/>
              <a:rect l="l" t="t" r="r" b="b"/>
              <a:pathLst>
                <a:path w="5870575" h="2029459">
                  <a:moveTo>
                    <a:pt x="0" y="2028952"/>
                  </a:moveTo>
                  <a:lnTo>
                    <a:pt x="5870194" y="2028952"/>
                  </a:lnTo>
                  <a:lnTo>
                    <a:pt x="5870194" y="0"/>
                  </a:lnTo>
                  <a:lnTo>
                    <a:pt x="0" y="0"/>
                  </a:lnTo>
                  <a:lnTo>
                    <a:pt x="0" y="2028952"/>
                  </a:lnTo>
                  <a:close/>
                </a:path>
              </a:pathLst>
            </a:custGeom>
            <a:ln w="12700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 sz="1200"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4738878" y="5245438"/>
            <a:ext cx="2657686" cy="624103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351808" indent="-343764">
              <a:lnSpc>
                <a:spcPts val="2433"/>
              </a:lnSpc>
              <a:spcBef>
                <a:spcPts val="67"/>
              </a:spcBef>
              <a:buAutoNum type="arabicPeriod"/>
              <a:tabLst>
                <a:tab pos="351808" algn="l"/>
                <a:tab pos="352231" algn="l"/>
              </a:tabLst>
            </a:pPr>
            <a:r>
              <a:rPr sz="2133" dirty="0">
                <a:latin typeface="Calibri Light"/>
                <a:cs typeface="Calibri Light"/>
              </a:rPr>
              <a:t>Более</a:t>
            </a:r>
            <a:r>
              <a:rPr sz="2133" spc="-10" dirty="0">
                <a:latin typeface="Calibri Light"/>
                <a:cs typeface="Calibri Light"/>
              </a:rPr>
              <a:t> </a:t>
            </a:r>
            <a:r>
              <a:rPr sz="2133" spc="-3" dirty="0">
                <a:latin typeface="Calibri Light"/>
                <a:cs typeface="Calibri Light"/>
              </a:rPr>
              <a:t>месяца</a:t>
            </a:r>
            <a:r>
              <a:rPr sz="2133" spc="-27" dirty="0">
                <a:latin typeface="Calibri Light"/>
                <a:cs typeface="Calibri Light"/>
              </a:rPr>
              <a:t> </a:t>
            </a:r>
            <a:r>
              <a:rPr sz="2133" dirty="0">
                <a:latin typeface="Calibri Light"/>
                <a:cs typeface="Calibri Light"/>
              </a:rPr>
              <a:t>назад</a:t>
            </a:r>
            <a:endParaRPr sz="2133">
              <a:latin typeface="Calibri Light"/>
              <a:cs typeface="Calibri Light"/>
            </a:endParaRPr>
          </a:p>
          <a:p>
            <a:pPr marL="804797" indent="-343764">
              <a:lnSpc>
                <a:spcPts val="2433"/>
              </a:lnSpc>
              <a:buAutoNum type="arabicPeriod"/>
              <a:tabLst>
                <a:tab pos="804797" algn="l"/>
                <a:tab pos="805220" algn="l"/>
              </a:tabLst>
            </a:pPr>
            <a:r>
              <a:rPr sz="2133" dirty="0">
                <a:latin typeface="Calibri Light"/>
                <a:cs typeface="Calibri Light"/>
              </a:rPr>
              <a:t>Однократно</a:t>
            </a:r>
            <a:endParaRPr sz="2133">
              <a:latin typeface="Calibri Light"/>
              <a:cs typeface="Calibri Ligh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772150" y="6123500"/>
            <a:ext cx="593513" cy="336781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>
              <a:spcBef>
                <a:spcPts val="67"/>
              </a:spcBef>
            </a:pPr>
            <a:r>
              <a:rPr sz="2133" spc="-17" dirty="0">
                <a:solidFill>
                  <a:srgbClr val="FF0000"/>
                </a:solidFill>
                <a:latin typeface="Calibri Light"/>
                <a:cs typeface="Calibri Light"/>
              </a:rPr>
              <a:t>П</a:t>
            </a:r>
            <a:r>
              <a:rPr sz="2133" spc="-10" dirty="0">
                <a:solidFill>
                  <a:srgbClr val="FF0000"/>
                </a:solidFill>
                <a:latin typeface="Calibri Light"/>
                <a:cs typeface="Calibri Light"/>
              </a:rPr>
              <a:t>Т</a:t>
            </a:r>
            <a:r>
              <a:rPr sz="2133" spc="-17" dirty="0">
                <a:solidFill>
                  <a:srgbClr val="FF0000"/>
                </a:solidFill>
                <a:latin typeface="Calibri Light"/>
                <a:cs typeface="Calibri Light"/>
              </a:rPr>
              <a:t>С</a:t>
            </a:r>
            <a:r>
              <a:rPr sz="2133" dirty="0">
                <a:solidFill>
                  <a:srgbClr val="FF0000"/>
                </a:solidFill>
                <a:latin typeface="Calibri Light"/>
                <a:cs typeface="Calibri Light"/>
              </a:rPr>
              <a:t>Р</a:t>
            </a:r>
            <a:endParaRPr sz="2133">
              <a:latin typeface="Calibri Light"/>
              <a:cs typeface="Calibri Ligh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29785" y="5221580"/>
            <a:ext cx="3574203" cy="1229397"/>
          </a:xfrm>
          <a:prstGeom prst="rect">
            <a:avLst/>
          </a:prstGeom>
          <a:solidFill>
            <a:srgbClr val="D5DCE4"/>
          </a:solidFill>
          <a:ln w="12700">
            <a:solidFill>
              <a:srgbClr val="41709C"/>
            </a:solidFill>
          </a:ln>
        </p:spPr>
        <p:txBody>
          <a:bodyPr vert="horz" wrap="square" lIns="0" tIns="11007" rIns="0" bIns="0" rtlCol="0">
            <a:spAutoFit/>
          </a:bodyPr>
          <a:lstStyle/>
          <a:p>
            <a:pPr marL="755264" indent="-343764">
              <a:lnSpc>
                <a:spcPts val="2433"/>
              </a:lnSpc>
              <a:spcBef>
                <a:spcPts val="87"/>
              </a:spcBef>
              <a:buAutoNum type="arabicPeriod"/>
              <a:tabLst>
                <a:tab pos="755264" algn="l"/>
                <a:tab pos="755688" algn="l"/>
              </a:tabLst>
            </a:pPr>
            <a:r>
              <a:rPr sz="2133" dirty="0">
                <a:latin typeface="Calibri Light"/>
                <a:cs typeface="Calibri Light"/>
              </a:rPr>
              <a:t>Менее</a:t>
            </a:r>
            <a:r>
              <a:rPr sz="2133" spc="-10" dirty="0">
                <a:latin typeface="Calibri Light"/>
                <a:cs typeface="Calibri Light"/>
              </a:rPr>
              <a:t> </a:t>
            </a:r>
            <a:r>
              <a:rPr sz="2133" spc="-3" dirty="0">
                <a:latin typeface="Calibri Light"/>
                <a:cs typeface="Calibri Light"/>
              </a:rPr>
              <a:t>месяца</a:t>
            </a:r>
            <a:r>
              <a:rPr sz="2133" spc="-10" dirty="0">
                <a:latin typeface="Calibri Light"/>
                <a:cs typeface="Calibri Light"/>
              </a:rPr>
              <a:t> </a:t>
            </a:r>
            <a:r>
              <a:rPr sz="2133" dirty="0">
                <a:latin typeface="Calibri Light"/>
                <a:cs typeface="Calibri Light"/>
              </a:rPr>
              <a:t>назад</a:t>
            </a:r>
            <a:endParaRPr sz="2133">
              <a:latin typeface="Calibri Light"/>
              <a:cs typeface="Calibri Light"/>
            </a:endParaRPr>
          </a:p>
          <a:p>
            <a:pPr marL="721819" marR="737060" indent="186699">
              <a:lnSpc>
                <a:spcPts val="2307"/>
              </a:lnSpc>
              <a:spcBef>
                <a:spcPts val="163"/>
              </a:spcBef>
              <a:buAutoNum type="arabicPeriod"/>
              <a:tabLst>
                <a:tab pos="1252283" algn="l"/>
                <a:tab pos="1252705" algn="l"/>
              </a:tabLst>
            </a:pPr>
            <a:r>
              <a:rPr sz="2133" spc="-3" dirty="0">
                <a:latin typeface="Calibri Light"/>
                <a:cs typeface="Calibri Light"/>
              </a:rPr>
              <a:t>Однократно </a:t>
            </a:r>
            <a:r>
              <a:rPr sz="2133" dirty="0">
                <a:latin typeface="Calibri Light"/>
                <a:cs typeface="Calibri Light"/>
              </a:rPr>
              <a:t> </a:t>
            </a:r>
            <a:r>
              <a:rPr sz="2133" spc="-17" dirty="0">
                <a:solidFill>
                  <a:srgbClr val="FF0000"/>
                </a:solidFill>
                <a:latin typeface="Calibri Light"/>
                <a:cs typeface="Calibri Light"/>
              </a:rPr>
              <a:t>Острое</a:t>
            </a:r>
            <a:r>
              <a:rPr sz="2133" spc="-87" dirty="0">
                <a:solidFill>
                  <a:srgbClr val="FF0000"/>
                </a:solidFill>
                <a:latin typeface="Calibri Light"/>
                <a:cs typeface="Calibri Light"/>
              </a:rPr>
              <a:t> </a:t>
            </a:r>
            <a:r>
              <a:rPr sz="2133" spc="-17" dirty="0">
                <a:solidFill>
                  <a:srgbClr val="FF0000"/>
                </a:solidFill>
                <a:latin typeface="Calibri Light"/>
                <a:cs typeface="Calibri Light"/>
              </a:rPr>
              <a:t>стрессовое</a:t>
            </a:r>
            <a:endParaRPr sz="2133">
              <a:latin typeface="Calibri Light"/>
              <a:cs typeface="Calibri Light"/>
            </a:endParaRPr>
          </a:p>
          <a:p>
            <a:pPr marL="1028751">
              <a:lnSpc>
                <a:spcPts val="2267"/>
              </a:lnSpc>
            </a:pPr>
            <a:r>
              <a:rPr sz="2133" spc="-17" dirty="0">
                <a:solidFill>
                  <a:srgbClr val="FF0000"/>
                </a:solidFill>
                <a:latin typeface="Calibri Light"/>
                <a:cs typeface="Calibri Light"/>
              </a:rPr>
              <a:t>расстройство</a:t>
            </a:r>
            <a:endParaRPr sz="2133">
              <a:latin typeface="Calibri Light"/>
              <a:cs typeface="Calibri Light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059424" y="2582079"/>
            <a:ext cx="4127500" cy="1101937"/>
          </a:xfrm>
          <a:custGeom>
            <a:avLst/>
            <a:gdLst/>
            <a:ahLst/>
            <a:cxnLst/>
            <a:rect l="l" t="t" r="r" b="b"/>
            <a:pathLst>
              <a:path w="6191250" h="1652904">
                <a:moveTo>
                  <a:pt x="103378" y="1563751"/>
                </a:moveTo>
                <a:lnTo>
                  <a:pt x="102362" y="1559814"/>
                </a:lnTo>
                <a:lnTo>
                  <a:pt x="99314" y="1558036"/>
                </a:lnTo>
                <a:lnTo>
                  <a:pt x="96266" y="1556385"/>
                </a:lnTo>
                <a:lnTo>
                  <a:pt x="92456" y="1557401"/>
                </a:lnTo>
                <a:lnTo>
                  <a:pt x="90678" y="1560322"/>
                </a:lnTo>
                <a:lnTo>
                  <a:pt x="58039" y="1616278"/>
                </a:lnTo>
                <a:lnTo>
                  <a:pt x="58039" y="1210056"/>
                </a:lnTo>
                <a:lnTo>
                  <a:pt x="45339" y="1210056"/>
                </a:lnTo>
                <a:lnTo>
                  <a:pt x="45339" y="1616278"/>
                </a:lnTo>
                <a:lnTo>
                  <a:pt x="12700" y="1560322"/>
                </a:lnTo>
                <a:lnTo>
                  <a:pt x="10922" y="1557401"/>
                </a:lnTo>
                <a:lnTo>
                  <a:pt x="7112" y="1556385"/>
                </a:lnTo>
                <a:lnTo>
                  <a:pt x="4064" y="1558036"/>
                </a:lnTo>
                <a:lnTo>
                  <a:pt x="1016" y="1559814"/>
                </a:lnTo>
                <a:lnTo>
                  <a:pt x="0" y="1563751"/>
                </a:lnTo>
                <a:lnTo>
                  <a:pt x="51689" y="1652397"/>
                </a:lnTo>
                <a:lnTo>
                  <a:pt x="59016" y="1639824"/>
                </a:lnTo>
                <a:lnTo>
                  <a:pt x="103378" y="1563751"/>
                </a:lnTo>
                <a:close/>
              </a:path>
              <a:path w="6191250" h="1652904">
                <a:moveTo>
                  <a:pt x="6102604" y="508381"/>
                </a:moveTo>
                <a:lnTo>
                  <a:pt x="6021451" y="451485"/>
                </a:lnTo>
                <a:lnTo>
                  <a:pt x="6018530" y="449580"/>
                </a:lnTo>
                <a:lnTo>
                  <a:pt x="6014593" y="450215"/>
                </a:lnTo>
                <a:lnTo>
                  <a:pt x="6012561" y="453136"/>
                </a:lnTo>
                <a:lnTo>
                  <a:pt x="6010529" y="455930"/>
                </a:lnTo>
                <a:lnTo>
                  <a:pt x="6011291" y="459994"/>
                </a:lnTo>
                <a:lnTo>
                  <a:pt x="6014085" y="461899"/>
                </a:lnTo>
                <a:lnTo>
                  <a:pt x="6067082" y="499071"/>
                </a:lnTo>
                <a:lnTo>
                  <a:pt x="52197" y="0"/>
                </a:lnTo>
                <a:lnTo>
                  <a:pt x="51689" y="6286"/>
                </a:lnTo>
                <a:lnTo>
                  <a:pt x="45339" y="6477"/>
                </a:lnTo>
                <a:lnTo>
                  <a:pt x="59486" y="472643"/>
                </a:lnTo>
                <a:lnTo>
                  <a:pt x="25057" y="417449"/>
                </a:lnTo>
                <a:lnTo>
                  <a:pt x="23368" y="414655"/>
                </a:lnTo>
                <a:lnTo>
                  <a:pt x="19431" y="413766"/>
                </a:lnTo>
                <a:lnTo>
                  <a:pt x="16383" y="415671"/>
                </a:lnTo>
                <a:lnTo>
                  <a:pt x="13462" y="417449"/>
                </a:lnTo>
                <a:lnTo>
                  <a:pt x="12573" y="421386"/>
                </a:lnTo>
                <a:lnTo>
                  <a:pt x="14478" y="424307"/>
                </a:lnTo>
                <a:lnTo>
                  <a:pt x="66929" y="508381"/>
                </a:lnTo>
                <a:lnTo>
                  <a:pt x="73634" y="496062"/>
                </a:lnTo>
                <a:lnTo>
                  <a:pt x="114300" y="421386"/>
                </a:lnTo>
                <a:lnTo>
                  <a:pt x="115951" y="418211"/>
                </a:lnTo>
                <a:lnTo>
                  <a:pt x="114808" y="414401"/>
                </a:lnTo>
                <a:lnTo>
                  <a:pt x="111760" y="412750"/>
                </a:lnTo>
                <a:lnTo>
                  <a:pt x="108585" y="411099"/>
                </a:lnTo>
                <a:lnTo>
                  <a:pt x="104775" y="412242"/>
                </a:lnTo>
                <a:lnTo>
                  <a:pt x="72174" y="472135"/>
                </a:lnTo>
                <a:lnTo>
                  <a:pt x="58254" y="13296"/>
                </a:lnTo>
                <a:lnTo>
                  <a:pt x="6066129" y="511784"/>
                </a:lnTo>
                <a:lnTo>
                  <a:pt x="6004560" y="541147"/>
                </a:lnTo>
                <a:lnTo>
                  <a:pt x="6003163" y="544957"/>
                </a:lnTo>
                <a:lnTo>
                  <a:pt x="6004687" y="548132"/>
                </a:lnTo>
                <a:lnTo>
                  <a:pt x="6006211" y="551180"/>
                </a:lnTo>
                <a:lnTo>
                  <a:pt x="6010021" y="552577"/>
                </a:lnTo>
                <a:lnTo>
                  <a:pt x="6091428" y="513715"/>
                </a:lnTo>
                <a:lnTo>
                  <a:pt x="6102604" y="508381"/>
                </a:lnTo>
                <a:close/>
              </a:path>
              <a:path w="6191250" h="1652904">
                <a:moveTo>
                  <a:pt x="6190869" y="1561846"/>
                </a:moveTo>
                <a:lnTo>
                  <a:pt x="6189726" y="1558036"/>
                </a:lnTo>
                <a:lnTo>
                  <a:pt x="6186551" y="1556385"/>
                </a:lnTo>
                <a:lnTo>
                  <a:pt x="6183503" y="1554734"/>
                </a:lnTo>
                <a:lnTo>
                  <a:pt x="6179693" y="1555877"/>
                </a:lnTo>
                <a:lnTo>
                  <a:pt x="6178042" y="1559052"/>
                </a:lnTo>
                <a:lnTo>
                  <a:pt x="6147447" y="1616125"/>
                </a:lnTo>
                <a:lnTo>
                  <a:pt x="6132449" y="1209802"/>
                </a:lnTo>
                <a:lnTo>
                  <a:pt x="6119749" y="1210310"/>
                </a:lnTo>
                <a:lnTo>
                  <a:pt x="6134747" y="1616595"/>
                </a:lnTo>
                <a:lnTo>
                  <a:pt x="6100064" y="1561846"/>
                </a:lnTo>
                <a:lnTo>
                  <a:pt x="6098286" y="1558925"/>
                </a:lnTo>
                <a:lnTo>
                  <a:pt x="6094349" y="1558036"/>
                </a:lnTo>
                <a:lnTo>
                  <a:pt x="6091301" y="1559941"/>
                </a:lnTo>
                <a:lnTo>
                  <a:pt x="6088380" y="1561846"/>
                </a:lnTo>
                <a:lnTo>
                  <a:pt x="6087491" y="1565656"/>
                </a:lnTo>
                <a:lnTo>
                  <a:pt x="6089396" y="1568704"/>
                </a:lnTo>
                <a:lnTo>
                  <a:pt x="6142482" y="1652397"/>
                </a:lnTo>
                <a:lnTo>
                  <a:pt x="6149060" y="1640078"/>
                </a:lnTo>
                <a:lnTo>
                  <a:pt x="6189218" y="1565021"/>
                </a:lnTo>
                <a:lnTo>
                  <a:pt x="6190869" y="1561846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17" name="object 17"/>
          <p:cNvSpPr/>
          <p:nvPr/>
        </p:nvSpPr>
        <p:spPr>
          <a:xfrm>
            <a:off x="1983994" y="4731851"/>
            <a:ext cx="8279130" cy="496570"/>
          </a:xfrm>
          <a:custGeom>
            <a:avLst/>
            <a:gdLst/>
            <a:ahLst/>
            <a:cxnLst/>
            <a:rect l="l" t="t" r="r" b="b"/>
            <a:pathLst>
              <a:path w="12418694" h="744854">
                <a:moveTo>
                  <a:pt x="12418695" y="702818"/>
                </a:moveTo>
                <a:lnTo>
                  <a:pt x="12339066" y="643636"/>
                </a:lnTo>
                <a:lnTo>
                  <a:pt x="12336272" y="641604"/>
                </a:lnTo>
                <a:lnTo>
                  <a:pt x="12332335" y="642112"/>
                </a:lnTo>
                <a:lnTo>
                  <a:pt x="12330176" y="645033"/>
                </a:lnTo>
                <a:lnTo>
                  <a:pt x="12328144" y="647827"/>
                </a:lnTo>
                <a:lnTo>
                  <a:pt x="12328652" y="651764"/>
                </a:lnTo>
                <a:lnTo>
                  <a:pt x="12331573" y="653796"/>
                </a:lnTo>
                <a:lnTo>
                  <a:pt x="12383414" y="692442"/>
                </a:lnTo>
                <a:lnTo>
                  <a:pt x="6165596" y="0"/>
                </a:lnTo>
                <a:lnTo>
                  <a:pt x="6164821" y="6324"/>
                </a:lnTo>
                <a:lnTo>
                  <a:pt x="6164072" y="0"/>
                </a:lnTo>
                <a:lnTo>
                  <a:pt x="35140" y="692404"/>
                </a:lnTo>
                <a:lnTo>
                  <a:pt x="25019" y="699960"/>
                </a:lnTo>
                <a:lnTo>
                  <a:pt x="30873" y="695579"/>
                </a:lnTo>
                <a:lnTo>
                  <a:pt x="35140" y="692404"/>
                </a:lnTo>
                <a:lnTo>
                  <a:pt x="86995" y="653669"/>
                </a:lnTo>
                <a:lnTo>
                  <a:pt x="89789" y="651637"/>
                </a:lnTo>
                <a:lnTo>
                  <a:pt x="90424" y="647700"/>
                </a:lnTo>
                <a:lnTo>
                  <a:pt x="88265" y="644779"/>
                </a:lnTo>
                <a:lnTo>
                  <a:pt x="86233" y="641985"/>
                </a:lnTo>
                <a:lnTo>
                  <a:pt x="82296" y="641477"/>
                </a:lnTo>
                <a:lnTo>
                  <a:pt x="79375" y="643509"/>
                </a:lnTo>
                <a:lnTo>
                  <a:pt x="0" y="702818"/>
                </a:lnTo>
                <a:lnTo>
                  <a:pt x="93853" y="744220"/>
                </a:lnTo>
                <a:lnTo>
                  <a:pt x="97663" y="742696"/>
                </a:lnTo>
                <a:lnTo>
                  <a:pt x="100457" y="736346"/>
                </a:lnTo>
                <a:lnTo>
                  <a:pt x="98933" y="732536"/>
                </a:lnTo>
                <a:lnTo>
                  <a:pt x="42468" y="707644"/>
                </a:lnTo>
                <a:lnTo>
                  <a:pt x="36423" y="704989"/>
                </a:lnTo>
                <a:lnTo>
                  <a:pt x="12827" y="707644"/>
                </a:lnTo>
                <a:lnTo>
                  <a:pt x="22936" y="706501"/>
                </a:lnTo>
                <a:lnTo>
                  <a:pt x="36423" y="704989"/>
                </a:lnTo>
                <a:lnTo>
                  <a:pt x="6158484" y="13385"/>
                </a:lnTo>
                <a:lnTo>
                  <a:pt x="6158484" y="666699"/>
                </a:lnTo>
                <a:lnTo>
                  <a:pt x="6124067" y="607695"/>
                </a:lnTo>
                <a:lnTo>
                  <a:pt x="6120257" y="606679"/>
                </a:lnTo>
                <a:lnTo>
                  <a:pt x="6114161" y="610235"/>
                </a:lnTo>
                <a:lnTo>
                  <a:pt x="6113145" y="614172"/>
                </a:lnTo>
                <a:lnTo>
                  <a:pt x="6164834" y="702818"/>
                </a:lnTo>
                <a:lnTo>
                  <a:pt x="6172162" y="690245"/>
                </a:lnTo>
                <a:lnTo>
                  <a:pt x="6216523" y="614172"/>
                </a:lnTo>
                <a:lnTo>
                  <a:pt x="6215507" y="610235"/>
                </a:lnTo>
                <a:lnTo>
                  <a:pt x="6209411" y="606679"/>
                </a:lnTo>
                <a:lnTo>
                  <a:pt x="6205601" y="607695"/>
                </a:lnTo>
                <a:lnTo>
                  <a:pt x="6171184" y="666699"/>
                </a:lnTo>
                <a:lnTo>
                  <a:pt x="6171184" y="13373"/>
                </a:lnTo>
                <a:lnTo>
                  <a:pt x="12382005" y="705129"/>
                </a:lnTo>
                <a:lnTo>
                  <a:pt x="12322937" y="731266"/>
                </a:lnTo>
                <a:lnTo>
                  <a:pt x="12319635" y="732790"/>
                </a:lnTo>
                <a:lnTo>
                  <a:pt x="12318238" y="736473"/>
                </a:lnTo>
                <a:lnTo>
                  <a:pt x="12319635" y="739648"/>
                </a:lnTo>
                <a:lnTo>
                  <a:pt x="12321032" y="742950"/>
                </a:lnTo>
                <a:lnTo>
                  <a:pt x="12324842" y="744347"/>
                </a:lnTo>
                <a:lnTo>
                  <a:pt x="12407494" y="707771"/>
                </a:lnTo>
                <a:lnTo>
                  <a:pt x="12418695" y="702818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18" name="object 18"/>
          <p:cNvSpPr txBox="1"/>
          <p:nvPr/>
        </p:nvSpPr>
        <p:spPr>
          <a:xfrm>
            <a:off x="207883" y="3683677"/>
            <a:ext cx="3571663" cy="936154"/>
          </a:xfrm>
          <a:prstGeom prst="rect">
            <a:avLst/>
          </a:prstGeom>
          <a:solidFill>
            <a:srgbClr val="D5DCE4"/>
          </a:solidFill>
          <a:ln w="12700">
            <a:solidFill>
              <a:srgbClr val="41709C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673980" indent="-343764">
              <a:lnSpc>
                <a:spcPts val="2433"/>
              </a:lnSpc>
              <a:spcBef>
                <a:spcPts val="100"/>
              </a:spcBef>
              <a:buAutoNum type="arabicPeriod"/>
              <a:tabLst>
                <a:tab pos="673980" algn="l"/>
                <a:tab pos="674404" algn="l"/>
              </a:tabLst>
            </a:pPr>
            <a:r>
              <a:rPr sz="2133" dirty="0">
                <a:latin typeface="Calibri Light"/>
                <a:cs typeface="Calibri Light"/>
              </a:rPr>
              <a:t>Менее</a:t>
            </a:r>
            <a:r>
              <a:rPr sz="2133" spc="-10" dirty="0">
                <a:latin typeface="Calibri Light"/>
                <a:cs typeface="Calibri Light"/>
              </a:rPr>
              <a:t> </a:t>
            </a:r>
            <a:r>
              <a:rPr sz="2133" spc="-3" dirty="0">
                <a:latin typeface="Calibri Light"/>
                <a:cs typeface="Calibri Light"/>
              </a:rPr>
              <a:t>2-3</a:t>
            </a:r>
            <a:r>
              <a:rPr sz="2133" spc="-7" dirty="0">
                <a:latin typeface="Calibri Light"/>
                <a:cs typeface="Calibri Light"/>
              </a:rPr>
              <a:t> </a:t>
            </a:r>
            <a:r>
              <a:rPr sz="2133" spc="-3" dirty="0">
                <a:latin typeface="Calibri Light"/>
                <a:cs typeface="Calibri Light"/>
              </a:rPr>
              <a:t>дней</a:t>
            </a:r>
            <a:r>
              <a:rPr sz="2133" spc="-13" dirty="0">
                <a:latin typeface="Calibri Light"/>
                <a:cs typeface="Calibri Light"/>
              </a:rPr>
              <a:t> </a:t>
            </a:r>
            <a:r>
              <a:rPr sz="2133" dirty="0">
                <a:latin typeface="Calibri Light"/>
                <a:cs typeface="Calibri Light"/>
              </a:rPr>
              <a:t>назад</a:t>
            </a:r>
            <a:endParaRPr sz="2133">
              <a:latin typeface="Calibri Light"/>
              <a:cs typeface="Calibri Light"/>
            </a:endParaRPr>
          </a:p>
          <a:p>
            <a:pPr marL="347997" marR="359005" indent="560521">
              <a:lnSpc>
                <a:spcPts val="2307"/>
              </a:lnSpc>
              <a:spcBef>
                <a:spcPts val="160"/>
              </a:spcBef>
              <a:buAutoNum type="arabicPeriod"/>
              <a:tabLst>
                <a:tab pos="1252283" algn="l"/>
                <a:tab pos="1252705" algn="l"/>
              </a:tabLst>
            </a:pPr>
            <a:r>
              <a:rPr sz="2133" dirty="0">
                <a:latin typeface="Calibri Light"/>
                <a:cs typeface="Calibri Light"/>
              </a:rPr>
              <a:t>Однократно </a:t>
            </a:r>
            <a:r>
              <a:rPr sz="2133" spc="3" dirty="0">
                <a:latin typeface="Calibri Light"/>
                <a:cs typeface="Calibri Light"/>
              </a:rPr>
              <a:t> </a:t>
            </a:r>
            <a:r>
              <a:rPr sz="2133" spc="-13" dirty="0">
                <a:solidFill>
                  <a:srgbClr val="FF0000"/>
                </a:solidFill>
                <a:latin typeface="Calibri Light"/>
                <a:cs typeface="Calibri Light"/>
              </a:rPr>
              <a:t>Острая</a:t>
            </a:r>
            <a:r>
              <a:rPr sz="2133" spc="-67" dirty="0">
                <a:solidFill>
                  <a:srgbClr val="FF0000"/>
                </a:solidFill>
                <a:latin typeface="Calibri Light"/>
                <a:cs typeface="Calibri Light"/>
              </a:rPr>
              <a:t> </a:t>
            </a:r>
            <a:r>
              <a:rPr sz="2133" spc="-17" dirty="0">
                <a:solidFill>
                  <a:srgbClr val="FF0000"/>
                </a:solidFill>
                <a:latin typeface="Calibri Light"/>
                <a:cs typeface="Calibri Light"/>
              </a:rPr>
              <a:t>реакция</a:t>
            </a:r>
            <a:r>
              <a:rPr sz="2133" spc="-63" dirty="0">
                <a:solidFill>
                  <a:srgbClr val="FF0000"/>
                </a:solidFill>
                <a:latin typeface="Calibri Light"/>
                <a:cs typeface="Calibri Light"/>
              </a:rPr>
              <a:t> </a:t>
            </a:r>
            <a:r>
              <a:rPr sz="2133" spc="-7" dirty="0">
                <a:solidFill>
                  <a:srgbClr val="FF0000"/>
                </a:solidFill>
                <a:latin typeface="Calibri Light"/>
                <a:cs typeface="Calibri Light"/>
              </a:rPr>
              <a:t>на</a:t>
            </a:r>
            <a:r>
              <a:rPr sz="2133" spc="-53" dirty="0">
                <a:solidFill>
                  <a:srgbClr val="FF0000"/>
                </a:solidFill>
                <a:latin typeface="Calibri Light"/>
                <a:cs typeface="Calibri Light"/>
              </a:rPr>
              <a:t> </a:t>
            </a:r>
            <a:r>
              <a:rPr sz="2133" spc="-13" dirty="0">
                <a:solidFill>
                  <a:srgbClr val="FF0000"/>
                </a:solidFill>
                <a:latin typeface="Calibri Light"/>
                <a:cs typeface="Calibri Light"/>
              </a:rPr>
              <a:t>стресс</a:t>
            </a:r>
            <a:endParaRPr sz="2133">
              <a:latin typeface="Calibri Light"/>
              <a:cs typeface="Calibri Light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803904" y="4207341"/>
            <a:ext cx="268393" cy="69003"/>
          </a:xfrm>
          <a:custGeom>
            <a:avLst/>
            <a:gdLst/>
            <a:ahLst/>
            <a:cxnLst/>
            <a:rect l="l" t="t" r="r" b="b"/>
            <a:pathLst>
              <a:path w="402589" h="103504">
                <a:moveTo>
                  <a:pt x="88646" y="0"/>
                </a:moveTo>
                <a:lnTo>
                  <a:pt x="0" y="51688"/>
                </a:lnTo>
                <a:lnTo>
                  <a:pt x="88646" y="103377"/>
                </a:lnTo>
                <a:lnTo>
                  <a:pt x="92456" y="102362"/>
                </a:lnTo>
                <a:lnTo>
                  <a:pt x="96012" y="96265"/>
                </a:lnTo>
                <a:lnTo>
                  <a:pt x="94996" y="92455"/>
                </a:lnTo>
                <a:lnTo>
                  <a:pt x="35995" y="58038"/>
                </a:lnTo>
                <a:lnTo>
                  <a:pt x="12573" y="58038"/>
                </a:lnTo>
                <a:lnTo>
                  <a:pt x="12573" y="45338"/>
                </a:lnTo>
                <a:lnTo>
                  <a:pt x="35995" y="45338"/>
                </a:lnTo>
                <a:lnTo>
                  <a:pt x="94996" y="10922"/>
                </a:lnTo>
                <a:lnTo>
                  <a:pt x="96012" y="7112"/>
                </a:lnTo>
                <a:lnTo>
                  <a:pt x="92456" y="1015"/>
                </a:lnTo>
                <a:lnTo>
                  <a:pt x="88646" y="0"/>
                </a:lnTo>
                <a:close/>
              </a:path>
              <a:path w="402589" h="103504">
                <a:moveTo>
                  <a:pt x="35995" y="45338"/>
                </a:moveTo>
                <a:lnTo>
                  <a:pt x="12573" y="45338"/>
                </a:lnTo>
                <a:lnTo>
                  <a:pt x="12573" y="58038"/>
                </a:lnTo>
                <a:lnTo>
                  <a:pt x="35995" y="58038"/>
                </a:lnTo>
                <a:lnTo>
                  <a:pt x="34471" y="57150"/>
                </a:lnTo>
                <a:lnTo>
                  <a:pt x="15748" y="57150"/>
                </a:lnTo>
                <a:lnTo>
                  <a:pt x="15748" y="46227"/>
                </a:lnTo>
                <a:lnTo>
                  <a:pt x="34471" y="46227"/>
                </a:lnTo>
                <a:lnTo>
                  <a:pt x="35995" y="45338"/>
                </a:lnTo>
                <a:close/>
              </a:path>
              <a:path w="402589" h="103504">
                <a:moveTo>
                  <a:pt x="402336" y="45338"/>
                </a:moveTo>
                <a:lnTo>
                  <a:pt x="35995" y="45338"/>
                </a:lnTo>
                <a:lnTo>
                  <a:pt x="25109" y="51688"/>
                </a:lnTo>
                <a:lnTo>
                  <a:pt x="35995" y="58038"/>
                </a:lnTo>
                <a:lnTo>
                  <a:pt x="402336" y="58038"/>
                </a:lnTo>
                <a:lnTo>
                  <a:pt x="402336" y="45338"/>
                </a:lnTo>
                <a:close/>
              </a:path>
              <a:path w="402589" h="103504">
                <a:moveTo>
                  <a:pt x="15748" y="46227"/>
                </a:moveTo>
                <a:lnTo>
                  <a:pt x="15748" y="57150"/>
                </a:lnTo>
                <a:lnTo>
                  <a:pt x="25109" y="51688"/>
                </a:lnTo>
                <a:lnTo>
                  <a:pt x="15748" y="46227"/>
                </a:lnTo>
                <a:close/>
              </a:path>
              <a:path w="402589" h="103504">
                <a:moveTo>
                  <a:pt x="25109" y="51688"/>
                </a:moveTo>
                <a:lnTo>
                  <a:pt x="15748" y="57150"/>
                </a:lnTo>
                <a:lnTo>
                  <a:pt x="34471" y="57150"/>
                </a:lnTo>
                <a:lnTo>
                  <a:pt x="25109" y="51688"/>
                </a:lnTo>
                <a:close/>
              </a:path>
              <a:path w="402589" h="103504">
                <a:moveTo>
                  <a:pt x="34471" y="46227"/>
                </a:moveTo>
                <a:lnTo>
                  <a:pt x="15748" y="46227"/>
                </a:lnTo>
                <a:lnTo>
                  <a:pt x="25109" y="51688"/>
                </a:lnTo>
                <a:lnTo>
                  <a:pt x="34471" y="46227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endParaRPr sz="1200"/>
          </a:p>
        </p:txBody>
      </p:sp>
      <p:pic>
        <p:nvPicPr>
          <p:cNvPr id="20" name="object 2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687883" y="144900"/>
            <a:ext cx="1342961" cy="788899"/>
          </a:xfrm>
          <a:prstGeom prst="rect">
            <a:avLst/>
          </a:prstGeom>
        </p:spPr>
      </p:pic>
      <p:grpSp>
        <p:nvGrpSpPr>
          <p:cNvPr id="21" name="object 21"/>
          <p:cNvGrpSpPr/>
          <p:nvPr/>
        </p:nvGrpSpPr>
        <p:grpSpPr>
          <a:xfrm>
            <a:off x="-2116" y="0"/>
            <a:ext cx="1982470" cy="3535680"/>
            <a:chOff x="-3174" y="0"/>
            <a:chExt cx="2973705" cy="5303520"/>
          </a:xfrm>
        </p:grpSpPr>
        <p:sp>
          <p:nvSpPr>
            <p:cNvPr id="22" name="object 22"/>
            <p:cNvSpPr/>
            <p:nvPr/>
          </p:nvSpPr>
          <p:spPr>
            <a:xfrm>
              <a:off x="0" y="0"/>
              <a:ext cx="2305685" cy="4916805"/>
            </a:xfrm>
            <a:custGeom>
              <a:avLst/>
              <a:gdLst/>
              <a:ahLst/>
              <a:cxnLst/>
              <a:rect l="l" t="t" r="r" b="b"/>
              <a:pathLst>
                <a:path w="2305685" h="4916805">
                  <a:moveTo>
                    <a:pt x="1143972" y="0"/>
                  </a:moveTo>
                  <a:lnTo>
                    <a:pt x="0" y="0"/>
                  </a:lnTo>
                  <a:lnTo>
                    <a:pt x="0" y="4916344"/>
                  </a:lnTo>
                  <a:lnTo>
                    <a:pt x="65673" y="4901832"/>
                  </a:lnTo>
                  <a:lnTo>
                    <a:pt x="111451" y="4890643"/>
                  </a:lnTo>
                  <a:lnTo>
                    <a:pt x="156947" y="4878697"/>
                  </a:lnTo>
                  <a:lnTo>
                    <a:pt x="202154" y="4866002"/>
                  </a:lnTo>
                  <a:lnTo>
                    <a:pt x="247066" y="4852565"/>
                  </a:lnTo>
                  <a:lnTo>
                    <a:pt x="291676" y="4838396"/>
                  </a:lnTo>
                  <a:lnTo>
                    <a:pt x="335978" y="4823501"/>
                  </a:lnTo>
                  <a:lnTo>
                    <a:pt x="379965" y="4807888"/>
                  </a:lnTo>
                  <a:lnTo>
                    <a:pt x="423630" y="4791566"/>
                  </a:lnTo>
                  <a:lnTo>
                    <a:pt x="466968" y="4774543"/>
                  </a:lnTo>
                  <a:lnTo>
                    <a:pt x="509971" y="4756826"/>
                  </a:lnTo>
                  <a:lnTo>
                    <a:pt x="552633" y="4738423"/>
                  </a:lnTo>
                  <a:lnTo>
                    <a:pt x="594948" y="4719343"/>
                  </a:lnTo>
                  <a:lnTo>
                    <a:pt x="636909" y="4699593"/>
                  </a:lnTo>
                  <a:lnTo>
                    <a:pt x="678509" y="4679182"/>
                  </a:lnTo>
                  <a:lnTo>
                    <a:pt x="719742" y="4658116"/>
                  </a:lnTo>
                  <a:lnTo>
                    <a:pt x="760602" y="4636405"/>
                  </a:lnTo>
                  <a:lnTo>
                    <a:pt x="801081" y="4614056"/>
                  </a:lnTo>
                  <a:lnTo>
                    <a:pt x="841174" y="4591077"/>
                  </a:lnTo>
                  <a:lnTo>
                    <a:pt x="880874" y="4567476"/>
                  </a:lnTo>
                  <a:lnTo>
                    <a:pt x="920174" y="4543262"/>
                  </a:lnTo>
                  <a:lnTo>
                    <a:pt x="959068" y="4518441"/>
                  </a:lnTo>
                  <a:lnTo>
                    <a:pt x="997549" y="4493022"/>
                  </a:lnTo>
                  <a:lnTo>
                    <a:pt x="1035611" y="4467012"/>
                  </a:lnTo>
                  <a:lnTo>
                    <a:pt x="1073247" y="4440421"/>
                  </a:lnTo>
                  <a:lnTo>
                    <a:pt x="1110451" y="4413255"/>
                  </a:lnTo>
                  <a:lnTo>
                    <a:pt x="1147216" y="4385523"/>
                  </a:lnTo>
                  <a:lnTo>
                    <a:pt x="1183535" y="4357233"/>
                  </a:lnTo>
                  <a:lnTo>
                    <a:pt x="1219403" y="4328392"/>
                  </a:lnTo>
                  <a:lnTo>
                    <a:pt x="1254812" y="4299009"/>
                  </a:lnTo>
                  <a:lnTo>
                    <a:pt x="1289756" y="4269092"/>
                  </a:lnTo>
                  <a:lnTo>
                    <a:pt x="1324229" y="4238648"/>
                  </a:lnTo>
                  <a:lnTo>
                    <a:pt x="1358224" y="4207685"/>
                  </a:lnTo>
                  <a:lnTo>
                    <a:pt x="1391734" y="4176211"/>
                  </a:lnTo>
                  <a:lnTo>
                    <a:pt x="1424753" y="4144235"/>
                  </a:lnTo>
                  <a:lnTo>
                    <a:pt x="1457275" y="4111765"/>
                  </a:lnTo>
                  <a:lnTo>
                    <a:pt x="1489293" y="4078807"/>
                  </a:lnTo>
                  <a:lnTo>
                    <a:pt x="1520800" y="4045371"/>
                  </a:lnTo>
                  <a:lnTo>
                    <a:pt x="1551789" y="4011463"/>
                  </a:lnTo>
                  <a:lnTo>
                    <a:pt x="1582255" y="3977093"/>
                  </a:lnTo>
                  <a:lnTo>
                    <a:pt x="1612191" y="3942268"/>
                  </a:lnTo>
                  <a:lnTo>
                    <a:pt x="1641590" y="3906996"/>
                  </a:lnTo>
                  <a:lnTo>
                    <a:pt x="1670446" y="3871284"/>
                  </a:lnTo>
                  <a:lnTo>
                    <a:pt x="1698752" y="3835142"/>
                  </a:lnTo>
                  <a:lnTo>
                    <a:pt x="1726502" y="3798577"/>
                  </a:lnTo>
                  <a:lnTo>
                    <a:pt x="1753689" y="3761596"/>
                  </a:lnTo>
                  <a:lnTo>
                    <a:pt x="1780307" y="3724208"/>
                  </a:lnTo>
                  <a:lnTo>
                    <a:pt x="1806348" y="3686420"/>
                  </a:lnTo>
                  <a:lnTo>
                    <a:pt x="1831807" y="3648242"/>
                  </a:lnTo>
                  <a:lnTo>
                    <a:pt x="1856678" y="3609680"/>
                  </a:lnTo>
                  <a:lnTo>
                    <a:pt x="1880953" y="3570742"/>
                  </a:lnTo>
                  <a:lnTo>
                    <a:pt x="1904625" y="3531437"/>
                  </a:lnTo>
                  <a:lnTo>
                    <a:pt x="1927690" y="3491773"/>
                  </a:lnTo>
                  <a:lnTo>
                    <a:pt x="1950139" y="3451756"/>
                  </a:lnTo>
                  <a:lnTo>
                    <a:pt x="1971967" y="3411397"/>
                  </a:lnTo>
                  <a:lnTo>
                    <a:pt x="1993166" y="3370701"/>
                  </a:lnTo>
                  <a:lnTo>
                    <a:pt x="2013731" y="3329678"/>
                  </a:lnTo>
                  <a:lnTo>
                    <a:pt x="2033655" y="3288335"/>
                  </a:lnTo>
                  <a:lnTo>
                    <a:pt x="2052931" y="3246680"/>
                  </a:lnTo>
                  <a:lnTo>
                    <a:pt x="2071553" y="3204721"/>
                  </a:lnTo>
                  <a:lnTo>
                    <a:pt x="2089514" y="3162466"/>
                  </a:lnTo>
                  <a:lnTo>
                    <a:pt x="2106808" y="3119924"/>
                  </a:lnTo>
                  <a:lnTo>
                    <a:pt x="2123428" y="3077101"/>
                  </a:lnTo>
                  <a:lnTo>
                    <a:pt x="2139368" y="3034006"/>
                  </a:lnTo>
                  <a:lnTo>
                    <a:pt x="2154621" y="2990647"/>
                  </a:lnTo>
                  <a:lnTo>
                    <a:pt x="2169180" y="2947032"/>
                  </a:lnTo>
                  <a:lnTo>
                    <a:pt x="2183040" y="2903169"/>
                  </a:lnTo>
                  <a:lnTo>
                    <a:pt x="2196193" y="2859065"/>
                  </a:lnTo>
                  <a:lnTo>
                    <a:pt x="2208633" y="2814729"/>
                  </a:lnTo>
                  <a:lnTo>
                    <a:pt x="2220354" y="2770169"/>
                  </a:lnTo>
                  <a:lnTo>
                    <a:pt x="2231349" y="2725392"/>
                  </a:lnTo>
                  <a:lnTo>
                    <a:pt x="2241611" y="2680407"/>
                  </a:lnTo>
                  <a:lnTo>
                    <a:pt x="2251134" y="2635221"/>
                  </a:lnTo>
                  <a:lnTo>
                    <a:pt x="2259912" y="2589843"/>
                  </a:lnTo>
                  <a:lnTo>
                    <a:pt x="2267938" y="2544280"/>
                  </a:lnTo>
                  <a:lnTo>
                    <a:pt x="2275205" y="2498541"/>
                  </a:lnTo>
                  <a:lnTo>
                    <a:pt x="2281706" y="2452632"/>
                  </a:lnTo>
                  <a:lnTo>
                    <a:pt x="2287436" y="2406563"/>
                  </a:lnTo>
                  <a:lnTo>
                    <a:pt x="2292388" y="2360342"/>
                  </a:lnTo>
                  <a:lnTo>
                    <a:pt x="2296555" y="2313975"/>
                  </a:lnTo>
                  <a:lnTo>
                    <a:pt x="2299931" y="2267471"/>
                  </a:lnTo>
                  <a:lnTo>
                    <a:pt x="2302509" y="2220839"/>
                  </a:lnTo>
                  <a:lnTo>
                    <a:pt x="2304283" y="2174085"/>
                  </a:lnTo>
                  <a:lnTo>
                    <a:pt x="2305246" y="2127219"/>
                  </a:lnTo>
                  <a:lnTo>
                    <a:pt x="2305391" y="2080247"/>
                  </a:lnTo>
                  <a:lnTo>
                    <a:pt x="2304713" y="2033179"/>
                  </a:lnTo>
                  <a:lnTo>
                    <a:pt x="2303204" y="1986021"/>
                  </a:lnTo>
                  <a:lnTo>
                    <a:pt x="2300859" y="1938781"/>
                  </a:lnTo>
                  <a:lnTo>
                    <a:pt x="2297539" y="1889795"/>
                  </a:lnTo>
                  <a:lnTo>
                    <a:pt x="2293335" y="1841139"/>
                  </a:lnTo>
                  <a:lnTo>
                    <a:pt x="2288253" y="1792820"/>
                  </a:lnTo>
                  <a:lnTo>
                    <a:pt x="2282301" y="1744846"/>
                  </a:lnTo>
                  <a:lnTo>
                    <a:pt x="2275488" y="1697224"/>
                  </a:lnTo>
                  <a:lnTo>
                    <a:pt x="2267822" y="1649962"/>
                  </a:lnTo>
                  <a:lnTo>
                    <a:pt x="2259310" y="1603067"/>
                  </a:lnTo>
                  <a:lnTo>
                    <a:pt x="2249961" y="1556546"/>
                  </a:lnTo>
                  <a:lnTo>
                    <a:pt x="2239782" y="1510407"/>
                  </a:lnTo>
                  <a:lnTo>
                    <a:pt x="2228782" y="1464657"/>
                  </a:lnTo>
                  <a:lnTo>
                    <a:pt x="2216968" y="1419303"/>
                  </a:lnTo>
                  <a:lnTo>
                    <a:pt x="2204349" y="1374353"/>
                  </a:lnTo>
                  <a:lnTo>
                    <a:pt x="2190931" y="1329814"/>
                  </a:lnTo>
                  <a:lnTo>
                    <a:pt x="2176725" y="1285694"/>
                  </a:lnTo>
                  <a:lnTo>
                    <a:pt x="2161736" y="1242000"/>
                  </a:lnTo>
                  <a:lnTo>
                    <a:pt x="2145974" y="1198738"/>
                  </a:lnTo>
                  <a:lnTo>
                    <a:pt x="2129446" y="1155918"/>
                  </a:lnTo>
                  <a:lnTo>
                    <a:pt x="2112161" y="1113545"/>
                  </a:lnTo>
                  <a:lnTo>
                    <a:pt x="2094125" y="1071628"/>
                  </a:lnTo>
                  <a:lnTo>
                    <a:pt x="2075348" y="1030173"/>
                  </a:lnTo>
                  <a:lnTo>
                    <a:pt x="2055837" y="989189"/>
                  </a:lnTo>
                  <a:lnTo>
                    <a:pt x="2035600" y="948682"/>
                  </a:lnTo>
                  <a:lnTo>
                    <a:pt x="2014645" y="908660"/>
                  </a:lnTo>
                  <a:lnTo>
                    <a:pt x="1992981" y="869129"/>
                  </a:lnTo>
                  <a:lnTo>
                    <a:pt x="1970614" y="830099"/>
                  </a:lnTo>
                  <a:lnTo>
                    <a:pt x="1947553" y="791575"/>
                  </a:lnTo>
                  <a:lnTo>
                    <a:pt x="1923807" y="753566"/>
                  </a:lnTo>
                  <a:lnTo>
                    <a:pt x="1899382" y="716078"/>
                  </a:lnTo>
                  <a:lnTo>
                    <a:pt x="1874288" y="679119"/>
                  </a:lnTo>
                  <a:lnTo>
                    <a:pt x="1848531" y="642697"/>
                  </a:lnTo>
                  <a:lnTo>
                    <a:pt x="1822120" y="606818"/>
                  </a:lnTo>
                  <a:lnTo>
                    <a:pt x="1795063" y="571490"/>
                  </a:lnTo>
                  <a:lnTo>
                    <a:pt x="1767368" y="536721"/>
                  </a:lnTo>
                  <a:lnTo>
                    <a:pt x="1739043" y="502518"/>
                  </a:lnTo>
                  <a:lnTo>
                    <a:pt x="1710096" y="468888"/>
                  </a:lnTo>
                  <a:lnTo>
                    <a:pt x="1680534" y="435838"/>
                  </a:lnTo>
                  <a:lnTo>
                    <a:pt x="1650367" y="403376"/>
                  </a:lnTo>
                  <a:lnTo>
                    <a:pt x="1619601" y="371510"/>
                  </a:lnTo>
                  <a:lnTo>
                    <a:pt x="1588244" y="340246"/>
                  </a:lnTo>
                  <a:lnTo>
                    <a:pt x="1556306" y="309592"/>
                  </a:lnTo>
                  <a:lnTo>
                    <a:pt x="1523793" y="279556"/>
                  </a:lnTo>
                  <a:lnTo>
                    <a:pt x="1490713" y="250144"/>
                  </a:lnTo>
                  <a:lnTo>
                    <a:pt x="1457076" y="221365"/>
                  </a:lnTo>
                  <a:lnTo>
                    <a:pt x="1422888" y="193225"/>
                  </a:lnTo>
                  <a:lnTo>
                    <a:pt x="1388157" y="165732"/>
                  </a:lnTo>
                  <a:lnTo>
                    <a:pt x="1352892" y="138893"/>
                  </a:lnTo>
                  <a:lnTo>
                    <a:pt x="1317101" y="112715"/>
                  </a:lnTo>
                  <a:lnTo>
                    <a:pt x="1280790" y="87207"/>
                  </a:lnTo>
                  <a:lnTo>
                    <a:pt x="1243970" y="62375"/>
                  </a:lnTo>
                  <a:lnTo>
                    <a:pt x="1206647" y="38226"/>
                  </a:lnTo>
                  <a:lnTo>
                    <a:pt x="1168829" y="14769"/>
                  </a:lnTo>
                  <a:lnTo>
                    <a:pt x="1143972" y="0"/>
                  </a:lnTo>
                  <a:close/>
                </a:path>
              </a:pathLst>
            </a:custGeom>
            <a:solidFill>
              <a:srgbClr val="8BC53D">
                <a:alpha val="36077"/>
              </a:srgbClr>
            </a:solidFill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23" name="object 23"/>
            <p:cNvSpPr/>
            <p:nvPr/>
          </p:nvSpPr>
          <p:spPr>
            <a:xfrm>
              <a:off x="0" y="0"/>
              <a:ext cx="2305685" cy="4916805"/>
            </a:xfrm>
            <a:custGeom>
              <a:avLst/>
              <a:gdLst/>
              <a:ahLst/>
              <a:cxnLst/>
              <a:rect l="l" t="t" r="r" b="b"/>
              <a:pathLst>
                <a:path w="2305685" h="4916805">
                  <a:moveTo>
                    <a:pt x="0" y="4916344"/>
                  </a:moveTo>
                  <a:lnTo>
                    <a:pt x="65673" y="4901832"/>
                  </a:lnTo>
                  <a:lnTo>
                    <a:pt x="111451" y="4890643"/>
                  </a:lnTo>
                  <a:lnTo>
                    <a:pt x="156947" y="4878697"/>
                  </a:lnTo>
                  <a:lnTo>
                    <a:pt x="202154" y="4866002"/>
                  </a:lnTo>
                  <a:lnTo>
                    <a:pt x="247066" y="4852565"/>
                  </a:lnTo>
                  <a:lnTo>
                    <a:pt x="291676" y="4838396"/>
                  </a:lnTo>
                  <a:lnTo>
                    <a:pt x="335978" y="4823501"/>
                  </a:lnTo>
                  <a:lnTo>
                    <a:pt x="379965" y="4807888"/>
                  </a:lnTo>
                  <a:lnTo>
                    <a:pt x="423630" y="4791566"/>
                  </a:lnTo>
                  <a:lnTo>
                    <a:pt x="466968" y="4774543"/>
                  </a:lnTo>
                  <a:lnTo>
                    <a:pt x="509971" y="4756826"/>
                  </a:lnTo>
                  <a:lnTo>
                    <a:pt x="552633" y="4738423"/>
                  </a:lnTo>
                  <a:lnTo>
                    <a:pt x="594948" y="4719343"/>
                  </a:lnTo>
                  <a:lnTo>
                    <a:pt x="636909" y="4699593"/>
                  </a:lnTo>
                  <a:lnTo>
                    <a:pt x="678509" y="4679182"/>
                  </a:lnTo>
                  <a:lnTo>
                    <a:pt x="719742" y="4658116"/>
                  </a:lnTo>
                  <a:lnTo>
                    <a:pt x="760602" y="4636405"/>
                  </a:lnTo>
                  <a:lnTo>
                    <a:pt x="801081" y="4614056"/>
                  </a:lnTo>
                  <a:lnTo>
                    <a:pt x="841174" y="4591077"/>
                  </a:lnTo>
                  <a:lnTo>
                    <a:pt x="880874" y="4567476"/>
                  </a:lnTo>
                  <a:lnTo>
                    <a:pt x="920174" y="4543262"/>
                  </a:lnTo>
                  <a:lnTo>
                    <a:pt x="959068" y="4518441"/>
                  </a:lnTo>
                  <a:lnTo>
                    <a:pt x="997549" y="4493022"/>
                  </a:lnTo>
                  <a:lnTo>
                    <a:pt x="1035611" y="4467012"/>
                  </a:lnTo>
                  <a:lnTo>
                    <a:pt x="1073247" y="4440421"/>
                  </a:lnTo>
                  <a:lnTo>
                    <a:pt x="1110451" y="4413255"/>
                  </a:lnTo>
                  <a:lnTo>
                    <a:pt x="1147216" y="4385523"/>
                  </a:lnTo>
                  <a:lnTo>
                    <a:pt x="1183535" y="4357233"/>
                  </a:lnTo>
                  <a:lnTo>
                    <a:pt x="1219403" y="4328392"/>
                  </a:lnTo>
                  <a:lnTo>
                    <a:pt x="1254812" y="4299009"/>
                  </a:lnTo>
                  <a:lnTo>
                    <a:pt x="1289756" y="4269092"/>
                  </a:lnTo>
                  <a:lnTo>
                    <a:pt x="1324229" y="4238648"/>
                  </a:lnTo>
                  <a:lnTo>
                    <a:pt x="1358224" y="4207685"/>
                  </a:lnTo>
                  <a:lnTo>
                    <a:pt x="1391734" y="4176211"/>
                  </a:lnTo>
                  <a:lnTo>
                    <a:pt x="1424753" y="4144235"/>
                  </a:lnTo>
                  <a:lnTo>
                    <a:pt x="1457275" y="4111765"/>
                  </a:lnTo>
                  <a:lnTo>
                    <a:pt x="1489293" y="4078807"/>
                  </a:lnTo>
                  <a:lnTo>
                    <a:pt x="1520800" y="4045371"/>
                  </a:lnTo>
                  <a:lnTo>
                    <a:pt x="1551789" y="4011463"/>
                  </a:lnTo>
                  <a:lnTo>
                    <a:pt x="1582255" y="3977093"/>
                  </a:lnTo>
                  <a:lnTo>
                    <a:pt x="1612191" y="3942268"/>
                  </a:lnTo>
                  <a:lnTo>
                    <a:pt x="1641590" y="3906996"/>
                  </a:lnTo>
                  <a:lnTo>
                    <a:pt x="1670446" y="3871284"/>
                  </a:lnTo>
                  <a:lnTo>
                    <a:pt x="1698752" y="3835142"/>
                  </a:lnTo>
                  <a:lnTo>
                    <a:pt x="1726502" y="3798577"/>
                  </a:lnTo>
                  <a:lnTo>
                    <a:pt x="1753689" y="3761596"/>
                  </a:lnTo>
                  <a:lnTo>
                    <a:pt x="1780307" y="3724208"/>
                  </a:lnTo>
                  <a:lnTo>
                    <a:pt x="1806348" y="3686420"/>
                  </a:lnTo>
                  <a:lnTo>
                    <a:pt x="1831807" y="3648242"/>
                  </a:lnTo>
                  <a:lnTo>
                    <a:pt x="1856678" y="3609680"/>
                  </a:lnTo>
                  <a:lnTo>
                    <a:pt x="1880953" y="3570742"/>
                  </a:lnTo>
                  <a:lnTo>
                    <a:pt x="1904625" y="3531437"/>
                  </a:lnTo>
                  <a:lnTo>
                    <a:pt x="1927690" y="3491773"/>
                  </a:lnTo>
                  <a:lnTo>
                    <a:pt x="1950139" y="3451756"/>
                  </a:lnTo>
                  <a:lnTo>
                    <a:pt x="1971967" y="3411397"/>
                  </a:lnTo>
                  <a:lnTo>
                    <a:pt x="1993166" y="3370701"/>
                  </a:lnTo>
                  <a:lnTo>
                    <a:pt x="2013731" y="3329678"/>
                  </a:lnTo>
                  <a:lnTo>
                    <a:pt x="2033655" y="3288335"/>
                  </a:lnTo>
                  <a:lnTo>
                    <a:pt x="2052931" y="3246680"/>
                  </a:lnTo>
                  <a:lnTo>
                    <a:pt x="2071553" y="3204721"/>
                  </a:lnTo>
                  <a:lnTo>
                    <a:pt x="2089514" y="3162466"/>
                  </a:lnTo>
                  <a:lnTo>
                    <a:pt x="2106808" y="3119924"/>
                  </a:lnTo>
                  <a:lnTo>
                    <a:pt x="2123428" y="3077101"/>
                  </a:lnTo>
                  <a:lnTo>
                    <a:pt x="2139368" y="3034006"/>
                  </a:lnTo>
                  <a:lnTo>
                    <a:pt x="2154621" y="2990647"/>
                  </a:lnTo>
                  <a:lnTo>
                    <a:pt x="2169180" y="2947032"/>
                  </a:lnTo>
                  <a:lnTo>
                    <a:pt x="2183040" y="2903169"/>
                  </a:lnTo>
                  <a:lnTo>
                    <a:pt x="2196193" y="2859065"/>
                  </a:lnTo>
                  <a:lnTo>
                    <a:pt x="2208633" y="2814729"/>
                  </a:lnTo>
                  <a:lnTo>
                    <a:pt x="2220354" y="2770169"/>
                  </a:lnTo>
                  <a:lnTo>
                    <a:pt x="2231349" y="2725392"/>
                  </a:lnTo>
                  <a:lnTo>
                    <a:pt x="2241611" y="2680407"/>
                  </a:lnTo>
                  <a:lnTo>
                    <a:pt x="2251134" y="2635221"/>
                  </a:lnTo>
                  <a:lnTo>
                    <a:pt x="2259912" y="2589843"/>
                  </a:lnTo>
                  <a:lnTo>
                    <a:pt x="2267938" y="2544280"/>
                  </a:lnTo>
                  <a:lnTo>
                    <a:pt x="2275205" y="2498541"/>
                  </a:lnTo>
                  <a:lnTo>
                    <a:pt x="2281706" y="2452632"/>
                  </a:lnTo>
                  <a:lnTo>
                    <a:pt x="2287436" y="2406563"/>
                  </a:lnTo>
                  <a:lnTo>
                    <a:pt x="2292388" y="2360342"/>
                  </a:lnTo>
                  <a:lnTo>
                    <a:pt x="2296555" y="2313975"/>
                  </a:lnTo>
                  <a:lnTo>
                    <a:pt x="2299931" y="2267471"/>
                  </a:lnTo>
                  <a:lnTo>
                    <a:pt x="2302509" y="2220839"/>
                  </a:lnTo>
                  <a:lnTo>
                    <a:pt x="2304283" y="2174085"/>
                  </a:lnTo>
                  <a:lnTo>
                    <a:pt x="2305246" y="2127219"/>
                  </a:lnTo>
                  <a:lnTo>
                    <a:pt x="2305391" y="2080247"/>
                  </a:lnTo>
                  <a:lnTo>
                    <a:pt x="2304713" y="2033179"/>
                  </a:lnTo>
                  <a:lnTo>
                    <a:pt x="2303204" y="1986021"/>
                  </a:lnTo>
                  <a:lnTo>
                    <a:pt x="2300858" y="1938781"/>
                  </a:lnTo>
                  <a:lnTo>
                    <a:pt x="2297539" y="1889795"/>
                  </a:lnTo>
                  <a:lnTo>
                    <a:pt x="2293335" y="1841139"/>
                  </a:lnTo>
                  <a:lnTo>
                    <a:pt x="2288253" y="1792820"/>
                  </a:lnTo>
                  <a:lnTo>
                    <a:pt x="2282301" y="1744846"/>
                  </a:lnTo>
                  <a:lnTo>
                    <a:pt x="2275488" y="1697224"/>
                  </a:lnTo>
                  <a:lnTo>
                    <a:pt x="2267822" y="1649962"/>
                  </a:lnTo>
                  <a:lnTo>
                    <a:pt x="2259310" y="1603067"/>
                  </a:lnTo>
                  <a:lnTo>
                    <a:pt x="2249961" y="1556546"/>
                  </a:lnTo>
                  <a:lnTo>
                    <a:pt x="2239782" y="1510407"/>
                  </a:lnTo>
                  <a:lnTo>
                    <a:pt x="2228782" y="1464657"/>
                  </a:lnTo>
                  <a:lnTo>
                    <a:pt x="2216968" y="1419303"/>
                  </a:lnTo>
                  <a:lnTo>
                    <a:pt x="2204349" y="1374353"/>
                  </a:lnTo>
                  <a:lnTo>
                    <a:pt x="2190931" y="1329814"/>
                  </a:lnTo>
                  <a:lnTo>
                    <a:pt x="2176725" y="1285694"/>
                  </a:lnTo>
                  <a:lnTo>
                    <a:pt x="2161736" y="1242000"/>
                  </a:lnTo>
                  <a:lnTo>
                    <a:pt x="2145974" y="1198738"/>
                  </a:lnTo>
                  <a:lnTo>
                    <a:pt x="2129446" y="1155918"/>
                  </a:lnTo>
                  <a:lnTo>
                    <a:pt x="2112161" y="1113545"/>
                  </a:lnTo>
                  <a:lnTo>
                    <a:pt x="2094125" y="1071628"/>
                  </a:lnTo>
                  <a:lnTo>
                    <a:pt x="2075348" y="1030173"/>
                  </a:lnTo>
                  <a:lnTo>
                    <a:pt x="2055837" y="989189"/>
                  </a:lnTo>
                  <a:lnTo>
                    <a:pt x="2035600" y="948682"/>
                  </a:lnTo>
                  <a:lnTo>
                    <a:pt x="2014645" y="908660"/>
                  </a:lnTo>
                  <a:lnTo>
                    <a:pt x="1992981" y="869129"/>
                  </a:lnTo>
                  <a:lnTo>
                    <a:pt x="1970614" y="830099"/>
                  </a:lnTo>
                  <a:lnTo>
                    <a:pt x="1947553" y="791575"/>
                  </a:lnTo>
                  <a:lnTo>
                    <a:pt x="1923807" y="753566"/>
                  </a:lnTo>
                  <a:lnTo>
                    <a:pt x="1899382" y="716078"/>
                  </a:lnTo>
                  <a:lnTo>
                    <a:pt x="1874288" y="679119"/>
                  </a:lnTo>
                  <a:lnTo>
                    <a:pt x="1848531" y="642697"/>
                  </a:lnTo>
                  <a:lnTo>
                    <a:pt x="1822120" y="606818"/>
                  </a:lnTo>
                  <a:lnTo>
                    <a:pt x="1795063" y="571490"/>
                  </a:lnTo>
                  <a:lnTo>
                    <a:pt x="1767368" y="536721"/>
                  </a:lnTo>
                  <a:lnTo>
                    <a:pt x="1739043" y="502518"/>
                  </a:lnTo>
                  <a:lnTo>
                    <a:pt x="1710096" y="468888"/>
                  </a:lnTo>
                  <a:lnTo>
                    <a:pt x="1680534" y="435838"/>
                  </a:lnTo>
                  <a:lnTo>
                    <a:pt x="1650367" y="403376"/>
                  </a:lnTo>
                  <a:lnTo>
                    <a:pt x="1619601" y="371510"/>
                  </a:lnTo>
                  <a:lnTo>
                    <a:pt x="1588244" y="340246"/>
                  </a:lnTo>
                  <a:lnTo>
                    <a:pt x="1556306" y="309592"/>
                  </a:lnTo>
                  <a:lnTo>
                    <a:pt x="1523793" y="279556"/>
                  </a:lnTo>
                  <a:lnTo>
                    <a:pt x="1490713" y="250144"/>
                  </a:lnTo>
                  <a:lnTo>
                    <a:pt x="1457076" y="221365"/>
                  </a:lnTo>
                  <a:lnTo>
                    <a:pt x="1422888" y="193225"/>
                  </a:lnTo>
                  <a:lnTo>
                    <a:pt x="1388157" y="165732"/>
                  </a:lnTo>
                  <a:lnTo>
                    <a:pt x="1352892" y="138893"/>
                  </a:lnTo>
                  <a:lnTo>
                    <a:pt x="1317100" y="112715"/>
                  </a:lnTo>
                  <a:lnTo>
                    <a:pt x="1280790" y="87207"/>
                  </a:lnTo>
                  <a:lnTo>
                    <a:pt x="1243970" y="62375"/>
                  </a:lnTo>
                  <a:lnTo>
                    <a:pt x="1206647" y="38226"/>
                  </a:lnTo>
                  <a:lnTo>
                    <a:pt x="1168829" y="14769"/>
                  </a:lnTo>
                  <a:lnTo>
                    <a:pt x="1143972" y="0"/>
                  </a:lnTo>
                </a:path>
              </a:pathLst>
            </a:custGeom>
            <a:ln w="6349">
              <a:solidFill>
                <a:srgbClr val="ADD294"/>
              </a:solidFill>
            </a:ln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24" name="object 24"/>
            <p:cNvSpPr/>
            <p:nvPr/>
          </p:nvSpPr>
          <p:spPr>
            <a:xfrm>
              <a:off x="168427" y="0"/>
              <a:ext cx="2795905" cy="5290820"/>
            </a:xfrm>
            <a:custGeom>
              <a:avLst/>
              <a:gdLst/>
              <a:ahLst/>
              <a:cxnLst/>
              <a:rect l="l" t="t" r="r" b="b"/>
              <a:pathLst>
                <a:path w="2795905" h="5290820">
                  <a:moveTo>
                    <a:pt x="0" y="5290312"/>
                  </a:moveTo>
                  <a:lnTo>
                    <a:pt x="47572" y="5284358"/>
                  </a:lnTo>
                  <a:lnTo>
                    <a:pt x="94921" y="5277679"/>
                  </a:lnTo>
                  <a:lnTo>
                    <a:pt x="142039" y="5270281"/>
                  </a:lnTo>
                  <a:lnTo>
                    <a:pt x="188922" y="5262171"/>
                  </a:lnTo>
                  <a:lnTo>
                    <a:pt x="235565" y="5253354"/>
                  </a:lnTo>
                  <a:lnTo>
                    <a:pt x="281963" y="5243837"/>
                  </a:lnTo>
                  <a:lnTo>
                    <a:pt x="328109" y="5233627"/>
                  </a:lnTo>
                  <a:lnTo>
                    <a:pt x="374000" y="5222728"/>
                  </a:lnTo>
                  <a:lnTo>
                    <a:pt x="419628" y="5211149"/>
                  </a:lnTo>
                  <a:lnTo>
                    <a:pt x="464991" y="5198894"/>
                  </a:lnTo>
                  <a:lnTo>
                    <a:pt x="510081" y="5185971"/>
                  </a:lnTo>
                  <a:lnTo>
                    <a:pt x="554894" y="5172385"/>
                  </a:lnTo>
                  <a:lnTo>
                    <a:pt x="599425" y="5158143"/>
                  </a:lnTo>
                  <a:lnTo>
                    <a:pt x="643668" y="5143250"/>
                  </a:lnTo>
                  <a:lnTo>
                    <a:pt x="687618" y="5127714"/>
                  </a:lnTo>
                  <a:lnTo>
                    <a:pt x="731270" y="5111540"/>
                  </a:lnTo>
                  <a:lnTo>
                    <a:pt x="774619" y="5094735"/>
                  </a:lnTo>
                  <a:lnTo>
                    <a:pt x="817659" y="5077305"/>
                  </a:lnTo>
                  <a:lnTo>
                    <a:pt x="860385" y="5059256"/>
                  </a:lnTo>
                  <a:lnTo>
                    <a:pt x="902791" y="5040594"/>
                  </a:lnTo>
                  <a:lnTo>
                    <a:pt x="944873" y="5021327"/>
                  </a:lnTo>
                  <a:lnTo>
                    <a:pt x="986626" y="5001459"/>
                  </a:lnTo>
                  <a:lnTo>
                    <a:pt x="1028043" y="4980997"/>
                  </a:lnTo>
                  <a:lnTo>
                    <a:pt x="1069120" y="4959947"/>
                  </a:lnTo>
                  <a:lnTo>
                    <a:pt x="1109852" y="4938317"/>
                  </a:lnTo>
                  <a:lnTo>
                    <a:pt x="1150233" y="4916111"/>
                  </a:lnTo>
                  <a:lnTo>
                    <a:pt x="1190258" y="4893336"/>
                  </a:lnTo>
                  <a:lnTo>
                    <a:pt x="1229922" y="4869999"/>
                  </a:lnTo>
                  <a:lnTo>
                    <a:pt x="1269219" y="4846106"/>
                  </a:lnTo>
                  <a:lnTo>
                    <a:pt x="1308144" y="4821662"/>
                  </a:lnTo>
                  <a:lnTo>
                    <a:pt x="1346692" y="4796675"/>
                  </a:lnTo>
                  <a:lnTo>
                    <a:pt x="1384858" y="4771150"/>
                  </a:lnTo>
                  <a:lnTo>
                    <a:pt x="1422637" y="4745093"/>
                  </a:lnTo>
                  <a:lnTo>
                    <a:pt x="1460022" y="4718512"/>
                  </a:lnTo>
                  <a:lnTo>
                    <a:pt x="1497010" y="4691412"/>
                  </a:lnTo>
                  <a:lnTo>
                    <a:pt x="1533594" y="4663799"/>
                  </a:lnTo>
                  <a:lnTo>
                    <a:pt x="1569770" y="4635680"/>
                  </a:lnTo>
                  <a:lnTo>
                    <a:pt x="1605532" y="4607061"/>
                  </a:lnTo>
                  <a:lnTo>
                    <a:pt x="1640874" y="4577948"/>
                  </a:lnTo>
                  <a:lnTo>
                    <a:pt x="1675793" y="4548347"/>
                  </a:lnTo>
                  <a:lnTo>
                    <a:pt x="1710282" y="4518265"/>
                  </a:lnTo>
                  <a:lnTo>
                    <a:pt x="1744335" y="4487708"/>
                  </a:lnTo>
                  <a:lnTo>
                    <a:pt x="1777949" y="4456683"/>
                  </a:lnTo>
                  <a:lnTo>
                    <a:pt x="1811118" y="4425194"/>
                  </a:lnTo>
                  <a:lnTo>
                    <a:pt x="1843835" y="4393250"/>
                  </a:lnTo>
                  <a:lnTo>
                    <a:pt x="1876097" y="4360855"/>
                  </a:lnTo>
                  <a:lnTo>
                    <a:pt x="1907898" y="4328016"/>
                  </a:lnTo>
                  <a:lnTo>
                    <a:pt x="1939232" y="4294740"/>
                  </a:lnTo>
                  <a:lnTo>
                    <a:pt x="1970095" y="4261033"/>
                  </a:lnTo>
                  <a:lnTo>
                    <a:pt x="2000481" y="4226900"/>
                  </a:lnTo>
                  <a:lnTo>
                    <a:pt x="2030384" y="4192349"/>
                  </a:lnTo>
                  <a:lnTo>
                    <a:pt x="2059800" y="4157385"/>
                  </a:lnTo>
                  <a:lnTo>
                    <a:pt x="2088724" y="4122015"/>
                  </a:lnTo>
                  <a:lnTo>
                    <a:pt x="2117149" y="4086245"/>
                  </a:lnTo>
                  <a:lnTo>
                    <a:pt x="2145072" y="4050080"/>
                  </a:lnTo>
                  <a:lnTo>
                    <a:pt x="2172485" y="4013529"/>
                  </a:lnTo>
                  <a:lnTo>
                    <a:pt x="2199385" y="3976596"/>
                  </a:lnTo>
                  <a:lnTo>
                    <a:pt x="2225767" y="3939288"/>
                  </a:lnTo>
                  <a:lnTo>
                    <a:pt x="2251624" y="3901611"/>
                  </a:lnTo>
                  <a:lnTo>
                    <a:pt x="2276951" y="3863571"/>
                  </a:lnTo>
                  <a:lnTo>
                    <a:pt x="2301744" y="3825176"/>
                  </a:lnTo>
                  <a:lnTo>
                    <a:pt x="2325996" y="3786430"/>
                  </a:lnTo>
                  <a:lnTo>
                    <a:pt x="2349704" y="3747340"/>
                  </a:lnTo>
                  <a:lnTo>
                    <a:pt x="2372861" y="3707913"/>
                  </a:lnTo>
                  <a:lnTo>
                    <a:pt x="2395462" y="3668155"/>
                  </a:lnTo>
                  <a:lnTo>
                    <a:pt x="2417502" y="3628071"/>
                  </a:lnTo>
                  <a:lnTo>
                    <a:pt x="2438976" y="3587669"/>
                  </a:lnTo>
                  <a:lnTo>
                    <a:pt x="2459878" y="3546954"/>
                  </a:lnTo>
                  <a:lnTo>
                    <a:pt x="2480204" y="3505932"/>
                  </a:lnTo>
                  <a:lnTo>
                    <a:pt x="2499947" y="3464611"/>
                  </a:lnTo>
                  <a:lnTo>
                    <a:pt x="2519103" y="3422996"/>
                  </a:lnTo>
                  <a:lnTo>
                    <a:pt x="2537667" y="3381093"/>
                  </a:lnTo>
                  <a:lnTo>
                    <a:pt x="2555633" y="3338909"/>
                  </a:lnTo>
                  <a:lnTo>
                    <a:pt x="2572995" y="3296450"/>
                  </a:lnTo>
                  <a:lnTo>
                    <a:pt x="2589750" y="3253722"/>
                  </a:lnTo>
                  <a:lnTo>
                    <a:pt x="2605890" y="3210732"/>
                  </a:lnTo>
                  <a:lnTo>
                    <a:pt x="2621412" y="3167485"/>
                  </a:lnTo>
                  <a:lnTo>
                    <a:pt x="2636310" y="3123988"/>
                  </a:lnTo>
                  <a:lnTo>
                    <a:pt x="2650579" y="3080248"/>
                  </a:lnTo>
                  <a:lnTo>
                    <a:pt x="2664212" y="3036269"/>
                  </a:lnTo>
                  <a:lnTo>
                    <a:pt x="2677206" y="2992060"/>
                  </a:lnTo>
                  <a:lnTo>
                    <a:pt x="2689555" y="2947625"/>
                  </a:lnTo>
                  <a:lnTo>
                    <a:pt x="2701254" y="2902972"/>
                  </a:lnTo>
                  <a:lnTo>
                    <a:pt x="2712296" y="2858106"/>
                  </a:lnTo>
                  <a:lnTo>
                    <a:pt x="2722678" y="2813034"/>
                  </a:lnTo>
                  <a:lnTo>
                    <a:pt x="2732394" y="2767761"/>
                  </a:lnTo>
                  <a:lnTo>
                    <a:pt x="2741438" y="2722295"/>
                  </a:lnTo>
                  <a:lnTo>
                    <a:pt x="2749806" y="2676642"/>
                  </a:lnTo>
                  <a:lnTo>
                    <a:pt x="2757492" y="2630807"/>
                  </a:lnTo>
                  <a:lnTo>
                    <a:pt x="2764490" y="2584797"/>
                  </a:lnTo>
                  <a:lnTo>
                    <a:pt x="2770796" y="2538618"/>
                  </a:lnTo>
                  <a:lnTo>
                    <a:pt x="2776405" y="2492276"/>
                  </a:lnTo>
                  <a:lnTo>
                    <a:pt x="2781310" y="2445779"/>
                  </a:lnTo>
                  <a:lnTo>
                    <a:pt x="2785507" y="2399131"/>
                  </a:lnTo>
                  <a:lnTo>
                    <a:pt x="2788991" y="2352339"/>
                  </a:lnTo>
                  <a:lnTo>
                    <a:pt x="2791756" y="2305410"/>
                  </a:lnTo>
                  <a:lnTo>
                    <a:pt x="2793797" y="2258350"/>
                  </a:lnTo>
                  <a:lnTo>
                    <a:pt x="2795109" y="2211164"/>
                  </a:lnTo>
                  <a:lnTo>
                    <a:pt x="2795686" y="2163860"/>
                  </a:lnTo>
                  <a:lnTo>
                    <a:pt x="2795524" y="2116443"/>
                  </a:lnTo>
                  <a:lnTo>
                    <a:pt x="2794616" y="2068920"/>
                  </a:lnTo>
                  <a:lnTo>
                    <a:pt x="2792958" y="2021297"/>
                  </a:lnTo>
                  <a:lnTo>
                    <a:pt x="2790545" y="1973579"/>
                  </a:lnTo>
                  <a:lnTo>
                    <a:pt x="2787249" y="1924221"/>
                  </a:lnTo>
                  <a:lnTo>
                    <a:pt x="2783158" y="1875135"/>
                  </a:lnTo>
                  <a:lnTo>
                    <a:pt x="2778280" y="1826328"/>
                  </a:lnTo>
                  <a:lnTo>
                    <a:pt x="2772621" y="1777804"/>
                  </a:lnTo>
                  <a:lnTo>
                    <a:pt x="2766187" y="1729571"/>
                  </a:lnTo>
                  <a:lnTo>
                    <a:pt x="2758984" y="1681635"/>
                  </a:lnTo>
                  <a:lnTo>
                    <a:pt x="2751019" y="1634001"/>
                  </a:lnTo>
                  <a:lnTo>
                    <a:pt x="2742298" y="1586676"/>
                  </a:lnTo>
                  <a:lnTo>
                    <a:pt x="2732827" y="1539665"/>
                  </a:lnTo>
                  <a:lnTo>
                    <a:pt x="2722614" y="1492975"/>
                  </a:lnTo>
                  <a:lnTo>
                    <a:pt x="2711664" y="1446611"/>
                  </a:lnTo>
                  <a:lnTo>
                    <a:pt x="2699983" y="1400580"/>
                  </a:lnTo>
                  <a:lnTo>
                    <a:pt x="2687578" y="1354888"/>
                  </a:lnTo>
                  <a:lnTo>
                    <a:pt x="2674456" y="1309541"/>
                  </a:lnTo>
                  <a:lnTo>
                    <a:pt x="2660622" y="1264544"/>
                  </a:lnTo>
                  <a:lnTo>
                    <a:pt x="2646084" y="1219905"/>
                  </a:lnTo>
                  <a:lnTo>
                    <a:pt x="2630847" y="1175628"/>
                  </a:lnTo>
                  <a:lnTo>
                    <a:pt x="2614917" y="1131721"/>
                  </a:lnTo>
                  <a:lnTo>
                    <a:pt x="2598302" y="1088189"/>
                  </a:lnTo>
                  <a:lnTo>
                    <a:pt x="2581007" y="1045037"/>
                  </a:lnTo>
                  <a:lnTo>
                    <a:pt x="2563039" y="1002273"/>
                  </a:lnTo>
                  <a:lnTo>
                    <a:pt x="2544404" y="959902"/>
                  </a:lnTo>
                  <a:lnTo>
                    <a:pt x="2525109" y="917930"/>
                  </a:lnTo>
                  <a:lnTo>
                    <a:pt x="2505160" y="876364"/>
                  </a:lnTo>
                  <a:lnTo>
                    <a:pt x="2484563" y="835209"/>
                  </a:lnTo>
                  <a:lnTo>
                    <a:pt x="2463325" y="794471"/>
                  </a:lnTo>
                  <a:lnTo>
                    <a:pt x="2441452" y="754156"/>
                  </a:lnTo>
                  <a:lnTo>
                    <a:pt x="2418950" y="714272"/>
                  </a:lnTo>
                  <a:lnTo>
                    <a:pt x="2395826" y="674822"/>
                  </a:lnTo>
                  <a:lnTo>
                    <a:pt x="2372086" y="635814"/>
                  </a:lnTo>
                  <a:lnTo>
                    <a:pt x="2347736" y="597254"/>
                  </a:lnTo>
                  <a:lnTo>
                    <a:pt x="2322784" y="559148"/>
                  </a:lnTo>
                  <a:lnTo>
                    <a:pt x="2297234" y="521501"/>
                  </a:lnTo>
                  <a:lnTo>
                    <a:pt x="2271094" y="484320"/>
                  </a:lnTo>
                  <a:lnTo>
                    <a:pt x="2244370" y="447611"/>
                  </a:lnTo>
                  <a:lnTo>
                    <a:pt x="2217069" y="411379"/>
                  </a:lnTo>
                  <a:lnTo>
                    <a:pt x="2189195" y="375632"/>
                  </a:lnTo>
                  <a:lnTo>
                    <a:pt x="2160757" y="340374"/>
                  </a:lnTo>
                  <a:lnTo>
                    <a:pt x="2131761" y="305613"/>
                  </a:lnTo>
                  <a:lnTo>
                    <a:pt x="2102212" y="271353"/>
                  </a:lnTo>
                  <a:lnTo>
                    <a:pt x="2072117" y="237602"/>
                  </a:lnTo>
                  <a:lnTo>
                    <a:pt x="2041482" y="204364"/>
                  </a:lnTo>
                  <a:lnTo>
                    <a:pt x="2010314" y="171647"/>
                  </a:lnTo>
                  <a:lnTo>
                    <a:pt x="1978620" y="139456"/>
                  </a:lnTo>
                  <a:lnTo>
                    <a:pt x="1946405" y="107798"/>
                  </a:lnTo>
                  <a:lnTo>
                    <a:pt x="1913676" y="76677"/>
                  </a:lnTo>
                  <a:lnTo>
                    <a:pt x="1880439" y="46101"/>
                  </a:lnTo>
                  <a:lnTo>
                    <a:pt x="1846701" y="16076"/>
                  </a:lnTo>
                  <a:lnTo>
                    <a:pt x="1828026" y="0"/>
                  </a:lnTo>
                </a:path>
                <a:path w="2795905" h="5290820">
                  <a:moveTo>
                    <a:pt x="10576" y="0"/>
                  </a:moveTo>
                  <a:lnTo>
                    <a:pt x="0" y="5290312"/>
                  </a:lnTo>
                </a:path>
              </a:pathLst>
            </a:custGeom>
            <a:ln w="12700">
              <a:solidFill>
                <a:srgbClr val="006CB7"/>
              </a:solidFill>
            </a:ln>
          </p:spPr>
          <p:txBody>
            <a:bodyPr wrap="square" lIns="0" tIns="0" rIns="0" bIns="0" rtlCol="0"/>
            <a:lstStyle/>
            <a:p>
              <a:endParaRPr sz="1200"/>
            </a:p>
          </p:txBody>
        </p:sp>
      </p:grpSp>
    </p:spTree>
    <p:extLst>
      <p:ext uri="{BB962C8B-B14F-4D97-AF65-F5344CB8AC3E}">
        <p14:creationId xmlns:p14="http://schemas.microsoft.com/office/powerpoint/2010/main" val="968798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64365" y="3740847"/>
            <a:ext cx="7333403" cy="1485877"/>
          </a:xfrm>
          <a:prstGeom prst="rect">
            <a:avLst/>
          </a:prstGeom>
        </p:spPr>
        <p:txBody>
          <a:bodyPr vert="horz" wrap="square" lIns="0" tIns="8467" rIns="0" bIns="0" rtlCol="0" anchor="ctr">
            <a:spAutoFit/>
          </a:bodyPr>
          <a:lstStyle/>
          <a:p>
            <a:pPr marL="8467">
              <a:spcBef>
                <a:spcPts val="67"/>
              </a:spcBef>
            </a:pPr>
            <a:r>
              <a:rPr sz="3200" spc="3" dirty="0">
                <a:solidFill>
                  <a:srgbClr val="4471C4"/>
                </a:solidFill>
              </a:rPr>
              <a:t>Как</a:t>
            </a:r>
            <a:r>
              <a:rPr sz="3200" spc="-27" dirty="0">
                <a:solidFill>
                  <a:srgbClr val="4471C4"/>
                </a:solidFill>
              </a:rPr>
              <a:t> </a:t>
            </a:r>
            <a:r>
              <a:rPr sz="3200" spc="-13" dirty="0">
                <a:solidFill>
                  <a:srgbClr val="4471C4"/>
                </a:solidFill>
              </a:rPr>
              <a:t>организовать</a:t>
            </a:r>
            <a:r>
              <a:rPr sz="3200" spc="-20" dirty="0">
                <a:solidFill>
                  <a:srgbClr val="4471C4"/>
                </a:solidFill>
              </a:rPr>
              <a:t> </a:t>
            </a:r>
            <a:r>
              <a:rPr sz="3200" spc="-10" dirty="0">
                <a:solidFill>
                  <a:srgbClr val="4471C4"/>
                </a:solidFill>
              </a:rPr>
              <a:t>экстренную</a:t>
            </a:r>
            <a:endParaRPr sz="3200"/>
          </a:p>
          <a:p>
            <a:pPr marL="8467" marR="3387"/>
            <a:r>
              <a:rPr sz="3200" spc="-3" dirty="0">
                <a:solidFill>
                  <a:srgbClr val="4471C4"/>
                </a:solidFill>
              </a:rPr>
              <a:t>допсихологическую </a:t>
            </a:r>
            <a:r>
              <a:rPr sz="3200" dirty="0">
                <a:solidFill>
                  <a:srgbClr val="4471C4"/>
                </a:solidFill>
              </a:rPr>
              <a:t>помощь </a:t>
            </a:r>
            <a:r>
              <a:rPr sz="3200" spc="-10" dirty="0">
                <a:solidFill>
                  <a:srgbClr val="4471C4"/>
                </a:solidFill>
              </a:rPr>
              <a:t>сразу </a:t>
            </a:r>
            <a:r>
              <a:rPr sz="3200" dirty="0">
                <a:solidFill>
                  <a:srgbClr val="4471C4"/>
                </a:solidFill>
              </a:rPr>
              <a:t>после </a:t>
            </a:r>
            <a:r>
              <a:rPr sz="3200" spc="-867" dirty="0">
                <a:solidFill>
                  <a:srgbClr val="4471C4"/>
                </a:solidFill>
              </a:rPr>
              <a:t> </a:t>
            </a:r>
            <a:r>
              <a:rPr sz="3200" spc="-17" dirty="0">
                <a:solidFill>
                  <a:srgbClr val="4471C4"/>
                </a:solidFill>
              </a:rPr>
              <a:t>травматического</a:t>
            </a:r>
            <a:r>
              <a:rPr sz="3200" spc="-27" dirty="0">
                <a:solidFill>
                  <a:srgbClr val="4471C4"/>
                </a:solidFill>
              </a:rPr>
              <a:t> </a:t>
            </a:r>
            <a:r>
              <a:rPr sz="3200" dirty="0">
                <a:solidFill>
                  <a:srgbClr val="4471C4"/>
                </a:solidFill>
              </a:rPr>
              <a:t>события?</a:t>
            </a:r>
            <a:endParaRPr sz="32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15499" y="132544"/>
            <a:ext cx="1276593" cy="706898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3341" y="0"/>
            <a:ext cx="3649726" cy="429928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629563" y="130124"/>
            <a:ext cx="1050027" cy="80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737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03268" y="242862"/>
            <a:ext cx="3583940" cy="624103"/>
          </a:xfrm>
          <a:prstGeom prst="rect">
            <a:avLst/>
          </a:prstGeom>
        </p:spPr>
        <p:txBody>
          <a:bodyPr vert="horz" wrap="square" lIns="0" tIns="8467" rIns="0" bIns="0" rtlCol="0" anchor="ctr">
            <a:spAutoFit/>
          </a:bodyPr>
          <a:lstStyle/>
          <a:p>
            <a:pPr marL="8467">
              <a:spcBef>
                <a:spcPts val="67"/>
              </a:spcBef>
            </a:pPr>
            <a:r>
              <a:rPr sz="4000" spc="3" dirty="0">
                <a:solidFill>
                  <a:srgbClr val="538235"/>
                </a:solidFill>
              </a:rPr>
              <a:t>НУЛЕВОЙ</a:t>
            </a:r>
            <a:r>
              <a:rPr sz="4000" spc="-57" dirty="0">
                <a:solidFill>
                  <a:srgbClr val="538235"/>
                </a:solidFill>
              </a:rPr>
              <a:t> </a:t>
            </a:r>
            <a:r>
              <a:rPr sz="4000" spc="-70" dirty="0">
                <a:solidFill>
                  <a:srgbClr val="538235"/>
                </a:solidFill>
              </a:rPr>
              <a:t>ЭТАП</a:t>
            </a:r>
            <a:endParaRPr sz="40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13163" y="124685"/>
            <a:ext cx="1154185" cy="678844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2063581" y="1028768"/>
            <a:ext cx="8064923" cy="685530"/>
          </a:xfrm>
          <a:prstGeom prst="rect">
            <a:avLst/>
          </a:prstGeom>
          <a:solidFill>
            <a:srgbClr val="E1EFD9"/>
          </a:solidFill>
          <a:ln w="6350">
            <a:solidFill>
              <a:srgbClr val="4471C4"/>
            </a:solidFill>
          </a:ln>
        </p:spPr>
        <p:txBody>
          <a:bodyPr vert="horz" wrap="square" lIns="0" tIns="28787" rIns="0" bIns="0" rtlCol="0">
            <a:spAutoFit/>
          </a:bodyPr>
          <a:lstStyle/>
          <a:p>
            <a:pPr marL="1187085" marR="237925" indent="-946197">
              <a:spcBef>
                <a:spcPts val="227"/>
              </a:spcBef>
            </a:pPr>
            <a:r>
              <a:rPr sz="2133" spc="-3" dirty="0">
                <a:latin typeface="Calibri Light"/>
                <a:cs typeface="Calibri Light"/>
              </a:rPr>
              <a:t>Получение</a:t>
            </a:r>
            <a:r>
              <a:rPr sz="2133" dirty="0">
                <a:latin typeface="Calibri Light"/>
                <a:cs typeface="Calibri Light"/>
              </a:rPr>
              <a:t> </a:t>
            </a:r>
            <a:r>
              <a:rPr sz="2133" spc="-3" dirty="0">
                <a:latin typeface="Calibri Light"/>
                <a:cs typeface="Calibri Light"/>
              </a:rPr>
              <a:t>первичной</a:t>
            </a:r>
            <a:r>
              <a:rPr sz="2133" dirty="0">
                <a:latin typeface="Calibri Light"/>
                <a:cs typeface="Calibri Light"/>
              </a:rPr>
              <a:t> </a:t>
            </a:r>
            <a:r>
              <a:rPr sz="2133" spc="-3" dirty="0">
                <a:latin typeface="Calibri Light"/>
                <a:cs typeface="Calibri Light"/>
              </a:rPr>
              <a:t>информации</a:t>
            </a:r>
            <a:r>
              <a:rPr sz="2133" spc="10" dirty="0">
                <a:latin typeface="Calibri Light"/>
                <a:cs typeface="Calibri Light"/>
              </a:rPr>
              <a:t> </a:t>
            </a:r>
            <a:r>
              <a:rPr sz="2133" spc="-3" dirty="0">
                <a:latin typeface="Calibri Light"/>
                <a:cs typeface="Calibri Light"/>
              </a:rPr>
              <a:t>об</a:t>
            </a:r>
            <a:r>
              <a:rPr sz="2133" spc="13" dirty="0">
                <a:latin typeface="Calibri Light"/>
                <a:cs typeface="Calibri Light"/>
              </a:rPr>
              <a:t> </a:t>
            </a:r>
            <a:r>
              <a:rPr sz="2133" spc="-3" dirty="0">
                <a:latin typeface="Calibri Light"/>
                <a:cs typeface="Calibri Light"/>
              </a:rPr>
              <a:t>эмоциональном состоянии </a:t>
            </a:r>
            <a:r>
              <a:rPr sz="2133" spc="-473" dirty="0">
                <a:latin typeface="Calibri Light"/>
                <a:cs typeface="Calibri Light"/>
              </a:rPr>
              <a:t> </a:t>
            </a:r>
            <a:r>
              <a:rPr sz="2133" dirty="0">
                <a:latin typeface="Calibri Light"/>
                <a:cs typeface="Calibri Light"/>
              </a:rPr>
              <a:t>пострадавшего</a:t>
            </a:r>
            <a:r>
              <a:rPr sz="2133" spc="-7" dirty="0">
                <a:latin typeface="Calibri Light"/>
                <a:cs typeface="Calibri Light"/>
              </a:rPr>
              <a:t> </a:t>
            </a:r>
            <a:r>
              <a:rPr sz="2133" dirty="0">
                <a:latin typeface="Calibri Light"/>
                <a:cs typeface="Calibri Light"/>
              </a:rPr>
              <a:t>и</a:t>
            </a:r>
            <a:r>
              <a:rPr sz="2133" spc="-3" dirty="0">
                <a:latin typeface="Calibri Light"/>
                <a:cs typeface="Calibri Light"/>
              </a:rPr>
              <a:t> </a:t>
            </a:r>
            <a:r>
              <a:rPr sz="2133" dirty="0">
                <a:latin typeface="Calibri Light"/>
                <a:cs typeface="Calibri Light"/>
              </a:rPr>
              <a:t>о</a:t>
            </a:r>
            <a:r>
              <a:rPr sz="2133" spc="-3" dirty="0">
                <a:latin typeface="Calibri Light"/>
                <a:cs typeface="Calibri Light"/>
              </a:rPr>
              <a:t> </a:t>
            </a:r>
            <a:r>
              <a:rPr sz="2133" dirty="0">
                <a:latin typeface="Calibri Light"/>
                <a:cs typeface="Calibri Light"/>
              </a:rPr>
              <a:t>своем</a:t>
            </a:r>
            <a:r>
              <a:rPr sz="2133" spc="-7" dirty="0">
                <a:latin typeface="Calibri Light"/>
                <a:cs typeface="Calibri Light"/>
              </a:rPr>
              <a:t> </a:t>
            </a:r>
            <a:r>
              <a:rPr sz="2133" spc="-3" dirty="0">
                <a:latin typeface="Calibri Light"/>
                <a:cs typeface="Calibri Light"/>
              </a:rPr>
              <a:t>собственном состоянии</a:t>
            </a:r>
            <a:endParaRPr sz="2133">
              <a:latin typeface="Calibri Light"/>
              <a:cs typeface="Calibri Ligh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12801" y="4533146"/>
            <a:ext cx="11546840" cy="1998881"/>
          </a:xfrm>
          <a:prstGeom prst="rect">
            <a:avLst/>
          </a:prstGeom>
          <a:solidFill>
            <a:srgbClr val="E1EFD9"/>
          </a:solidFill>
          <a:ln w="6350">
            <a:solidFill>
              <a:srgbClr val="4471C4"/>
            </a:solidFill>
          </a:ln>
        </p:spPr>
        <p:txBody>
          <a:bodyPr vert="horz" wrap="square" lIns="0" tIns="29210" rIns="0" bIns="0" rtlCol="0">
            <a:spAutoFit/>
          </a:bodyPr>
          <a:lstStyle/>
          <a:p>
            <a:pPr marL="62656" algn="ctr">
              <a:spcBef>
                <a:spcPts val="230"/>
              </a:spcBef>
            </a:pPr>
            <a:r>
              <a:rPr sz="2133" i="1" spc="-3" dirty="0">
                <a:latin typeface="Calibri Light"/>
                <a:cs typeface="Calibri Light"/>
              </a:rPr>
              <a:t>«Я</a:t>
            </a:r>
            <a:r>
              <a:rPr sz="2133" i="1" dirty="0">
                <a:latin typeface="Calibri Light"/>
                <a:cs typeface="Calibri Light"/>
              </a:rPr>
              <a:t> понимаю,</a:t>
            </a:r>
            <a:r>
              <a:rPr sz="2133" i="1" spc="-3" dirty="0">
                <a:latin typeface="Calibri Light"/>
                <a:cs typeface="Calibri Light"/>
              </a:rPr>
              <a:t> </a:t>
            </a:r>
            <a:r>
              <a:rPr sz="2133" i="1" dirty="0">
                <a:latin typeface="Calibri Light"/>
                <a:cs typeface="Calibri Light"/>
              </a:rPr>
              <a:t>что </a:t>
            </a:r>
            <a:r>
              <a:rPr sz="2133" i="1" spc="3" dirty="0">
                <a:latin typeface="Calibri Light"/>
                <a:cs typeface="Calibri Light"/>
              </a:rPr>
              <a:t>со</a:t>
            </a:r>
            <a:r>
              <a:rPr sz="2133" i="1" spc="-3" dirty="0">
                <a:latin typeface="Calibri Light"/>
                <a:cs typeface="Calibri Light"/>
              </a:rPr>
              <a:t> </a:t>
            </a:r>
            <a:r>
              <a:rPr sz="2133" i="1" dirty="0">
                <a:latin typeface="Calibri Light"/>
                <a:cs typeface="Calibri Light"/>
              </a:rPr>
              <a:t>мной</a:t>
            </a:r>
            <a:r>
              <a:rPr sz="2133" i="1" spc="3" dirty="0">
                <a:latin typeface="Calibri Light"/>
                <a:cs typeface="Calibri Light"/>
              </a:rPr>
              <a:t> </a:t>
            </a:r>
            <a:r>
              <a:rPr sz="2133" i="1" spc="-3" dirty="0">
                <a:latin typeface="Calibri Light"/>
                <a:cs typeface="Calibri Light"/>
              </a:rPr>
              <a:t>происходит»</a:t>
            </a:r>
            <a:r>
              <a:rPr sz="2133" i="1" dirty="0">
                <a:latin typeface="Calibri Light"/>
                <a:cs typeface="Calibri Light"/>
              </a:rPr>
              <a:t> </a:t>
            </a:r>
            <a:endParaRPr sz="2133">
              <a:latin typeface="Calibri Light"/>
              <a:cs typeface="Calibri Light"/>
            </a:endParaRPr>
          </a:p>
          <a:p>
            <a:pPr marL="62656" algn="ctr">
              <a:spcBef>
                <a:spcPts val="3"/>
              </a:spcBef>
            </a:pPr>
            <a:r>
              <a:rPr sz="2133" i="1" spc="-3" dirty="0">
                <a:latin typeface="Calibri Light"/>
                <a:cs typeface="Calibri Light"/>
              </a:rPr>
              <a:t>«Я </a:t>
            </a:r>
            <a:r>
              <a:rPr sz="2133" i="1" dirty="0">
                <a:latin typeface="Calibri Light"/>
                <a:cs typeface="Calibri Light"/>
              </a:rPr>
              <a:t>готова </a:t>
            </a:r>
            <a:r>
              <a:rPr sz="2133" i="1" spc="-3" dirty="0">
                <a:latin typeface="Calibri Light"/>
                <a:cs typeface="Calibri Light"/>
              </a:rPr>
              <a:t>замедлиться» </a:t>
            </a:r>
            <a:endParaRPr sz="2133">
              <a:latin typeface="Calibri Light"/>
              <a:cs typeface="Calibri Light"/>
            </a:endParaRPr>
          </a:p>
          <a:p>
            <a:pPr marL="61386" algn="ctr"/>
            <a:r>
              <a:rPr sz="2133" i="1" spc="-3" dirty="0">
                <a:latin typeface="Calibri Light"/>
                <a:cs typeface="Calibri Light"/>
              </a:rPr>
              <a:t>«Я </a:t>
            </a:r>
            <a:r>
              <a:rPr sz="2133" i="1" dirty="0">
                <a:latin typeface="Calibri Light"/>
                <a:cs typeface="Calibri Light"/>
              </a:rPr>
              <a:t>понимаю,</a:t>
            </a:r>
            <a:r>
              <a:rPr sz="2133" i="1" spc="-3" dirty="0">
                <a:latin typeface="Calibri Light"/>
                <a:cs typeface="Calibri Light"/>
              </a:rPr>
              <a:t> </a:t>
            </a:r>
            <a:r>
              <a:rPr sz="2133" i="1" dirty="0">
                <a:latin typeface="Calibri Light"/>
                <a:cs typeface="Calibri Light"/>
              </a:rPr>
              <a:t>что</a:t>
            </a:r>
            <a:r>
              <a:rPr sz="2133" i="1" spc="-3" dirty="0">
                <a:latin typeface="Calibri Light"/>
                <a:cs typeface="Calibri Light"/>
              </a:rPr>
              <a:t> </a:t>
            </a:r>
            <a:r>
              <a:rPr sz="2133" i="1" dirty="0">
                <a:latin typeface="Calibri Light"/>
                <a:cs typeface="Calibri Light"/>
              </a:rPr>
              <a:t>я</a:t>
            </a:r>
            <a:r>
              <a:rPr sz="2133" i="1" spc="3" dirty="0">
                <a:latin typeface="Calibri Light"/>
                <a:cs typeface="Calibri Light"/>
              </a:rPr>
              <a:t> </a:t>
            </a:r>
            <a:r>
              <a:rPr sz="2133" i="1" spc="-3" dirty="0">
                <a:latin typeface="Calibri Light"/>
                <a:cs typeface="Calibri Light"/>
              </a:rPr>
              <a:t>сейчас</a:t>
            </a:r>
            <a:r>
              <a:rPr sz="2133" i="1" spc="-7" dirty="0">
                <a:latin typeface="Calibri Light"/>
                <a:cs typeface="Calibri Light"/>
              </a:rPr>
              <a:t> </a:t>
            </a:r>
            <a:r>
              <a:rPr sz="2133" i="1" spc="-3" dirty="0">
                <a:latin typeface="Calibri Light"/>
                <a:cs typeface="Calibri Light"/>
              </a:rPr>
              <a:t>чувствую»</a:t>
            </a:r>
            <a:r>
              <a:rPr sz="2133" i="1" dirty="0">
                <a:latin typeface="Calibri Light"/>
                <a:cs typeface="Calibri Light"/>
              </a:rPr>
              <a:t> </a:t>
            </a:r>
            <a:endParaRPr sz="2133">
              <a:latin typeface="Calibri Light"/>
              <a:cs typeface="Calibri Light"/>
            </a:endParaRPr>
          </a:p>
          <a:p>
            <a:pPr marL="61386" algn="ctr"/>
            <a:r>
              <a:rPr sz="2133" i="1" spc="-3" dirty="0">
                <a:latin typeface="Calibri Light"/>
                <a:cs typeface="Calibri Light"/>
              </a:rPr>
              <a:t>«Это</a:t>
            </a:r>
            <a:r>
              <a:rPr sz="2133" i="1" dirty="0">
                <a:latin typeface="Calibri Light"/>
                <a:cs typeface="Calibri Light"/>
              </a:rPr>
              <a:t> </a:t>
            </a:r>
            <a:r>
              <a:rPr sz="2133" i="1" spc="-3" dirty="0">
                <a:latin typeface="Calibri Light"/>
                <a:cs typeface="Calibri Light"/>
              </a:rPr>
              <a:t>состояние сейчас </a:t>
            </a:r>
            <a:r>
              <a:rPr sz="2133" i="1" spc="-7" dirty="0">
                <a:latin typeface="Calibri Light"/>
                <a:cs typeface="Calibri Light"/>
              </a:rPr>
              <a:t>не</a:t>
            </a:r>
            <a:r>
              <a:rPr sz="2133" i="1" spc="-3" dirty="0">
                <a:latin typeface="Calibri Light"/>
                <a:cs typeface="Calibri Light"/>
              </a:rPr>
              <a:t> про</a:t>
            </a:r>
            <a:r>
              <a:rPr sz="2133" i="1" spc="10" dirty="0">
                <a:latin typeface="Calibri Light"/>
                <a:cs typeface="Calibri Light"/>
              </a:rPr>
              <a:t> </a:t>
            </a:r>
            <a:r>
              <a:rPr sz="2133" i="1" spc="-3" dirty="0">
                <a:latin typeface="Calibri Light"/>
                <a:cs typeface="Calibri Light"/>
              </a:rPr>
              <a:t>меня,</a:t>
            </a:r>
            <a:r>
              <a:rPr sz="2133" i="1" spc="-10" dirty="0">
                <a:latin typeface="Calibri Light"/>
                <a:cs typeface="Calibri Light"/>
              </a:rPr>
              <a:t> </a:t>
            </a:r>
            <a:r>
              <a:rPr sz="2133" i="1" spc="-3" dirty="0">
                <a:latin typeface="Calibri Light"/>
                <a:cs typeface="Calibri Light"/>
              </a:rPr>
              <a:t>это про</a:t>
            </a:r>
            <a:r>
              <a:rPr sz="2133" i="1" spc="3" dirty="0">
                <a:latin typeface="Calibri Light"/>
                <a:cs typeface="Calibri Light"/>
              </a:rPr>
              <a:t> него»</a:t>
            </a:r>
            <a:r>
              <a:rPr sz="2133" i="1" dirty="0">
                <a:latin typeface="Calibri Light"/>
                <a:cs typeface="Calibri Light"/>
              </a:rPr>
              <a:t> </a:t>
            </a:r>
            <a:endParaRPr sz="2133">
              <a:latin typeface="Calibri Light"/>
              <a:cs typeface="Calibri Light"/>
            </a:endParaRPr>
          </a:p>
          <a:p>
            <a:pPr marL="62656" algn="ctr"/>
            <a:r>
              <a:rPr sz="2133" i="1" spc="-3" dirty="0">
                <a:latin typeface="Calibri Light"/>
                <a:cs typeface="Calibri Light"/>
              </a:rPr>
              <a:t>«У него</a:t>
            </a:r>
            <a:r>
              <a:rPr sz="2133" i="1" spc="3" dirty="0">
                <a:latin typeface="Calibri Light"/>
                <a:cs typeface="Calibri Light"/>
              </a:rPr>
              <a:t> </a:t>
            </a:r>
            <a:r>
              <a:rPr sz="2133" i="1" dirty="0">
                <a:latin typeface="Calibri Light"/>
                <a:cs typeface="Calibri Light"/>
              </a:rPr>
              <a:t>есть причины</a:t>
            </a:r>
            <a:r>
              <a:rPr sz="2133" i="1" spc="3" dirty="0">
                <a:latin typeface="Calibri Light"/>
                <a:cs typeface="Calibri Light"/>
              </a:rPr>
              <a:t> </a:t>
            </a:r>
            <a:r>
              <a:rPr sz="2133" i="1" dirty="0">
                <a:latin typeface="Calibri Light"/>
                <a:cs typeface="Calibri Light"/>
              </a:rPr>
              <a:t>так</a:t>
            </a:r>
            <a:r>
              <a:rPr sz="2133" i="1" spc="7" dirty="0">
                <a:latin typeface="Calibri Light"/>
                <a:cs typeface="Calibri Light"/>
              </a:rPr>
              <a:t> </a:t>
            </a:r>
            <a:r>
              <a:rPr sz="2133" i="1" dirty="0">
                <a:latin typeface="Calibri Light"/>
                <a:cs typeface="Calibri Light"/>
              </a:rPr>
              <a:t>чувствовать,</a:t>
            </a:r>
            <a:r>
              <a:rPr sz="2133" i="1" spc="10" dirty="0">
                <a:latin typeface="Calibri Light"/>
                <a:cs typeface="Calibri Light"/>
              </a:rPr>
              <a:t> </a:t>
            </a:r>
            <a:r>
              <a:rPr sz="2133" i="1" dirty="0">
                <a:latin typeface="Calibri Light"/>
                <a:cs typeface="Calibri Light"/>
              </a:rPr>
              <a:t>у</a:t>
            </a:r>
            <a:r>
              <a:rPr sz="2133" i="1" spc="3" dirty="0">
                <a:latin typeface="Calibri Light"/>
                <a:cs typeface="Calibri Light"/>
              </a:rPr>
              <a:t> </a:t>
            </a:r>
            <a:r>
              <a:rPr sz="2133" i="1" spc="-3" dirty="0">
                <a:latin typeface="Calibri Light"/>
                <a:cs typeface="Calibri Light"/>
              </a:rPr>
              <a:t>меня</a:t>
            </a:r>
            <a:r>
              <a:rPr sz="2133" i="1" dirty="0">
                <a:latin typeface="Calibri Light"/>
                <a:cs typeface="Calibri Light"/>
              </a:rPr>
              <a:t> </a:t>
            </a:r>
            <a:r>
              <a:rPr sz="2133" i="1" spc="-3" dirty="0">
                <a:latin typeface="Calibri Light"/>
                <a:cs typeface="Calibri Light"/>
              </a:rPr>
              <a:t>этих</a:t>
            </a:r>
            <a:r>
              <a:rPr sz="2133" i="1" dirty="0">
                <a:latin typeface="Calibri Light"/>
                <a:cs typeface="Calibri Light"/>
              </a:rPr>
              <a:t> </a:t>
            </a:r>
            <a:r>
              <a:rPr sz="2133" i="1" spc="-3" dirty="0">
                <a:latin typeface="Calibri Light"/>
                <a:cs typeface="Calibri Light"/>
              </a:rPr>
              <a:t>причин</a:t>
            </a:r>
            <a:r>
              <a:rPr sz="2133" i="1" spc="7" dirty="0">
                <a:latin typeface="Calibri Light"/>
                <a:cs typeface="Calibri Light"/>
              </a:rPr>
              <a:t> </a:t>
            </a:r>
            <a:r>
              <a:rPr sz="2133" i="1" spc="-3" dirty="0">
                <a:latin typeface="Calibri Light"/>
                <a:cs typeface="Calibri Light"/>
              </a:rPr>
              <a:t>сейчас нет»</a:t>
            </a:r>
            <a:r>
              <a:rPr sz="2133" i="1" dirty="0">
                <a:latin typeface="Calibri Light"/>
                <a:cs typeface="Calibri Light"/>
              </a:rPr>
              <a:t> </a:t>
            </a:r>
            <a:endParaRPr sz="2133">
              <a:latin typeface="Calibri Light"/>
              <a:cs typeface="Calibri Light"/>
            </a:endParaRPr>
          </a:p>
          <a:p>
            <a:pPr marL="62656" algn="ctr"/>
            <a:r>
              <a:rPr sz="2133" i="1" spc="-3" dirty="0">
                <a:latin typeface="Calibri Light"/>
                <a:cs typeface="Calibri Light"/>
              </a:rPr>
              <a:t>«Какое</a:t>
            </a:r>
            <a:r>
              <a:rPr sz="2133" i="1" spc="7" dirty="0">
                <a:latin typeface="Calibri Light"/>
                <a:cs typeface="Calibri Light"/>
              </a:rPr>
              <a:t> </a:t>
            </a:r>
            <a:r>
              <a:rPr sz="2133" i="1" dirty="0">
                <a:latin typeface="Calibri Light"/>
                <a:cs typeface="Calibri Light"/>
              </a:rPr>
              <a:t>у</a:t>
            </a:r>
            <a:r>
              <a:rPr sz="2133" i="1" spc="3" dirty="0">
                <a:latin typeface="Calibri Light"/>
                <a:cs typeface="Calibri Light"/>
              </a:rPr>
              <a:t> </a:t>
            </a:r>
            <a:r>
              <a:rPr sz="2133" i="1" spc="-3" dirty="0">
                <a:latin typeface="Calibri Light"/>
                <a:cs typeface="Calibri Light"/>
              </a:rPr>
              <a:t>меня</a:t>
            </a:r>
            <a:r>
              <a:rPr sz="2133" i="1" spc="7" dirty="0">
                <a:latin typeface="Calibri Light"/>
                <a:cs typeface="Calibri Light"/>
              </a:rPr>
              <a:t> </a:t>
            </a:r>
            <a:r>
              <a:rPr sz="2133" i="1" spc="-3" dirty="0">
                <a:latin typeface="Calibri Light"/>
                <a:cs typeface="Calibri Light"/>
              </a:rPr>
              <a:t>сейчас</a:t>
            </a:r>
            <a:r>
              <a:rPr sz="2133" i="1" dirty="0">
                <a:latin typeface="Calibri Light"/>
                <a:cs typeface="Calibri Light"/>
              </a:rPr>
              <a:t> </a:t>
            </a:r>
            <a:r>
              <a:rPr sz="2133" i="1" spc="-3" dirty="0">
                <a:latin typeface="Calibri Light"/>
                <a:cs typeface="Calibri Light"/>
              </a:rPr>
              <a:t>состояние?</a:t>
            </a:r>
            <a:r>
              <a:rPr sz="2133" i="1" spc="3" dirty="0">
                <a:latin typeface="Calibri Light"/>
                <a:cs typeface="Calibri Light"/>
              </a:rPr>
              <a:t> </a:t>
            </a:r>
            <a:r>
              <a:rPr sz="2133" i="1" spc="-3" dirty="0">
                <a:latin typeface="Calibri Light"/>
                <a:cs typeface="Calibri Light"/>
              </a:rPr>
              <a:t>Если</a:t>
            </a:r>
            <a:r>
              <a:rPr sz="2133" i="1" spc="-7" dirty="0">
                <a:latin typeface="Calibri Light"/>
                <a:cs typeface="Calibri Light"/>
              </a:rPr>
              <a:t> </a:t>
            </a:r>
            <a:r>
              <a:rPr sz="2133" i="1" spc="-3" dirty="0">
                <a:latin typeface="Calibri Light"/>
                <a:cs typeface="Calibri Light"/>
              </a:rPr>
              <a:t>это</a:t>
            </a:r>
            <a:r>
              <a:rPr sz="2133" i="1" dirty="0">
                <a:latin typeface="Calibri Light"/>
                <a:cs typeface="Calibri Light"/>
              </a:rPr>
              <a:t> </a:t>
            </a:r>
            <a:r>
              <a:rPr sz="2133" i="1" spc="-3" dirty="0">
                <a:latin typeface="Calibri Light"/>
                <a:cs typeface="Calibri Light"/>
              </a:rPr>
              <a:t>состояние</a:t>
            </a:r>
            <a:r>
              <a:rPr sz="2133" i="1" spc="3" dirty="0">
                <a:latin typeface="Calibri Light"/>
                <a:cs typeface="Calibri Light"/>
              </a:rPr>
              <a:t> </a:t>
            </a:r>
            <a:r>
              <a:rPr sz="2133" i="1" spc="-3" dirty="0">
                <a:latin typeface="Calibri Light"/>
                <a:cs typeface="Calibri Light"/>
              </a:rPr>
              <a:t>не</a:t>
            </a:r>
            <a:r>
              <a:rPr sz="2133" i="1" dirty="0">
                <a:latin typeface="Calibri Light"/>
                <a:cs typeface="Calibri Light"/>
              </a:rPr>
              <a:t> </a:t>
            </a:r>
            <a:r>
              <a:rPr sz="2133" i="1" spc="-3" dirty="0">
                <a:latin typeface="Calibri Light"/>
                <a:cs typeface="Calibri Light"/>
              </a:rPr>
              <a:t>мое,</a:t>
            </a:r>
            <a:r>
              <a:rPr sz="2133" i="1" spc="7" dirty="0">
                <a:latin typeface="Calibri Light"/>
                <a:cs typeface="Calibri Light"/>
              </a:rPr>
              <a:t> </a:t>
            </a:r>
            <a:r>
              <a:rPr sz="2133" i="1" dirty="0">
                <a:latin typeface="Calibri Light"/>
                <a:cs typeface="Calibri Light"/>
              </a:rPr>
              <a:t>какое</a:t>
            </a:r>
            <a:r>
              <a:rPr sz="2133" i="1" spc="13" dirty="0">
                <a:latin typeface="Calibri Light"/>
                <a:cs typeface="Calibri Light"/>
              </a:rPr>
              <a:t> </a:t>
            </a:r>
            <a:r>
              <a:rPr sz="2133" i="1" spc="-3" dirty="0">
                <a:latin typeface="Calibri Light"/>
                <a:cs typeface="Calibri Light"/>
              </a:rPr>
              <a:t>мое</a:t>
            </a:r>
            <a:r>
              <a:rPr sz="2133" i="1" dirty="0">
                <a:latin typeface="Calibri Light"/>
                <a:cs typeface="Calibri Light"/>
              </a:rPr>
              <a:t> </a:t>
            </a:r>
            <a:r>
              <a:rPr sz="2133" i="1" spc="-3" dirty="0">
                <a:latin typeface="Calibri Light"/>
                <a:cs typeface="Calibri Light"/>
              </a:rPr>
              <a:t>истинное?»</a:t>
            </a:r>
            <a:r>
              <a:rPr sz="2133" i="1" dirty="0">
                <a:latin typeface="Calibri Light"/>
                <a:cs typeface="Calibri Light"/>
              </a:rPr>
              <a:t> </a:t>
            </a:r>
            <a:endParaRPr sz="2133">
              <a:latin typeface="Calibri Light"/>
              <a:cs typeface="Calibri Ligh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62812" y="2101935"/>
            <a:ext cx="10601537" cy="1950043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>
              <a:spcBef>
                <a:spcPts val="67"/>
              </a:spcBef>
            </a:pPr>
            <a:r>
              <a:rPr sz="1600" dirty="0">
                <a:latin typeface="Segoe UI Light"/>
                <a:cs typeface="Segoe UI Light"/>
              </a:rPr>
              <a:t>Не </a:t>
            </a:r>
            <a:r>
              <a:rPr sz="1600" spc="-7" dirty="0">
                <a:latin typeface="Segoe UI Light"/>
                <a:cs typeface="Segoe UI Light"/>
              </a:rPr>
              <a:t>пытайтесь</a:t>
            </a:r>
            <a:r>
              <a:rPr sz="1600" dirty="0">
                <a:latin typeface="Segoe UI Light"/>
                <a:cs typeface="Segoe UI Light"/>
              </a:rPr>
              <a:t> помочь</a:t>
            </a:r>
            <a:r>
              <a:rPr sz="1600" spc="3" dirty="0">
                <a:latin typeface="Segoe UI Light"/>
                <a:cs typeface="Segoe UI Light"/>
              </a:rPr>
              <a:t> </a:t>
            </a:r>
            <a:r>
              <a:rPr sz="1600" spc="-10" dirty="0">
                <a:latin typeface="Segoe UI Light"/>
                <a:cs typeface="Segoe UI Light"/>
              </a:rPr>
              <a:t>ребенку/подростку,</a:t>
            </a:r>
            <a:r>
              <a:rPr sz="1600" spc="30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если</a:t>
            </a:r>
            <a:r>
              <a:rPr sz="1600" spc="-3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не</a:t>
            </a:r>
            <a:r>
              <a:rPr sz="1600" spc="3" dirty="0">
                <a:latin typeface="Segoe UI Light"/>
                <a:cs typeface="Segoe UI Light"/>
              </a:rPr>
              <a:t> </a:t>
            </a:r>
            <a:r>
              <a:rPr sz="1600" spc="-3" dirty="0">
                <a:latin typeface="Segoe UI Light"/>
                <a:cs typeface="Segoe UI Light"/>
              </a:rPr>
              <a:t>уверены</a:t>
            </a:r>
            <a:r>
              <a:rPr sz="1600" spc="3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в</a:t>
            </a:r>
            <a:r>
              <a:rPr sz="1600" spc="-3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своей</a:t>
            </a:r>
            <a:r>
              <a:rPr sz="1600" spc="-3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безопасности.</a:t>
            </a:r>
            <a:endParaRPr sz="1600">
              <a:latin typeface="Segoe UI Light"/>
              <a:cs typeface="Segoe UI Light"/>
            </a:endParaRPr>
          </a:p>
          <a:p>
            <a:pPr marL="8467" marR="691338">
              <a:spcBef>
                <a:spcPts val="1920"/>
              </a:spcBef>
            </a:pPr>
            <a:r>
              <a:rPr sz="1600" dirty="0">
                <a:latin typeface="Segoe UI Light"/>
                <a:cs typeface="Segoe UI Light"/>
              </a:rPr>
              <a:t>Не</a:t>
            </a:r>
            <a:r>
              <a:rPr sz="1600" spc="3" dirty="0">
                <a:latin typeface="Segoe UI Light"/>
                <a:cs typeface="Segoe UI Light"/>
              </a:rPr>
              <a:t> </a:t>
            </a:r>
            <a:r>
              <a:rPr sz="1600" spc="-3" dirty="0">
                <a:latin typeface="Segoe UI Light"/>
                <a:cs typeface="Segoe UI Light"/>
              </a:rPr>
              <a:t>переоценивайте</a:t>
            </a:r>
            <a:r>
              <a:rPr sz="1600" spc="13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собственные</a:t>
            </a:r>
            <a:r>
              <a:rPr sz="1600" spc="10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способности</a:t>
            </a:r>
            <a:r>
              <a:rPr sz="1600" spc="7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и</a:t>
            </a:r>
            <a:r>
              <a:rPr sz="1600" spc="7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при</a:t>
            </a:r>
            <a:r>
              <a:rPr sz="1600" spc="13" dirty="0">
                <a:latin typeface="Segoe UI Light"/>
                <a:cs typeface="Segoe UI Light"/>
              </a:rPr>
              <a:t> </a:t>
            </a:r>
            <a:r>
              <a:rPr sz="1600" spc="-7" dirty="0">
                <a:latin typeface="Segoe UI Light"/>
                <a:cs typeface="Segoe UI Light"/>
              </a:rPr>
              <a:t>необходимости</a:t>
            </a:r>
            <a:r>
              <a:rPr sz="1600" spc="30" dirty="0">
                <a:latin typeface="Segoe UI Light"/>
                <a:cs typeface="Segoe UI Light"/>
              </a:rPr>
              <a:t> </a:t>
            </a:r>
            <a:r>
              <a:rPr sz="1600" spc="-10" dirty="0">
                <a:latin typeface="Segoe UI Light"/>
                <a:cs typeface="Segoe UI Light"/>
              </a:rPr>
              <a:t>обращайтесь</a:t>
            </a:r>
            <a:r>
              <a:rPr sz="1600" spc="10" dirty="0">
                <a:latin typeface="Segoe UI Light"/>
                <a:cs typeface="Segoe UI Light"/>
              </a:rPr>
              <a:t> </a:t>
            </a:r>
            <a:r>
              <a:rPr sz="1600" spc="-3" dirty="0">
                <a:latin typeface="Segoe UI Light"/>
                <a:cs typeface="Segoe UI Light"/>
              </a:rPr>
              <a:t>за</a:t>
            </a:r>
            <a:r>
              <a:rPr sz="1600" spc="3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помощью</a:t>
            </a:r>
            <a:r>
              <a:rPr sz="1600" spc="10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к</a:t>
            </a:r>
            <a:r>
              <a:rPr sz="1600" spc="7" dirty="0">
                <a:latin typeface="Segoe UI Light"/>
                <a:cs typeface="Segoe UI Light"/>
              </a:rPr>
              <a:t> </a:t>
            </a:r>
            <a:r>
              <a:rPr sz="1600" spc="-3" dirty="0">
                <a:latin typeface="Segoe UI Light"/>
                <a:cs typeface="Segoe UI Light"/>
              </a:rPr>
              <a:t>профильным </a:t>
            </a:r>
            <a:r>
              <a:rPr sz="1600" spc="-427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специалистам.</a:t>
            </a:r>
            <a:endParaRPr sz="1600">
              <a:latin typeface="Segoe UI Light"/>
              <a:cs typeface="Segoe UI Light"/>
            </a:endParaRPr>
          </a:p>
          <a:p>
            <a:pPr>
              <a:spcBef>
                <a:spcPts val="13"/>
              </a:spcBef>
            </a:pPr>
            <a:endParaRPr sz="1433">
              <a:latin typeface="Segoe UI Light"/>
              <a:cs typeface="Segoe UI Light"/>
            </a:endParaRPr>
          </a:p>
          <a:p>
            <a:pPr marL="8467" marR="3387"/>
            <a:r>
              <a:rPr sz="1600" dirty="0">
                <a:latin typeface="Segoe UI Light"/>
                <a:cs typeface="Segoe UI Light"/>
              </a:rPr>
              <a:t>Если вы </a:t>
            </a:r>
            <a:r>
              <a:rPr sz="1600" spc="-7" dirty="0">
                <a:latin typeface="Segoe UI Light"/>
                <a:cs typeface="Segoe UI Light"/>
              </a:rPr>
              <a:t>чувствуете,</a:t>
            </a:r>
            <a:r>
              <a:rPr sz="1600" spc="-20" dirty="0">
                <a:latin typeface="Segoe UI Light"/>
                <a:cs typeface="Segoe UI Light"/>
              </a:rPr>
              <a:t> </a:t>
            </a:r>
            <a:r>
              <a:rPr sz="1600" spc="-13" dirty="0">
                <a:latin typeface="Segoe UI Light"/>
                <a:cs typeface="Segoe UI Light"/>
              </a:rPr>
              <a:t>что</a:t>
            </a:r>
            <a:r>
              <a:rPr sz="1600" dirty="0">
                <a:latin typeface="Segoe UI Light"/>
                <a:cs typeface="Segoe UI Light"/>
              </a:rPr>
              <a:t> не</a:t>
            </a:r>
            <a:r>
              <a:rPr sz="1600" spc="3" dirty="0">
                <a:latin typeface="Segoe UI Light"/>
                <a:cs typeface="Segoe UI Light"/>
              </a:rPr>
              <a:t> </a:t>
            </a:r>
            <a:r>
              <a:rPr sz="1600" spc="-23" dirty="0">
                <a:latin typeface="Segoe UI Light"/>
                <a:cs typeface="Segoe UI Light"/>
              </a:rPr>
              <a:t>готовы</a:t>
            </a:r>
            <a:r>
              <a:rPr sz="1600" dirty="0">
                <a:latin typeface="Segoe UI Light"/>
                <a:cs typeface="Segoe UI Light"/>
              </a:rPr>
              <a:t> </a:t>
            </a:r>
            <a:r>
              <a:rPr sz="1600" spc="-3" dirty="0">
                <a:latin typeface="Segoe UI Light"/>
                <a:cs typeface="Segoe UI Light"/>
              </a:rPr>
              <a:t>оказать</a:t>
            </a:r>
            <a:r>
              <a:rPr sz="1600" spc="23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несовершеннолетнему</a:t>
            </a:r>
            <a:r>
              <a:rPr sz="1600" spc="17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помощь,</a:t>
            </a:r>
            <a:r>
              <a:rPr sz="1600" spc="23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вам</a:t>
            </a:r>
            <a:r>
              <a:rPr sz="1600" spc="3" dirty="0">
                <a:latin typeface="Segoe UI Light"/>
                <a:cs typeface="Segoe UI Light"/>
              </a:rPr>
              <a:t> </a:t>
            </a:r>
            <a:r>
              <a:rPr sz="1600" spc="-7" dirty="0">
                <a:latin typeface="Segoe UI Light"/>
                <a:cs typeface="Segoe UI Light"/>
              </a:rPr>
              <a:t>страшно,</a:t>
            </a:r>
            <a:r>
              <a:rPr sz="1600" dirty="0">
                <a:latin typeface="Segoe UI Light"/>
                <a:cs typeface="Segoe UI Light"/>
              </a:rPr>
              <a:t> неприятно</a:t>
            </a:r>
            <a:r>
              <a:rPr sz="1600" spc="27" dirty="0">
                <a:latin typeface="Segoe UI Light"/>
                <a:cs typeface="Segoe UI Light"/>
              </a:rPr>
              <a:t> </a:t>
            </a:r>
            <a:r>
              <a:rPr sz="1600" spc="-10" dirty="0">
                <a:latin typeface="Segoe UI Light"/>
                <a:cs typeface="Segoe UI Light"/>
              </a:rPr>
              <a:t>разговаривать</a:t>
            </a:r>
            <a:r>
              <a:rPr sz="1600" spc="13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с </a:t>
            </a:r>
            <a:r>
              <a:rPr sz="1600" spc="3" dirty="0">
                <a:latin typeface="Segoe UI Light"/>
                <a:cs typeface="Segoe UI Light"/>
              </a:rPr>
              <a:t> </a:t>
            </a:r>
            <a:r>
              <a:rPr sz="1600" spc="-3" dirty="0">
                <a:latin typeface="Segoe UI Light"/>
                <a:cs typeface="Segoe UI Light"/>
              </a:rPr>
              <a:t>обучающимся,</a:t>
            </a:r>
            <a:r>
              <a:rPr sz="1600" spc="20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не</a:t>
            </a:r>
            <a:r>
              <a:rPr sz="1600" spc="7" dirty="0">
                <a:latin typeface="Segoe UI Light"/>
                <a:cs typeface="Segoe UI Light"/>
              </a:rPr>
              <a:t> </a:t>
            </a:r>
            <a:r>
              <a:rPr sz="1600" spc="-7" dirty="0">
                <a:latin typeface="Segoe UI Light"/>
                <a:cs typeface="Segoe UI Light"/>
              </a:rPr>
              <a:t>делайте</a:t>
            </a:r>
            <a:r>
              <a:rPr sz="1600" dirty="0">
                <a:latin typeface="Segoe UI Light"/>
                <a:cs typeface="Segoe UI Light"/>
              </a:rPr>
              <a:t> </a:t>
            </a:r>
            <a:r>
              <a:rPr sz="1600" spc="-23" dirty="0">
                <a:latin typeface="Segoe UI Light"/>
                <a:cs typeface="Segoe UI Light"/>
              </a:rPr>
              <a:t>этого.</a:t>
            </a:r>
            <a:r>
              <a:rPr sz="1600" dirty="0">
                <a:latin typeface="Segoe UI Light"/>
                <a:cs typeface="Segoe UI Light"/>
              </a:rPr>
              <a:t> </a:t>
            </a:r>
            <a:r>
              <a:rPr sz="1600" spc="-10" dirty="0">
                <a:latin typeface="Segoe UI Light"/>
                <a:cs typeface="Segoe UI Light"/>
              </a:rPr>
              <a:t>Знайте,</a:t>
            </a:r>
            <a:r>
              <a:rPr sz="1600" spc="10" dirty="0">
                <a:latin typeface="Segoe UI Light"/>
                <a:cs typeface="Segoe UI Light"/>
              </a:rPr>
              <a:t> </a:t>
            </a:r>
            <a:r>
              <a:rPr sz="1600" spc="-27" dirty="0">
                <a:latin typeface="Segoe UI Light"/>
                <a:cs typeface="Segoe UI Light"/>
              </a:rPr>
              <a:t>это</a:t>
            </a:r>
            <a:r>
              <a:rPr sz="1600" spc="-10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нормальная</a:t>
            </a:r>
            <a:r>
              <a:rPr sz="1600" spc="27" dirty="0">
                <a:latin typeface="Segoe UI Light"/>
                <a:cs typeface="Segoe UI Light"/>
              </a:rPr>
              <a:t> </a:t>
            </a:r>
            <a:r>
              <a:rPr sz="1600" spc="-3" dirty="0">
                <a:latin typeface="Segoe UI Light"/>
                <a:cs typeface="Segoe UI Light"/>
              </a:rPr>
              <a:t>реакция,</a:t>
            </a:r>
            <a:r>
              <a:rPr sz="1600" spc="17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и вы</a:t>
            </a:r>
            <a:r>
              <a:rPr sz="1600" spc="7" dirty="0">
                <a:latin typeface="Segoe UI Light"/>
                <a:cs typeface="Segoe UI Light"/>
              </a:rPr>
              <a:t> </a:t>
            </a:r>
            <a:r>
              <a:rPr sz="1600" spc="-7" dirty="0">
                <a:latin typeface="Segoe UI Light"/>
                <a:cs typeface="Segoe UI Light"/>
              </a:rPr>
              <a:t>имеете</a:t>
            </a:r>
            <a:r>
              <a:rPr sz="1600" dirty="0">
                <a:latin typeface="Segoe UI Light"/>
                <a:cs typeface="Segoe UI Light"/>
              </a:rPr>
              <a:t> на</a:t>
            </a:r>
            <a:r>
              <a:rPr sz="1600" spc="10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нее </a:t>
            </a:r>
            <a:r>
              <a:rPr sz="1600" spc="-10" dirty="0">
                <a:latin typeface="Segoe UI Light"/>
                <a:cs typeface="Segoe UI Light"/>
              </a:rPr>
              <a:t>право.</a:t>
            </a:r>
            <a:r>
              <a:rPr sz="1600" spc="27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Ребенок</a:t>
            </a:r>
            <a:r>
              <a:rPr sz="1600" spc="13" dirty="0">
                <a:latin typeface="Segoe UI Light"/>
                <a:cs typeface="Segoe UI Light"/>
              </a:rPr>
              <a:t> </a:t>
            </a:r>
            <a:r>
              <a:rPr sz="1600" spc="-17" dirty="0">
                <a:latin typeface="Segoe UI Light"/>
                <a:cs typeface="Segoe UI Light"/>
              </a:rPr>
              <a:t>всегда</a:t>
            </a:r>
            <a:r>
              <a:rPr sz="1600" spc="-3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чувствует </a:t>
            </a:r>
            <a:r>
              <a:rPr sz="1600" spc="-427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неискренность</a:t>
            </a:r>
            <a:r>
              <a:rPr sz="1600" spc="17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по</a:t>
            </a:r>
            <a:r>
              <a:rPr sz="1600" spc="7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позе,</a:t>
            </a:r>
            <a:r>
              <a:rPr sz="1600" spc="13" dirty="0">
                <a:latin typeface="Segoe UI Light"/>
                <a:cs typeface="Segoe UI Light"/>
              </a:rPr>
              <a:t> </a:t>
            </a:r>
            <a:r>
              <a:rPr sz="1600" spc="-7" dirty="0">
                <a:latin typeface="Segoe UI Light"/>
                <a:cs typeface="Segoe UI Light"/>
              </a:rPr>
              <a:t>жестам,</a:t>
            </a:r>
            <a:r>
              <a:rPr sz="1600" dirty="0">
                <a:latin typeface="Segoe UI Light"/>
                <a:cs typeface="Segoe UI Light"/>
              </a:rPr>
              <a:t> </a:t>
            </a:r>
            <a:r>
              <a:rPr sz="1600" spc="-7" dirty="0">
                <a:latin typeface="Segoe UI Light"/>
                <a:cs typeface="Segoe UI Light"/>
              </a:rPr>
              <a:t>интонациям,</a:t>
            </a:r>
            <a:r>
              <a:rPr sz="1600" spc="17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и </a:t>
            </a:r>
            <a:r>
              <a:rPr sz="1600" spc="-3" dirty="0">
                <a:latin typeface="Segoe UI Light"/>
                <a:cs typeface="Segoe UI Light"/>
              </a:rPr>
              <a:t>попытка</a:t>
            </a:r>
            <a:r>
              <a:rPr sz="1600" spc="23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помочь</a:t>
            </a:r>
            <a:r>
              <a:rPr sz="1600" spc="3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через</a:t>
            </a:r>
            <a:r>
              <a:rPr sz="1600" spc="7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силу</a:t>
            </a:r>
            <a:r>
              <a:rPr sz="1600" spc="-3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все</a:t>
            </a:r>
            <a:r>
              <a:rPr sz="1600" spc="-7" dirty="0">
                <a:latin typeface="Segoe UI Light"/>
                <a:cs typeface="Segoe UI Light"/>
              </a:rPr>
              <a:t> </a:t>
            </a:r>
            <a:r>
              <a:rPr sz="1600" spc="-10" dirty="0">
                <a:latin typeface="Segoe UI Light"/>
                <a:cs typeface="Segoe UI Light"/>
              </a:rPr>
              <a:t>равно</a:t>
            </a:r>
            <a:r>
              <a:rPr sz="1600" spc="17" dirty="0">
                <a:latin typeface="Segoe UI Light"/>
                <a:cs typeface="Segoe UI Light"/>
              </a:rPr>
              <a:t> </a:t>
            </a:r>
            <a:r>
              <a:rPr sz="1600" spc="-27" dirty="0">
                <a:latin typeface="Segoe UI Light"/>
                <a:cs typeface="Segoe UI Light"/>
              </a:rPr>
              <a:t>будет</a:t>
            </a:r>
            <a:r>
              <a:rPr sz="1600" spc="-3" dirty="0">
                <a:latin typeface="Segoe UI Light"/>
                <a:cs typeface="Segoe UI Light"/>
              </a:rPr>
              <a:t> </a:t>
            </a:r>
            <a:r>
              <a:rPr sz="1600" dirty="0">
                <a:latin typeface="Segoe UI Light"/>
                <a:cs typeface="Segoe UI Light"/>
              </a:rPr>
              <a:t>неэффективной.</a:t>
            </a:r>
            <a:endParaRPr sz="1600">
              <a:latin typeface="Segoe UI Light"/>
              <a:cs typeface="Segoe UI Light"/>
            </a:endParaRP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9472" y="3384397"/>
            <a:ext cx="428456" cy="428456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9472" y="2664307"/>
            <a:ext cx="428456" cy="428456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9472" y="2090182"/>
            <a:ext cx="428456" cy="428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955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22274" y="564561"/>
            <a:ext cx="8929960" cy="1645621"/>
          </a:xfrm>
          <a:prstGeom prst="rect">
            <a:avLst/>
          </a:prstGeom>
        </p:spPr>
        <p:txBody>
          <a:bodyPr vert="horz" wrap="square" lIns="0" tIns="796713" rIns="0" bIns="0" rtlCol="0" anchor="ctr">
            <a:spAutoFit/>
          </a:bodyPr>
          <a:lstStyle/>
          <a:p>
            <a:pPr marL="2117">
              <a:spcBef>
                <a:spcPts val="67"/>
              </a:spcBef>
            </a:pPr>
            <a:r>
              <a:rPr sz="2733" dirty="0">
                <a:solidFill>
                  <a:srgbClr val="375F92"/>
                </a:solidFill>
              </a:rPr>
              <a:t>ПР</a:t>
            </a:r>
            <a:r>
              <a:rPr sz="2733" spc="-10" dirty="0">
                <a:solidFill>
                  <a:srgbClr val="375F92"/>
                </a:solidFill>
              </a:rPr>
              <a:t>И</a:t>
            </a:r>
            <a:r>
              <a:rPr sz="2733" dirty="0">
                <a:solidFill>
                  <a:srgbClr val="375F92"/>
                </a:solidFill>
              </a:rPr>
              <a:t>НЦИ</a:t>
            </a:r>
            <a:r>
              <a:rPr sz="2733" spc="-13" dirty="0">
                <a:solidFill>
                  <a:srgbClr val="375F92"/>
                </a:solidFill>
              </a:rPr>
              <a:t>П</a:t>
            </a:r>
            <a:r>
              <a:rPr sz="2733" dirty="0">
                <a:solidFill>
                  <a:srgbClr val="375F92"/>
                </a:solidFill>
              </a:rPr>
              <a:t>Ы ПСИХ</a:t>
            </a:r>
            <a:r>
              <a:rPr sz="2733" spc="-23" dirty="0">
                <a:solidFill>
                  <a:srgbClr val="375F92"/>
                </a:solidFill>
              </a:rPr>
              <a:t>О</a:t>
            </a:r>
            <a:r>
              <a:rPr sz="2733" dirty="0">
                <a:solidFill>
                  <a:srgbClr val="375F92"/>
                </a:solidFill>
              </a:rPr>
              <a:t>ЛОГ</a:t>
            </a:r>
            <a:r>
              <a:rPr sz="2733" spc="-13" dirty="0">
                <a:solidFill>
                  <a:srgbClr val="375F92"/>
                </a:solidFill>
              </a:rPr>
              <a:t>И</a:t>
            </a:r>
            <a:r>
              <a:rPr sz="2733" dirty="0">
                <a:solidFill>
                  <a:srgbClr val="375F92"/>
                </a:solidFill>
              </a:rPr>
              <a:t>ЧЕС</a:t>
            </a:r>
            <a:r>
              <a:rPr sz="2733" spc="-187" dirty="0">
                <a:solidFill>
                  <a:srgbClr val="375F92"/>
                </a:solidFill>
              </a:rPr>
              <a:t>К</a:t>
            </a:r>
            <a:r>
              <a:rPr sz="2733" spc="-3" dirty="0">
                <a:solidFill>
                  <a:srgbClr val="375F92"/>
                </a:solidFill>
              </a:rPr>
              <a:t>О</a:t>
            </a:r>
            <a:r>
              <a:rPr sz="2733" spc="-103" dirty="0">
                <a:solidFill>
                  <a:srgbClr val="375F92"/>
                </a:solidFill>
              </a:rPr>
              <a:t>Г</a:t>
            </a:r>
            <a:r>
              <a:rPr sz="2733" dirty="0">
                <a:solidFill>
                  <a:srgbClr val="375F92"/>
                </a:solidFill>
              </a:rPr>
              <a:t>О</a:t>
            </a:r>
            <a:r>
              <a:rPr sz="2733" spc="13" dirty="0">
                <a:solidFill>
                  <a:srgbClr val="375F92"/>
                </a:solidFill>
              </a:rPr>
              <a:t> </a:t>
            </a:r>
            <a:r>
              <a:rPr sz="2733" spc="-3" dirty="0">
                <a:solidFill>
                  <a:srgbClr val="375F92"/>
                </a:solidFill>
              </a:rPr>
              <a:t>СО</a:t>
            </a:r>
            <a:r>
              <a:rPr sz="2733" spc="-10" dirty="0">
                <a:solidFill>
                  <a:srgbClr val="375F92"/>
                </a:solidFill>
              </a:rPr>
              <a:t>П</a:t>
            </a:r>
            <a:r>
              <a:rPr sz="2733" dirty="0">
                <a:solidFill>
                  <a:srgbClr val="375F92"/>
                </a:solidFill>
              </a:rPr>
              <a:t>РОВ</a:t>
            </a:r>
            <a:r>
              <a:rPr sz="2733" spc="-110" dirty="0">
                <a:solidFill>
                  <a:srgbClr val="375F92"/>
                </a:solidFill>
              </a:rPr>
              <a:t>О</a:t>
            </a:r>
            <a:r>
              <a:rPr sz="2733" dirty="0">
                <a:solidFill>
                  <a:srgbClr val="375F92"/>
                </a:solidFill>
              </a:rPr>
              <a:t>Ж</a:t>
            </a:r>
            <a:r>
              <a:rPr sz="2733" spc="-477" dirty="0">
                <a:solidFill>
                  <a:srgbClr val="375F92"/>
                </a:solidFill>
              </a:rPr>
              <a:t> </a:t>
            </a:r>
            <a:r>
              <a:rPr sz="2733" dirty="0">
                <a:solidFill>
                  <a:srgbClr val="375F92"/>
                </a:solidFill>
              </a:rPr>
              <a:t>ДЕНИЯ</a:t>
            </a:r>
            <a:endParaRPr sz="2733" dirty="0"/>
          </a:p>
          <a:p>
            <a:pPr marL="1270">
              <a:spcBef>
                <a:spcPts val="3"/>
              </a:spcBef>
            </a:pPr>
            <a:r>
              <a:rPr sz="2733" spc="23" dirty="0">
                <a:solidFill>
                  <a:srgbClr val="375F92"/>
                </a:solidFill>
              </a:rPr>
              <a:t>ПОСТРАДАВШИХ,</a:t>
            </a:r>
            <a:r>
              <a:rPr sz="2733" spc="-27" dirty="0">
                <a:solidFill>
                  <a:srgbClr val="375F92"/>
                </a:solidFill>
              </a:rPr>
              <a:t> </a:t>
            </a:r>
            <a:r>
              <a:rPr sz="2733" spc="-7" dirty="0">
                <a:solidFill>
                  <a:srgbClr val="375F92"/>
                </a:solidFill>
              </a:rPr>
              <a:t>НАХОДЯЩИХСЯ</a:t>
            </a:r>
            <a:r>
              <a:rPr sz="2733" spc="-20" dirty="0">
                <a:solidFill>
                  <a:srgbClr val="375F92"/>
                </a:solidFill>
              </a:rPr>
              <a:t> </a:t>
            </a:r>
            <a:r>
              <a:rPr sz="2733" dirty="0">
                <a:solidFill>
                  <a:srgbClr val="375F92"/>
                </a:solidFill>
              </a:rPr>
              <a:t>В</a:t>
            </a:r>
            <a:r>
              <a:rPr sz="2733" spc="-3" dirty="0">
                <a:solidFill>
                  <a:srgbClr val="375F92"/>
                </a:solidFill>
              </a:rPr>
              <a:t> КРИЗИСНОЙ</a:t>
            </a:r>
            <a:r>
              <a:rPr sz="2733" spc="17" dirty="0">
                <a:solidFill>
                  <a:srgbClr val="375F92"/>
                </a:solidFill>
              </a:rPr>
              <a:t> </a:t>
            </a:r>
            <a:r>
              <a:rPr sz="2733" spc="-3" dirty="0">
                <a:solidFill>
                  <a:srgbClr val="375F92"/>
                </a:solidFill>
              </a:rPr>
              <a:t>СИТУАЦИИ</a:t>
            </a:r>
            <a:endParaRPr sz="2733" dirty="0"/>
          </a:p>
        </p:txBody>
      </p:sp>
      <p:sp>
        <p:nvSpPr>
          <p:cNvPr id="3" name="object 3"/>
          <p:cNvSpPr txBox="1"/>
          <p:nvPr/>
        </p:nvSpPr>
        <p:spPr>
          <a:xfrm>
            <a:off x="1872149" y="2586398"/>
            <a:ext cx="8403590" cy="2519109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>
              <a:spcBef>
                <a:spcPts val="67"/>
              </a:spcBef>
            </a:pPr>
            <a:r>
              <a:rPr sz="2400" spc="-13" dirty="0">
                <a:latin typeface="Segoe UI Light"/>
                <a:cs typeface="Segoe UI Light"/>
              </a:rPr>
              <a:t>Снижение</a:t>
            </a:r>
            <a:r>
              <a:rPr sz="2400" spc="7" dirty="0">
                <a:latin typeface="Segoe UI Light"/>
                <a:cs typeface="Segoe UI Light"/>
              </a:rPr>
              <a:t> </a:t>
            </a:r>
            <a:r>
              <a:rPr sz="2400" spc="-13" dirty="0">
                <a:latin typeface="Segoe UI Light"/>
                <a:cs typeface="Segoe UI Light"/>
              </a:rPr>
              <a:t>степени</a:t>
            </a:r>
            <a:r>
              <a:rPr sz="2400" spc="7" dirty="0">
                <a:latin typeface="Segoe UI Light"/>
                <a:cs typeface="Segoe UI Light"/>
              </a:rPr>
              <a:t> </a:t>
            </a:r>
            <a:r>
              <a:rPr sz="2400" spc="-7" dirty="0">
                <a:latin typeface="Segoe UI Light"/>
                <a:cs typeface="Segoe UI Light"/>
              </a:rPr>
              <a:t>интенсивности</a:t>
            </a:r>
            <a:r>
              <a:rPr sz="2400" spc="23" dirty="0">
                <a:latin typeface="Segoe UI Light"/>
                <a:cs typeface="Segoe UI Light"/>
              </a:rPr>
              <a:t> </a:t>
            </a:r>
            <a:r>
              <a:rPr sz="2400" spc="-7" dirty="0">
                <a:latin typeface="Segoe UI Light"/>
                <a:cs typeface="Segoe UI Light"/>
              </a:rPr>
              <a:t>переживания</a:t>
            </a:r>
            <a:endParaRPr sz="2400">
              <a:latin typeface="Segoe UI Light"/>
              <a:cs typeface="Segoe UI Light"/>
            </a:endParaRPr>
          </a:p>
          <a:p>
            <a:pPr marL="8467" marR="1624835">
              <a:lnSpc>
                <a:spcPct val="192500"/>
              </a:lnSpc>
            </a:pPr>
            <a:r>
              <a:rPr sz="2400" spc="-3" dirty="0">
                <a:latin typeface="Segoe UI Light"/>
                <a:cs typeface="Segoe UI Light"/>
              </a:rPr>
              <a:t>Поиск</a:t>
            </a:r>
            <a:r>
              <a:rPr sz="2400" dirty="0">
                <a:latin typeface="Segoe UI Light"/>
                <a:cs typeface="Segoe UI Light"/>
              </a:rPr>
              <a:t> </a:t>
            </a:r>
            <a:r>
              <a:rPr sz="2400" spc="-7" dirty="0">
                <a:latin typeface="Segoe UI Light"/>
                <a:cs typeface="Segoe UI Light"/>
              </a:rPr>
              <a:t>продуктивных</a:t>
            </a:r>
            <a:r>
              <a:rPr sz="2400" spc="13" dirty="0">
                <a:latin typeface="Segoe UI Light"/>
                <a:cs typeface="Segoe UI Light"/>
              </a:rPr>
              <a:t> </a:t>
            </a:r>
            <a:r>
              <a:rPr sz="2400" spc="-3" dirty="0">
                <a:latin typeface="Segoe UI Light"/>
                <a:cs typeface="Segoe UI Light"/>
              </a:rPr>
              <a:t>способов</a:t>
            </a:r>
            <a:r>
              <a:rPr sz="2400" spc="20" dirty="0">
                <a:latin typeface="Segoe UI Light"/>
                <a:cs typeface="Segoe UI Light"/>
              </a:rPr>
              <a:t> </a:t>
            </a:r>
            <a:r>
              <a:rPr sz="2400" spc="-17" dirty="0">
                <a:latin typeface="Segoe UI Light"/>
                <a:cs typeface="Segoe UI Light"/>
              </a:rPr>
              <a:t>выражения</a:t>
            </a:r>
            <a:r>
              <a:rPr sz="2400" spc="3" dirty="0">
                <a:latin typeface="Segoe UI Light"/>
                <a:cs typeface="Segoe UI Light"/>
              </a:rPr>
              <a:t> </a:t>
            </a:r>
            <a:r>
              <a:rPr sz="2400" spc="-3" dirty="0">
                <a:latin typeface="Segoe UI Light"/>
                <a:cs typeface="Segoe UI Light"/>
              </a:rPr>
              <a:t>эмоций </a:t>
            </a:r>
            <a:r>
              <a:rPr sz="2400" spc="-650" dirty="0">
                <a:latin typeface="Segoe UI Light"/>
                <a:cs typeface="Segoe UI Light"/>
              </a:rPr>
              <a:t> </a:t>
            </a:r>
            <a:r>
              <a:rPr sz="2400" spc="-3" dirty="0">
                <a:latin typeface="Segoe UI Light"/>
                <a:cs typeface="Segoe UI Light"/>
              </a:rPr>
              <a:t>Принятие </a:t>
            </a:r>
            <a:r>
              <a:rPr sz="2400" spc="-13" dirty="0">
                <a:latin typeface="Segoe UI Light"/>
                <a:cs typeface="Segoe UI Light"/>
              </a:rPr>
              <a:t>обратившегося</a:t>
            </a:r>
            <a:r>
              <a:rPr sz="2400" dirty="0">
                <a:latin typeface="Segoe UI Light"/>
                <a:cs typeface="Segoe UI Light"/>
              </a:rPr>
              <a:t> и</a:t>
            </a:r>
            <a:r>
              <a:rPr sz="2400" spc="7" dirty="0">
                <a:latin typeface="Segoe UI Light"/>
                <a:cs typeface="Segoe UI Light"/>
              </a:rPr>
              <a:t> </a:t>
            </a:r>
            <a:r>
              <a:rPr sz="2400" spc="-23" dirty="0">
                <a:latin typeface="Segoe UI Light"/>
                <a:cs typeface="Segoe UI Light"/>
              </a:rPr>
              <a:t>его</a:t>
            </a:r>
            <a:r>
              <a:rPr sz="2400" dirty="0">
                <a:latin typeface="Segoe UI Light"/>
                <a:cs typeface="Segoe UI Light"/>
              </a:rPr>
              <a:t> </a:t>
            </a:r>
            <a:r>
              <a:rPr sz="2400" spc="-10" dirty="0">
                <a:latin typeface="Segoe UI Light"/>
                <a:cs typeface="Segoe UI Light"/>
              </a:rPr>
              <a:t>состояния</a:t>
            </a:r>
            <a:endParaRPr sz="2400">
              <a:latin typeface="Segoe UI Light"/>
              <a:cs typeface="Segoe UI Light"/>
            </a:endParaRPr>
          </a:p>
          <a:p>
            <a:pPr marL="8467">
              <a:spcBef>
                <a:spcPts val="2667"/>
              </a:spcBef>
            </a:pPr>
            <a:r>
              <a:rPr sz="2400" spc="-3" dirty="0">
                <a:latin typeface="Segoe UI Light"/>
                <a:cs typeface="Segoe UI Light"/>
              </a:rPr>
              <a:t>Формирование</a:t>
            </a:r>
            <a:r>
              <a:rPr sz="2400" spc="13" dirty="0">
                <a:latin typeface="Segoe UI Light"/>
                <a:cs typeface="Segoe UI Light"/>
              </a:rPr>
              <a:t> </a:t>
            </a:r>
            <a:r>
              <a:rPr sz="2400" spc="-13" dirty="0">
                <a:latin typeface="Segoe UI Light"/>
                <a:cs typeface="Segoe UI Light"/>
              </a:rPr>
              <a:t>жизнестойкости</a:t>
            </a:r>
            <a:r>
              <a:rPr sz="2400" spc="7" dirty="0">
                <a:latin typeface="Segoe UI Light"/>
                <a:cs typeface="Segoe UI Light"/>
              </a:rPr>
              <a:t> </a:t>
            </a:r>
            <a:r>
              <a:rPr sz="2400" dirty="0">
                <a:latin typeface="Segoe UI Light"/>
                <a:cs typeface="Segoe UI Light"/>
              </a:rPr>
              <a:t>и</a:t>
            </a:r>
            <a:r>
              <a:rPr sz="2400" spc="-3" dirty="0">
                <a:latin typeface="Segoe UI Light"/>
                <a:cs typeface="Segoe UI Light"/>
              </a:rPr>
              <a:t> повышения</a:t>
            </a:r>
            <a:r>
              <a:rPr sz="2400" spc="7" dirty="0">
                <a:latin typeface="Segoe UI Light"/>
                <a:cs typeface="Segoe UI Light"/>
              </a:rPr>
              <a:t> </a:t>
            </a:r>
            <a:r>
              <a:rPr sz="2400" spc="-3" dirty="0">
                <a:latin typeface="Segoe UI Light"/>
                <a:cs typeface="Segoe UI Light"/>
              </a:rPr>
              <a:t>ценности</a:t>
            </a:r>
            <a:r>
              <a:rPr sz="2400" spc="7" dirty="0">
                <a:latin typeface="Segoe UI Light"/>
                <a:cs typeface="Segoe UI Light"/>
              </a:rPr>
              <a:t> </a:t>
            </a:r>
            <a:r>
              <a:rPr sz="2400" spc="-3" dirty="0">
                <a:latin typeface="Segoe UI Light"/>
                <a:cs typeface="Segoe UI Light"/>
              </a:rPr>
              <a:t>жизни</a:t>
            </a:r>
            <a:endParaRPr sz="2400">
              <a:latin typeface="Segoe UI Light"/>
              <a:cs typeface="Segoe UI Light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01339" y="225139"/>
            <a:ext cx="1154185" cy="678844"/>
          </a:xfrm>
          <a:prstGeom prst="rect">
            <a:avLst/>
          </a:prstGeom>
        </p:spPr>
      </p:pic>
      <p:grpSp>
        <p:nvGrpSpPr>
          <p:cNvPr id="5" name="object 5"/>
          <p:cNvGrpSpPr/>
          <p:nvPr/>
        </p:nvGrpSpPr>
        <p:grpSpPr>
          <a:xfrm>
            <a:off x="922274" y="2301426"/>
            <a:ext cx="822537" cy="2962910"/>
            <a:chOff x="1383411" y="3452138"/>
            <a:chExt cx="1233805" cy="4444365"/>
          </a:xfrm>
        </p:grpSpPr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30128" y="3452138"/>
              <a:ext cx="925191" cy="96315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83411" y="4398645"/>
              <a:ext cx="1233589" cy="1311528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83411" y="5527294"/>
              <a:ext cx="1233589" cy="1311528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83411" y="6584569"/>
              <a:ext cx="1233589" cy="13115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27755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64364" y="3743229"/>
            <a:ext cx="7686040" cy="993435"/>
          </a:xfrm>
          <a:prstGeom prst="rect">
            <a:avLst/>
          </a:prstGeom>
        </p:spPr>
        <p:txBody>
          <a:bodyPr vert="horz" wrap="square" lIns="0" tIns="8467" rIns="0" bIns="0" rtlCol="0" anchor="ctr">
            <a:spAutoFit/>
          </a:bodyPr>
          <a:lstStyle/>
          <a:p>
            <a:pPr marL="8467" marR="3387">
              <a:spcBef>
                <a:spcPts val="67"/>
              </a:spcBef>
            </a:pPr>
            <a:r>
              <a:rPr sz="3200" spc="3" dirty="0">
                <a:solidFill>
                  <a:srgbClr val="4471C4"/>
                </a:solidFill>
              </a:rPr>
              <a:t>Какие</a:t>
            </a:r>
            <a:r>
              <a:rPr sz="3200" spc="-37" dirty="0">
                <a:solidFill>
                  <a:srgbClr val="4471C4"/>
                </a:solidFill>
              </a:rPr>
              <a:t> </a:t>
            </a:r>
            <a:r>
              <a:rPr sz="3200" spc="-10" dirty="0">
                <a:solidFill>
                  <a:srgbClr val="4471C4"/>
                </a:solidFill>
              </a:rPr>
              <a:t>техники</a:t>
            </a:r>
            <a:r>
              <a:rPr sz="3200" spc="-27" dirty="0">
                <a:solidFill>
                  <a:srgbClr val="4471C4"/>
                </a:solidFill>
              </a:rPr>
              <a:t> </a:t>
            </a:r>
            <a:r>
              <a:rPr sz="3200" spc="-7" dirty="0">
                <a:solidFill>
                  <a:srgbClr val="4471C4"/>
                </a:solidFill>
              </a:rPr>
              <a:t>допсихологической</a:t>
            </a:r>
            <a:r>
              <a:rPr sz="3200" spc="-20" dirty="0">
                <a:solidFill>
                  <a:srgbClr val="4471C4"/>
                </a:solidFill>
              </a:rPr>
              <a:t> </a:t>
            </a:r>
            <a:r>
              <a:rPr sz="3200" dirty="0">
                <a:solidFill>
                  <a:srgbClr val="4471C4"/>
                </a:solidFill>
              </a:rPr>
              <a:t>помощи </a:t>
            </a:r>
            <a:r>
              <a:rPr sz="3200" spc="-867" dirty="0">
                <a:solidFill>
                  <a:srgbClr val="4471C4"/>
                </a:solidFill>
              </a:rPr>
              <a:t> </a:t>
            </a:r>
            <a:r>
              <a:rPr sz="3200" spc="-17" dirty="0">
                <a:solidFill>
                  <a:srgbClr val="4471C4"/>
                </a:solidFill>
              </a:rPr>
              <a:t>можно</a:t>
            </a:r>
            <a:r>
              <a:rPr sz="3200" spc="-20" dirty="0">
                <a:solidFill>
                  <a:srgbClr val="4471C4"/>
                </a:solidFill>
              </a:rPr>
              <a:t> </a:t>
            </a:r>
            <a:r>
              <a:rPr sz="3200" dirty="0">
                <a:solidFill>
                  <a:srgbClr val="4471C4"/>
                </a:solidFill>
              </a:rPr>
              <a:t>применять</a:t>
            </a:r>
            <a:r>
              <a:rPr sz="3200" spc="-30" dirty="0">
                <a:solidFill>
                  <a:srgbClr val="4471C4"/>
                </a:solidFill>
              </a:rPr>
              <a:t> </a:t>
            </a:r>
            <a:r>
              <a:rPr sz="3200" dirty="0">
                <a:solidFill>
                  <a:srgbClr val="4471C4"/>
                </a:solidFill>
              </a:rPr>
              <a:t>с</a:t>
            </a:r>
            <a:r>
              <a:rPr sz="3200" spc="-10" dirty="0">
                <a:solidFill>
                  <a:srgbClr val="4471C4"/>
                </a:solidFill>
              </a:rPr>
              <a:t> </a:t>
            </a:r>
            <a:r>
              <a:rPr sz="3200" dirty="0">
                <a:solidFill>
                  <a:srgbClr val="4471C4"/>
                </a:solidFill>
              </a:rPr>
              <a:t>обучающимися?</a:t>
            </a:r>
            <a:endParaRPr sz="32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15499" y="132544"/>
            <a:ext cx="1276593" cy="706898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3341" y="0"/>
            <a:ext cx="3649726" cy="429928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629563" y="130124"/>
            <a:ext cx="1050027" cy="80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84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solidFill>
            <a:srgbClr val="F7F6F0"/>
          </a:solidFill>
        </p:spPr>
        <p:txBody>
          <a:bodyPr wrap="square" lIns="0" tIns="0" rIns="0" bIns="0" rtlCol="0"/>
          <a:lstStyle/>
          <a:p>
            <a:endParaRPr sz="12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238569" y="100923"/>
            <a:ext cx="844550" cy="584200"/>
          </a:xfrm>
          <a:prstGeom prst="rect">
            <a:avLst/>
          </a:prstGeom>
        </p:spPr>
      </p:pic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3778197"/>
              </p:ext>
            </p:extLst>
          </p:nvPr>
        </p:nvGraphicFramePr>
        <p:xfrm>
          <a:off x="446055" y="1709633"/>
          <a:ext cx="11579012" cy="49314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703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45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75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064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60730"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2100" spc="-5" dirty="0">
                          <a:latin typeface="Calibri Light"/>
                          <a:cs typeface="Calibri Light"/>
                        </a:rPr>
                        <a:t>КАК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spc="-5" dirty="0">
                          <a:latin typeface="Calibri Light"/>
                          <a:cs typeface="Calibri Light"/>
                        </a:rPr>
                        <a:t>проявляется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</a:txBody>
                  <a:tcPr marL="0" marR="0" marT="38523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C5E6F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2100" dirty="0">
                          <a:latin typeface="Calibri Light"/>
                          <a:cs typeface="Calibri Light"/>
                        </a:rPr>
                        <a:t>ЧТО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2100" dirty="0">
                          <a:latin typeface="Calibri Light"/>
                          <a:cs typeface="Calibri Light"/>
                        </a:rPr>
                        <a:t>делать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</a:txBody>
                  <a:tcPr marL="0" marR="0" marT="38523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C5E6F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2100" dirty="0">
                          <a:latin typeface="Calibri Light"/>
                          <a:cs typeface="Calibri Light"/>
                        </a:rPr>
                        <a:t>ЧТО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spc="-5" dirty="0">
                          <a:latin typeface="Calibri Light"/>
                          <a:cs typeface="Calibri Light"/>
                        </a:rPr>
                        <a:t>НЕ</a:t>
                      </a:r>
                      <a:r>
                        <a:rPr sz="2100" spc="-3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2100" spc="-5" dirty="0">
                          <a:latin typeface="Calibri Light"/>
                          <a:cs typeface="Calibri Light"/>
                        </a:rPr>
                        <a:t>делать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</a:txBody>
                  <a:tcPr marL="0" marR="0" marT="38523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C5E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2100" dirty="0">
                          <a:latin typeface="Calibri Light"/>
                          <a:cs typeface="Calibri Light"/>
                        </a:rPr>
                        <a:t>ЗАЧЕМ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2100" dirty="0">
                          <a:latin typeface="Calibri Light"/>
                          <a:cs typeface="Calibri Light"/>
                        </a:rPr>
                        <a:t>мы</a:t>
                      </a:r>
                      <a:r>
                        <a:rPr sz="2100" spc="-2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2100" spc="-5" dirty="0">
                          <a:latin typeface="Calibri Light"/>
                          <a:cs typeface="Calibri Light"/>
                        </a:rPr>
                        <a:t>это</a:t>
                      </a:r>
                      <a:r>
                        <a:rPr sz="2100" spc="-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2100" spc="-5" dirty="0">
                          <a:latin typeface="Calibri Light"/>
                          <a:cs typeface="Calibri Light"/>
                        </a:rPr>
                        <a:t>делаем</a:t>
                      </a:r>
                      <a:endParaRPr sz="2100">
                        <a:latin typeface="Calibri Light"/>
                        <a:cs typeface="Calibri Light"/>
                      </a:endParaRPr>
                    </a:p>
                  </a:txBody>
                  <a:tcPr marL="0" marR="0" marT="38523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C5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592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marL="225425" marR="218440" indent="-2540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Calibri Light"/>
                          <a:cs typeface="Calibri Light"/>
                        </a:rPr>
                        <a:t>Внутреннее</a:t>
                      </a:r>
                      <a:r>
                        <a:rPr sz="1600" spc="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dirty="0">
                          <a:latin typeface="Calibri Light"/>
                          <a:cs typeface="Calibri Light"/>
                        </a:rPr>
                        <a:t>напряжение, </a:t>
                      </a:r>
                      <a:r>
                        <a:rPr sz="1600" spc="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проявляющееся </a:t>
                      </a:r>
                      <a:r>
                        <a:rPr sz="1600" dirty="0">
                          <a:latin typeface="Calibri Light"/>
                          <a:cs typeface="Calibri Light"/>
                        </a:rPr>
                        <a:t>вербально </a:t>
                      </a:r>
                      <a:r>
                        <a:rPr sz="1600" spc="-5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dirty="0">
                          <a:latin typeface="Calibri Light"/>
                          <a:cs typeface="Calibri Light"/>
                        </a:rPr>
                        <a:t>(невербальные</a:t>
                      </a:r>
                      <a:r>
                        <a:rPr sz="1600" spc="-9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проявления </a:t>
                      </a:r>
                      <a:r>
                        <a:rPr sz="1600" spc="-5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уточняем вопросами)</a:t>
                      </a:r>
                      <a:endParaRPr sz="16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131445" marR="126364" indent="1905" algn="ctr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Calibri Light"/>
                          <a:cs typeface="Calibri Light"/>
                        </a:rPr>
                        <a:t>Тревога, </a:t>
                      </a:r>
                      <a:r>
                        <a:rPr sz="1600" spc="-10" dirty="0">
                          <a:latin typeface="Calibri Light"/>
                          <a:cs typeface="Calibri Light"/>
                        </a:rPr>
                        <a:t>как 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правило, </a:t>
                      </a:r>
                      <a:r>
                        <a:rPr sz="1600" dirty="0">
                          <a:latin typeface="Calibri Light"/>
                          <a:cs typeface="Calibri Light"/>
                        </a:rPr>
                        <a:t>не </a:t>
                      </a:r>
                      <a:r>
                        <a:rPr sz="1600" spc="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имеет объекта, она </a:t>
                      </a:r>
                      <a:r>
                        <a:rPr sz="1600" spc="-10" dirty="0">
                          <a:latin typeface="Calibri Light"/>
                          <a:cs typeface="Calibri Light"/>
                        </a:rPr>
                        <a:t>связана </a:t>
                      </a:r>
                      <a:r>
                        <a:rPr sz="1600" dirty="0">
                          <a:latin typeface="Calibri Light"/>
                          <a:cs typeface="Calibri Light"/>
                        </a:rPr>
                        <a:t>с </a:t>
                      </a:r>
                      <a:r>
                        <a:rPr sz="1600" spc="-5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600" spc="-5" dirty="0">
                          <a:latin typeface="Calibri Light"/>
                          <a:cs typeface="Calibri Light"/>
                        </a:rPr>
                        <a:t>возможной </a:t>
                      </a:r>
                      <a:r>
                        <a:rPr sz="1600" spc="-10" dirty="0">
                          <a:latin typeface="Calibri Light"/>
                          <a:cs typeface="Calibri Light"/>
                        </a:rPr>
                        <a:t>ситуацией</a:t>
                      </a:r>
                      <a:endParaRPr sz="16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30200" marR="546100" indent="-265430">
                        <a:lnSpc>
                          <a:spcPct val="100000"/>
                        </a:lnSpc>
                        <a:spcBef>
                          <a:spcPts val="1975"/>
                        </a:spcBef>
                        <a:buSzPct val="104347"/>
                        <a:buFont typeface="Arial MT"/>
                        <a:buChar char="•"/>
                        <a:tabLst>
                          <a:tab pos="397510" algn="l"/>
                          <a:tab pos="398145" algn="l"/>
                        </a:tabLst>
                      </a:pPr>
                      <a:r>
                        <a:rPr sz="1200" dirty="0"/>
                        <a:t>	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Вербализировать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 чувства, </a:t>
                      </a:r>
                      <a:r>
                        <a:rPr sz="1500" spc="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задавать уточняющие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вопросы,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чтобы</a:t>
                      </a:r>
                      <a:r>
                        <a:rPr sz="1500" spc="-2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понять</a:t>
                      </a:r>
                      <a:r>
                        <a:rPr sz="1500" spc="-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причины</a:t>
                      </a:r>
                      <a:r>
                        <a:rPr sz="1500" spc="-4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тревоги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buFont typeface="Arial MT"/>
                        <a:buChar char="•"/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30200" marR="168275" indent="-265430">
                        <a:lnSpc>
                          <a:spcPct val="100000"/>
                        </a:lnSpc>
                        <a:buSzPct val="104347"/>
                        <a:buFont typeface="Arial MT"/>
                        <a:buChar char="•"/>
                        <a:tabLst>
                          <a:tab pos="397510" algn="l"/>
                          <a:tab pos="398145" algn="l"/>
                        </a:tabLst>
                      </a:pPr>
                      <a:r>
                        <a:rPr sz="1200" dirty="0"/>
                        <a:t>	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Если</a:t>
                      </a:r>
                      <a:r>
                        <a:rPr sz="1500" spc="-3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тревога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связана</a:t>
                      </a:r>
                      <a:r>
                        <a:rPr sz="1500" spc="-4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с</a:t>
                      </a:r>
                      <a:r>
                        <a:rPr sz="1500" spc="-2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ситуацией,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то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предложить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обратившемуся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продуктивные</a:t>
                      </a:r>
                      <a:r>
                        <a:rPr sz="15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действия,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 marL="330200">
                        <a:lnSpc>
                          <a:spcPct val="100000"/>
                        </a:lnSpc>
                      </a:pPr>
                      <a:r>
                        <a:rPr sz="1500" dirty="0">
                          <a:latin typeface="Calibri Light"/>
                          <a:cs typeface="Calibri Light"/>
                        </a:rPr>
                        <a:t>связанные</a:t>
                      </a:r>
                      <a:r>
                        <a:rPr sz="1500" spc="-4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с</a:t>
                      </a:r>
                      <a:r>
                        <a:rPr sz="1500" spc="-2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происходящим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30200" marR="796925" indent="-265430">
                        <a:lnSpc>
                          <a:spcPct val="100000"/>
                        </a:lnSpc>
                        <a:buSzPct val="104347"/>
                        <a:buFont typeface="Arial MT"/>
                        <a:buChar char="•"/>
                        <a:tabLst>
                          <a:tab pos="397510" algn="l"/>
                          <a:tab pos="398145" algn="l"/>
                        </a:tabLst>
                      </a:pPr>
                      <a:r>
                        <a:rPr sz="1200" dirty="0"/>
                        <a:t>	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Тревогу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в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текущий момент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снимаем техниками работы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с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тревогой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351790" indent="-287020">
                        <a:lnSpc>
                          <a:spcPct val="100000"/>
                        </a:lnSpc>
                        <a:buSzPct val="104347"/>
                        <a:buFont typeface="Arial MT"/>
                        <a:buChar char="•"/>
                        <a:tabLst>
                          <a:tab pos="351790" algn="l"/>
                          <a:tab pos="352425" algn="l"/>
                        </a:tabLst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Не</a:t>
                      </a:r>
                      <a:r>
                        <a:rPr sz="1500" spc="-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убеждать,</a:t>
                      </a:r>
                      <a:r>
                        <a:rPr sz="1500" spc="-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то</a:t>
                      </a:r>
                      <a:r>
                        <a:rPr sz="1500" spc="-2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тревожиться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 marL="351790">
                        <a:lnSpc>
                          <a:spcPct val="100000"/>
                        </a:lnSpc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незачем,</a:t>
                      </a:r>
                      <a:r>
                        <a:rPr sz="1500" spc="-2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особенно</a:t>
                      </a:r>
                      <a:r>
                        <a:rPr sz="1500" spc="-2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если</a:t>
                      </a:r>
                      <a:r>
                        <a:rPr sz="1500" spc="-1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это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не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так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51790" marR="220979" indent="-287020">
                        <a:lnSpc>
                          <a:spcPct val="100000"/>
                        </a:lnSpc>
                        <a:buSzPct val="104347"/>
                        <a:buFont typeface="Arial MT"/>
                        <a:buChar char="•"/>
                        <a:tabLst>
                          <a:tab pos="351790" algn="l"/>
                          <a:tab pos="352425" algn="l"/>
                        </a:tabLst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Не оставлять</a:t>
                      </a:r>
                      <a:r>
                        <a:rPr sz="1500" spc="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одного.</a:t>
                      </a:r>
                      <a:r>
                        <a:rPr sz="1500" spc="-1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В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 ситуациях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повышенной</a:t>
                      </a:r>
                      <a:r>
                        <a:rPr sz="1500" spc="-2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тревожности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  <a:p>
                      <a:pPr marL="351790" marR="332740">
                        <a:lnSpc>
                          <a:spcPct val="100000"/>
                        </a:lnSpc>
                      </a:pPr>
                      <a:r>
                        <a:rPr sz="1500" dirty="0">
                          <a:latin typeface="Calibri Light"/>
                          <a:cs typeface="Calibri Light"/>
                        </a:rPr>
                        <a:t>ребенку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лучше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не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быть одному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 (особенно при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звонках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в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ночное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время). Быть с ним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до снижения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симптомов</a:t>
                      </a:r>
                      <a:r>
                        <a:rPr sz="1500" spc="-2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тревожности</a:t>
                      </a:r>
                      <a:endParaRPr sz="150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  <a:p>
                      <a:pPr marL="203835" marR="198755" indent="254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00" spc="-5" dirty="0">
                          <a:latin typeface="Calibri Light"/>
                          <a:cs typeface="Calibri Light"/>
                        </a:rPr>
                        <a:t>Помогаем справиться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с </a:t>
                      </a:r>
                      <a:r>
                        <a:rPr sz="1500" spc="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тревогой,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чтобы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она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не </a:t>
                      </a:r>
                      <a:r>
                        <a:rPr sz="1500" spc="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длилась долго, вытягивая из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обратившегося силы, лишая </a:t>
                      </a:r>
                      <a:r>
                        <a:rPr sz="1500" spc="-50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возможности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отдыха, </a:t>
                      </a:r>
                      <a:r>
                        <a:rPr sz="150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парализуя</a:t>
                      </a:r>
                      <a:r>
                        <a:rPr sz="1500" spc="-25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sz="1500" spc="-5" dirty="0">
                          <a:latin typeface="Calibri Light"/>
                          <a:cs typeface="Calibri Light"/>
                        </a:rPr>
                        <a:t>его деятельность</a:t>
                      </a:r>
                      <a:endParaRPr sz="1500" dirty="0">
                        <a:latin typeface="Calibri Light"/>
                        <a:cs typeface="Calibri Light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26662" y="-43344"/>
            <a:ext cx="10385164" cy="1670543"/>
          </a:xfrm>
          <a:prstGeom prst="rect">
            <a:avLst/>
          </a:prstGeom>
        </p:spPr>
        <p:txBody>
          <a:bodyPr vert="horz" wrap="square" lIns="0" tIns="8467" rIns="0" bIns="0" rtlCol="0" anchor="ctr">
            <a:spAutoFit/>
          </a:bodyPr>
          <a:lstStyle/>
          <a:p>
            <a:pPr marL="25401">
              <a:spcBef>
                <a:spcPts val="67"/>
              </a:spcBef>
              <a:tabLst>
                <a:tab pos="1275990" algn="l"/>
              </a:tabLst>
            </a:pPr>
            <a:r>
              <a:rPr spc="-3" dirty="0">
                <a:solidFill>
                  <a:srgbClr val="375F92"/>
                </a:solidFill>
                <a:latin typeface="Calibri Light"/>
                <a:cs typeface="Calibri Light"/>
              </a:rPr>
              <a:t>ТРЕВОГА</a:t>
            </a:r>
            <a:r>
              <a:rPr spc="7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pc="-427" dirty="0">
                <a:solidFill>
                  <a:srgbClr val="375F92"/>
                </a:solidFill>
                <a:latin typeface="Calibri Light"/>
                <a:cs typeface="Calibri Light"/>
              </a:rPr>
              <a:t>–</a:t>
            </a:r>
            <a:r>
              <a:rPr sz="1700" spc="-640" baseline="-32679" dirty="0">
                <a:solidFill>
                  <a:srgbClr val="375F92"/>
                </a:solidFill>
                <a:latin typeface="Calibri"/>
                <a:cs typeface="Calibri"/>
              </a:rPr>
              <a:t>1	</a:t>
            </a:r>
            <a:r>
              <a:rPr sz="2133" spc="-3" dirty="0">
                <a:solidFill>
                  <a:srgbClr val="375F92"/>
                </a:solidFill>
                <a:latin typeface="Calibri Light"/>
                <a:cs typeface="Calibri Light"/>
              </a:rPr>
              <a:t>отрицательно</a:t>
            </a:r>
            <a:r>
              <a:rPr sz="2133" spc="3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2133" spc="-3" dirty="0">
                <a:solidFill>
                  <a:srgbClr val="375F92"/>
                </a:solidFill>
                <a:latin typeface="Calibri Light"/>
                <a:cs typeface="Calibri Light"/>
              </a:rPr>
              <a:t>окрашенная</a:t>
            </a:r>
            <a:r>
              <a:rPr sz="2133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2133" spc="-3" dirty="0">
                <a:solidFill>
                  <a:srgbClr val="375F92"/>
                </a:solidFill>
                <a:latin typeface="Calibri Light"/>
                <a:cs typeface="Calibri Light"/>
              </a:rPr>
              <a:t>эмоция,</a:t>
            </a:r>
            <a:r>
              <a:rPr sz="2133" dirty="0">
                <a:solidFill>
                  <a:srgbClr val="375F92"/>
                </a:solidFill>
                <a:latin typeface="Calibri Light"/>
                <a:cs typeface="Calibri Light"/>
              </a:rPr>
              <a:t> выражающая</a:t>
            </a:r>
            <a:r>
              <a:rPr sz="2133" spc="3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z="2133" spc="-3" dirty="0">
                <a:solidFill>
                  <a:srgbClr val="375F92"/>
                </a:solidFill>
                <a:latin typeface="Calibri Light"/>
                <a:cs typeface="Calibri Light"/>
              </a:rPr>
              <a:t>ощущение</a:t>
            </a:r>
            <a:endParaRPr sz="2133" dirty="0">
              <a:latin typeface="Calibri Light"/>
              <a:cs typeface="Calibri Light"/>
            </a:endParaRPr>
          </a:p>
          <a:p>
            <a:pPr marL="25401" marR="20321">
              <a:spcBef>
                <a:spcPts val="3"/>
              </a:spcBef>
            </a:pPr>
            <a:r>
              <a:rPr dirty="0">
                <a:solidFill>
                  <a:srgbClr val="375F92"/>
                </a:solidFill>
                <a:latin typeface="Calibri Light"/>
                <a:cs typeface="Calibri Light"/>
              </a:rPr>
              <a:t>неопределённости, </a:t>
            </a:r>
            <a:r>
              <a:rPr spc="-3" dirty="0">
                <a:solidFill>
                  <a:srgbClr val="375F92"/>
                </a:solidFill>
                <a:latin typeface="Calibri Light"/>
                <a:cs typeface="Calibri Light"/>
              </a:rPr>
              <a:t>ожидание</a:t>
            </a:r>
            <a:r>
              <a:rPr spc="3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pc="-3" dirty="0">
                <a:solidFill>
                  <a:srgbClr val="375F92"/>
                </a:solidFill>
                <a:latin typeface="Calibri Light"/>
                <a:cs typeface="Calibri Light"/>
              </a:rPr>
              <a:t>отрицательных событий,</a:t>
            </a:r>
            <a:r>
              <a:rPr spc="3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pc="-3" dirty="0">
                <a:solidFill>
                  <a:srgbClr val="375F92"/>
                </a:solidFill>
                <a:latin typeface="Calibri Light"/>
                <a:cs typeface="Calibri Light"/>
              </a:rPr>
              <a:t>трудноопределимые </a:t>
            </a:r>
            <a:r>
              <a:rPr spc="-470" dirty="0">
                <a:solidFill>
                  <a:srgbClr val="375F92"/>
                </a:solidFill>
                <a:latin typeface="Calibri Light"/>
                <a:cs typeface="Calibri Light"/>
              </a:rPr>
              <a:t> </a:t>
            </a:r>
            <a:r>
              <a:rPr spc="-3" dirty="0">
                <a:solidFill>
                  <a:srgbClr val="375F92"/>
                </a:solidFill>
                <a:latin typeface="Calibri Light"/>
                <a:cs typeface="Calibri Light"/>
              </a:rPr>
              <a:t>предчувствия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26662" y="6575213"/>
            <a:ext cx="4683337" cy="131660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>
              <a:spcBef>
                <a:spcPts val="67"/>
              </a:spcBef>
            </a:pPr>
            <a:r>
              <a:rPr sz="800" dirty="0">
                <a:latin typeface="Calibri Light"/>
                <a:cs typeface="Calibri Light"/>
              </a:rPr>
              <a:t>(1)</a:t>
            </a:r>
            <a:r>
              <a:rPr sz="800" spc="7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Зинченко,</a:t>
            </a:r>
            <a:r>
              <a:rPr sz="800" dirty="0">
                <a:latin typeface="Calibri Light"/>
                <a:cs typeface="Calibri Light"/>
              </a:rPr>
              <a:t> В.</a:t>
            </a:r>
            <a:r>
              <a:rPr sz="800" spc="-7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Большой</a:t>
            </a:r>
            <a:r>
              <a:rPr sz="800" spc="3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психологический</a:t>
            </a:r>
            <a:r>
              <a:rPr sz="800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словарь</a:t>
            </a:r>
            <a:r>
              <a:rPr sz="800" dirty="0">
                <a:latin typeface="Calibri Light"/>
                <a:cs typeface="Calibri Light"/>
              </a:rPr>
              <a:t> /</a:t>
            </a:r>
            <a:r>
              <a:rPr sz="800" spc="10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ред.</a:t>
            </a:r>
            <a:r>
              <a:rPr sz="800" spc="-7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Б.</a:t>
            </a:r>
            <a:r>
              <a:rPr sz="800" spc="3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Мещеряков,</a:t>
            </a:r>
            <a:r>
              <a:rPr sz="800" spc="-7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В.</a:t>
            </a:r>
            <a:r>
              <a:rPr sz="800" spc="-7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Зинченко.</a:t>
            </a:r>
            <a:r>
              <a:rPr sz="800" spc="10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- </a:t>
            </a:r>
            <a:r>
              <a:rPr sz="800" spc="-7" dirty="0">
                <a:latin typeface="Calibri Light"/>
                <a:cs typeface="Calibri Light"/>
              </a:rPr>
              <a:t>М.:</a:t>
            </a:r>
            <a:r>
              <a:rPr sz="800" spc="10" dirty="0">
                <a:latin typeface="Calibri Light"/>
                <a:cs typeface="Calibri Light"/>
              </a:rPr>
              <a:t> </a:t>
            </a:r>
            <a:r>
              <a:rPr sz="800" spc="-3" dirty="0">
                <a:latin typeface="Calibri Light"/>
                <a:cs typeface="Calibri Light"/>
              </a:rPr>
              <a:t>АСТ,</a:t>
            </a:r>
            <a:r>
              <a:rPr sz="800" spc="-10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2019.</a:t>
            </a:r>
            <a:r>
              <a:rPr sz="800" spc="7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- 816</a:t>
            </a:r>
            <a:r>
              <a:rPr sz="800" spc="7" dirty="0">
                <a:latin typeface="Calibri Light"/>
                <a:cs typeface="Calibri Light"/>
              </a:rPr>
              <a:t> </a:t>
            </a:r>
            <a:r>
              <a:rPr sz="800" dirty="0">
                <a:latin typeface="Calibri Light"/>
                <a:cs typeface="Calibri Light"/>
              </a:rPr>
              <a:t>c.</a:t>
            </a:r>
            <a:endParaRPr sz="800">
              <a:latin typeface="Calibri Light"/>
              <a:cs typeface="Calibri Light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0811594" y="34"/>
            <a:ext cx="1380490" cy="775123"/>
          </a:xfrm>
          <a:custGeom>
            <a:avLst/>
            <a:gdLst/>
            <a:ahLst/>
            <a:cxnLst/>
            <a:rect l="l" t="t" r="r" b="b"/>
            <a:pathLst>
              <a:path w="2070734" h="1162685">
                <a:moveTo>
                  <a:pt x="0" y="1162380"/>
                </a:moveTo>
                <a:lnTo>
                  <a:pt x="2070607" y="1162380"/>
                </a:lnTo>
                <a:lnTo>
                  <a:pt x="2070607" y="0"/>
                </a:lnTo>
                <a:lnTo>
                  <a:pt x="0" y="0"/>
                </a:lnTo>
                <a:lnTo>
                  <a:pt x="0" y="1162380"/>
                </a:lnTo>
                <a:close/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200"/>
          </a:p>
        </p:txBody>
      </p:sp>
      <p:grpSp>
        <p:nvGrpSpPr>
          <p:cNvPr id="9" name="object 9"/>
          <p:cNvGrpSpPr/>
          <p:nvPr/>
        </p:nvGrpSpPr>
        <p:grpSpPr>
          <a:xfrm>
            <a:off x="10779639" y="-17536"/>
            <a:ext cx="1380490" cy="973667"/>
            <a:chOff x="16217391" y="0"/>
            <a:chExt cx="2070735" cy="1460500"/>
          </a:xfrm>
        </p:grpSpPr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217391" y="0"/>
              <a:ext cx="2070607" cy="136461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6217391" y="50"/>
              <a:ext cx="2070735" cy="1162685"/>
            </a:xfrm>
            <a:custGeom>
              <a:avLst/>
              <a:gdLst/>
              <a:ahLst/>
              <a:cxnLst/>
              <a:rect l="l" t="t" r="r" b="b"/>
              <a:pathLst>
                <a:path w="2070734" h="1162685">
                  <a:moveTo>
                    <a:pt x="2070607" y="0"/>
                  </a:moveTo>
                  <a:lnTo>
                    <a:pt x="0" y="0"/>
                  </a:lnTo>
                  <a:lnTo>
                    <a:pt x="0" y="1162380"/>
                  </a:lnTo>
                  <a:lnTo>
                    <a:pt x="2070607" y="1162380"/>
                  </a:lnTo>
                  <a:lnTo>
                    <a:pt x="207060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217391" y="95631"/>
              <a:ext cx="2070607" cy="136461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099763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632</TotalTime>
  <Words>2767</Words>
  <Application>Microsoft Office PowerPoint</Application>
  <PresentationFormat>Широкоэкранный</PresentationFormat>
  <Paragraphs>472</Paragraphs>
  <Slides>32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47" baseType="lpstr">
      <vt:lpstr>Microsoft JhengHei</vt:lpstr>
      <vt:lpstr>微软雅黑</vt:lpstr>
      <vt:lpstr>宋体</vt:lpstr>
      <vt:lpstr>Arial</vt:lpstr>
      <vt:lpstr>Arial MT</vt:lpstr>
      <vt:lpstr>Calibri</vt:lpstr>
      <vt:lpstr>Calibri Light</vt:lpstr>
      <vt:lpstr>Open Sans</vt:lpstr>
      <vt:lpstr>Segoe UI Light</vt:lpstr>
      <vt:lpstr>Segoe UI Semibold</vt:lpstr>
      <vt:lpstr>Symbol</vt:lpstr>
      <vt:lpstr>Times New Roman</vt:lpstr>
      <vt:lpstr>Verdana</vt:lpstr>
      <vt:lpstr>Wingdings</vt:lpstr>
      <vt:lpstr>Тема Office</vt:lpstr>
      <vt:lpstr>Оказание докризисной и кризисной психологической помощи субъектам образовательных отношений</vt:lpstr>
      <vt:lpstr>Презентация PowerPoint</vt:lpstr>
      <vt:lpstr>Алгоритм оказания кризисной помощи участникам образовательных отношений</vt:lpstr>
      <vt:lpstr>Как понять, какая помощь сейчас нужна  обучающимся?</vt:lpstr>
      <vt:lpstr>Как организовать экстренную допсихологическую помощь сразу после  травматического события?</vt:lpstr>
      <vt:lpstr>НУЛЕВОЙ ЭТАП</vt:lpstr>
      <vt:lpstr>ПРИНЦИПЫ ПСИХОЛОГИЧЕСКОГО СОПРОВОЖ ДЕНИЯ ПОСТРАДАВШИХ, НАХОДЯЩИХСЯ В КРИЗИСНОЙ СИТУАЦИИ</vt:lpstr>
      <vt:lpstr>Какие техники допсихологической помощи  можно применять с обучающимися?</vt:lpstr>
      <vt:lpstr>ТРЕВОГА –1 отрицательно окрашенная эмоция, выражающая ощущение неопределённости, ожидание отрицательных событий, трудноопределимые  предчувствия</vt:lpstr>
      <vt:lpstr>Что делать: Тревога прямо сейчас. Рекомендации  Как предложить помощь? «Я вижу, что у тебя сейчас (проявления)… Я вижу, что ты сильно переживаешь  (какое-то событие)… Я готова предложить тебе небольшое упражнение, чтобы  тебе стало легче. Готов попробовать его сейчас вместе со мной?»</vt:lpstr>
      <vt:lpstr>ТЕХНИКА «5-4-3-2-1»</vt:lpstr>
      <vt:lpstr>ТЕХНИКА</vt:lpstr>
      <vt:lpstr>Презентация PowerPoint</vt:lpstr>
      <vt:lpstr>ТЕХНИКА</vt:lpstr>
      <vt:lpstr>ОБЩИЕ ПРИНЦИПЫ РАБОТЫ ПРИ НЕРВНОЙ ДРОЖИ</vt:lpstr>
      <vt:lpstr>Плач - это самая адаптивная реакция человека на стрессовую ситуацию</vt:lpstr>
      <vt:lpstr>ИСТЕРИКА –4 &lt;…&gt; способ реагирования психики на травмирующие события</vt:lpstr>
      <vt:lpstr>СТРАХ – внутреннее состояние, обусловленное грозящим реальным или  предпо5лагаемым бедствием</vt:lpstr>
      <vt:lpstr>ТЕХНИКА</vt:lpstr>
      <vt:lpstr>Презентация PowerPoint</vt:lpstr>
      <vt:lpstr>КУДА ОБРАТИТЬСЯ ЗА ПОМОЩЬЮ</vt:lpstr>
      <vt:lpstr>Как организовать кризисную помощь в  образовательной организации?</vt:lpstr>
      <vt:lpstr>ОБЩИЕ ЗАДАЧИ ЭКСТРЕННОЙ ПСИХОЛОГИЧЕСКОЙ ПОМОЩИ</vt:lpstr>
      <vt:lpstr>ОРГАНИЗАЦИОННЫЕ АСПЕКТЫ ОКАЗАНИЯ КРИЗИСНОЙ  ПСИХОЛОГИЧЕСКОЙ ПОМОЩИ</vt:lpstr>
      <vt:lpstr>РАБОТА ПЕДАГОГА-ПСИХОЛОГА СТРОИТСЯ НА НЕСКОЛЬКИХ  УРОВНЯХ</vt:lpstr>
      <vt:lpstr>ЭТАПЫ ОКАЗАНИЯ КРИЗИСНОЙ ПОДДЕРЖКИ</vt:lpstr>
      <vt:lpstr>Презентация PowerPoint</vt:lpstr>
      <vt:lpstr>ЭТАП 2. Проявление эмпатии, помощь в  осознании и понимании обратившимся своих эмоций и чувств</vt:lpstr>
      <vt:lpstr>Презентация PowerPoint</vt:lpstr>
      <vt:lpstr>Научно-методическое обеспечение  психолого-педагогического сопровождения образовательной деятельности</vt:lpstr>
      <vt:lpstr>Федеральный координационный центр по обеспечению психологической службы в  системе образования Российской Федерации в социальных сетях</vt:lpstr>
      <vt:lpstr>КОНТАКТЫ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Калитько Е.Н.</cp:lastModifiedBy>
  <cp:revision>64</cp:revision>
  <dcterms:created xsi:type="dcterms:W3CDTF">2017-08-21T10:10:48Z</dcterms:created>
  <dcterms:modified xsi:type="dcterms:W3CDTF">2024-04-10T07:51:33Z</dcterms:modified>
</cp:coreProperties>
</file>